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85" r:id="rId3"/>
    <p:sldId id="291" r:id="rId4"/>
    <p:sldId id="286" r:id="rId5"/>
    <p:sldId id="287" r:id="rId6"/>
    <p:sldId id="288" r:id="rId7"/>
    <p:sldId id="292" r:id="rId8"/>
    <p:sldId id="293" r:id="rId9"/>
    <p:sldId id="279" r:id="rId10"/>
    <p:sldId id="283" r:id="rId11"/>
    <p:sldId id="281" r:id="rId12"/>
    <p:sldId id="284" r:id="rId13"/>
    <p:sldId id="294" r:id="rId14"/>
    <p:sldId id="29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4660"/>
  </p:normalViewPr>
  <p:slideViewPr>
    <p:cSldViewPr>
      <p:cViewPr varScale="1">
        <p:scale>
          <a:sx n="83" d="100"/>
          <a:sy n="83" d="100"/>
        </p:scale>
        <p:origin x="-11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BDD167-B420-49A2-A0CF-8A729320C243}" type="datetimeFigureOut">
              <a:rPr lang="en-US" smtClean="0"/>
              <a:pPr/>
              <a:t>5/14/2019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FCF455-4ADF-4432-B530-5B0A7DA18BF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44483-7401-4C35-8948-A851E2E32341}"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44483-7401-4C35-8948-A851E2E32341}"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44483-7401-4C35-8948-A851E2E32341}"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44483-7401-4C35-8948-A851E2E32341}" type="datetimeFigureOut">
              <a:rPr lang="en-US" smtClean="0"/>
              <a:pPr/>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44483-7401-4C35-8948-A851E2E32341}" type="datetimeFigureOut">
              <a:rPr lang="en-US" smtClean="0"/>
              <a:pPr/>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44483-7401-4C35-8948-A851E2E32341}" type="datetimeFigureOut">
              <a:rPr lang="en-US" smtClean="0"/>
              <a:pPr/>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4483-7401-4C35-8948-A851E2E32341}"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44483-7401-4C35-8948-A851E2E32341}"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F003F-BF3A-44D1-84E8-498FC38BE2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44483-7401-4C35-8948-A851E2E32341}" type="datetimeFigureOut">
              <a:rPr lang="en-US" smtClean="0"/>
              <a:pPr/>
              <a:t>5/14/2019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F003F-BF3A-44D1-84E8-498FC38BE2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dc.gov/growthcharts/percentile_data_files.ht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sz="3600" b="1" dirty="0" smtClean="0">
                <a:solidFill>
                  <a:schemeClr val="tx2">
                    <a:lumMod val="75000"/>
                  </a:schemeClr>
                </a:solidFill>
              </a:rPr>
              <a:t>Shiny App for Percentile of Blood Pressure in Children and Adolescents</a:t>
            </a:r>
            <a:br>
              <a:rPr lang="en-US" sz="3600" b="1" dirty="0" smtClean="0">
                <a:solidFill>
                  <a:schemeClr val="tx2">
                    <a:lumMod val="75000"/>
                  </a:schemeClr>
                </a:solidFill>
              </a:rPr>
            </a:br>
            <a:r>
              <a:rPr lang="en-US" sz="3600" b="1" dirty="0" smtClean="0">
                <a:solidFill>
                  <a:schemeClr val="tx2">
                    <a:lumMod val="75000"/>
                  </a:schemeClr>
                </a:solidFill>
              </a:rPr>
              <a:t>Based on CDC and JNC7 Parameters</a:t>
            </a:r>
            <a:endParaRPr lang="en-US" sz="3600" b="1" dirty="0">
              <a:solidFill>
                <a:schemeClr val="tx2">
                  <a:lumMod val="75000"/>
                </a:schemeClr>
              </a:solidFill>
            </a:endParaRPr>
          </a:p>
        </p:txBody>
      </p:sp>
      <p:sp>
        <p:nvSpPr>
          <p:cNvPr id="3" name="Subtitle 2"/>
          <p:cNvSpPr>
            <a:spLocks noGrp="1"/>
          </p:cNvSpPr>
          <p:nvPr>
            <p:ph type="subTitle" idx="1"/>
          </p:nvPr>
        </p:nvSpPr>
        <p:spPr>
          <a:xfrm>
            <a:off x="1371600" y="4343400"/>
            <a:ext cx="6400800" cy="1143000"/>
          </a:xfrm>
        </p:spPr>
        <p:txBody>
          <a:bodyPr/>
          <a:lstStyle/>
          <a:p>
            <a:r>
              <a:rPr lang="en-US" sz="1800" b="1" dirty="0" smtClean="0">
                <a:solidFill>
                  <a:schemeClr val="tx2">
                    <a:lumMod val="60000"/>
                    <a:lumOff val="40000"/>
                  </a:schemeClr>
                </a:solidFill>
              </a:rPr>
              <a:t>May 14, 2019</a:t>
            </a:r>
          </a:p>
          <a:p>
            <a:r>
              <a:rPr lang="en-US" b="1" dirty="0" smtClean="0">
                <a:solidFill>
                  <a:schemeClr val="tx2">
                    <a:lumMod val="60000"/>
                    <a:lumOff val="40000"/>
                  </a:schemeClr>
                </a:solidFill>
              </a:rPr>
              <a:t>Jun Pan</a:t>
            </a:r>
            <a:endParaRPr lang="en-US" b="1"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Boxplot</a:t>
            </a:r>
            <a:r>
              <a:rPr lang="en-US" sz="2800" dirty="0" smtClean="0"/>
              <a:t> of CDC Data: Height in % with L,MS parameter</a:t>
            </a:r>
            <a:endParaRPr lang="en-US" sz="2800" dirty="0"/>
          </a:p>
        </p:txBody>
      </p:sp>
      <p:pic>
        <p:nvPicPr>
          <p:cNvPr id="7170" name="Picture 2"/>
          <p:cNvPicPr>
            <a:picLocks noGrp="1" noChangeAspect="1" noChangeArrowheads="1"/>
          </p:cNvPicPr>
          <p:nvPr>
            <p:ph idx="1"/>
          </p:nvPr>
        </p:nvPicPr>
        <p:blipFill>
          <a:blip r:embed="rId2"/>
          <a:srcRect l="1836" t="16836" b="9085"/>
          <a:stretch>
            <a:fillRect/>
          </a:stretch>
        </p:blipFill>
        <p:spPr bwMode="auto">
          <a:xfrm>
            <a:off x="1143000" y="1752600"/>
            <a:ext cx="6988698" cy="3962400"/>
          </a:xfrm>
          <a:prstGeom prst="rect">
            <a:avLst/>
          </a:prstGeom>
          <a:noFill/>
          <a:ln w="9525">
            <a:noFill/>
            <a:miter lim="800000"/>
            <a:headEnd/>
            <a:tailEnd/>
          </a:ln>
          <a:effectLst/>
        </p:spPr>
      </p:pic>
      <p:sp>
        <p:nvSpPr>
          <p:cNvPr id="4" name="TextBox 3"/>
          <p:cNvSpPr txBox="1"/>
          <p:nvPr/>
        </p:nvSpPr>
        <p:spPr>
          <a:xfrm>
            <a:off x="2057400" y="1600200"/>
            <a:ext cx="1447800" cy="369332"/>
          </a:xfrm>
          <a:prstGeom prst="rect">
            <a:avLst/>
          </a:prstGeom>
          <a:noFill/>
        </p:spPr>
        <p:txBody>
          <a:bodyPr wrap="square" rtlCol="0">
            <a:spAutoFit/>
          </a:bodyPr>
          <a:lstStyle/>
          <a:p>
            <a:r>
              <a:rPr lang="en-US" dirty="0" smtClean="0"/>
              <a:t>Age(months)</a:t>
            </a:r>
            <a:endParaRPr lang="en-US" dirty="0"/>
          </a:p>
        </p:txBody>
      </p:sp>
      <p:cxnSp>
        <p:nvCxnSpPr>
          <p:cNvPr id="6" name="Straight Arrow Connector 5"/>
          <p:cNvCxnSpPr/>
          <p:nvPr/>
        </p:nvCxnSpPr>
        <p:spPr>
          <a:xfrm>
            <a:off x="4191000" y="2514600"/>
            <a:ext cx="3429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00600" y="2057400"/>
            <a:ext cx="2590800" cy="369332"/>
          </a:xfrm>
          <a:prstGeom prst="rect">
            <a:avLst/>
          </a:prstGeom>
          <a:noFill/>
        </p:spPr>
        <p:txBody>
          <a:bodyPr wrap="square" rtlCol="0">
            <a:spAutoFit/>
          </a:bodyPr>
          <a:lstStyle/>
          <a:p>
            <a:r>
              <a:rPr lang="en-US" dirty="0" smtClean="0"/>
              <a:t>Height in Percentile (%)</a:t>
            </a:r>
            <a:endParaRPr lang="en-US" dirty="0"/>
          </a:p>
        </p:txBody>
      </p:sp>
      <p:sp>
        <p:nvSpPr>
          <p:cNvPr id="8" name="Rectangle 7"/>
          <p:cNvSpPr/>
          <p:nvPr/>
        </p:nvSpPr>
        <p:spPr>
          <a:xfrm>
            <a:off x="2971800" y="5105400"/>
            <a:ext cx="1143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62200" y="5791200"/>
            <a:ext cx="2971800" cy="646331"/>
          </a:xfrm>
          <a:prstGeom prst="rect">
            <a:avLst/>
          </a:prstGeom>
          <a:noFill/>
        </p:spPr>
        <p:txBody>
          <a:bodyPr wrap="square" rtlCol="0">
            <a:spAutoFit/>
          </a:bodyPr>
          <a:lstStyle/>
          <a:p>
            <a:r>
              <a:rPr lang="en-US" dirty="0" smtClean="0"/>
              <a:t>Parameters in association with </a:t>
            </a:r>
            <a:r>
              <a:rPr lang="en-US" dirty="0" err="1" smtClean="0"/>
              <a:t>z_scores</a:t>
            </a:r>
            <a:r>
              <a:rPr lang="en-US" dirty="0" smtClean="0"/>
              <a:t> of heights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43000"/>
          </a:xfrm>
        </p:spPr>
        <p:txBody>
          <a:bodyPr>
            <a:normAutofit/>
          </a:bodyPr>
          <a:lstStyle/>
          <a:p>
            <a:r>
              <a:rPr lang="en-US" sz="3200" b="1" dirty="0" smtClean="0"/>
              <a:t>regression coefficients model from  blood pressure regression model (JNC-7 )</a:t>
            </a:r>
            <a:endParaRPr lang="en-US" sz="3200" b="1"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447800"/>
            <a:ext cx="8229600" cy="168675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3124200"/>
            <a:ext cx="2571750" cy="1647825"/>
          </a:xfrm>
          <a:prstGeom prst="rect">
            <a:avLst/>
          </a:prstGeom>
          <a:noFill/>
          <a:ln w="9525">
            <a:noFill/>
            <a:miter lim="800000"/>
            <a:headEnd/>
            <a:tailEnd/>
          </a:ln>
          <a:effectLst/>
        </p:spPr>
      </p:pic>
      <p:sp>
        <p:nvSpPr>
          <p:cNvPr id="5" name="TextBox 4"/>
          <p:cNvSpPr txBox="1"/>
          <p:nvPr/>
        </p:nvSpPr>
        <p:spPr>
          <a:xfrm>
            <a:off x="762000" y="4800600"/>
            <a:ext cx="7315200" cy="646331"/>
          </a:xfrm>
          <a:prstGeom prst="rect">
            <a:avLst/>
          </a:prstGeom>
          <a:noFill/>
        </p:spPr>
        <p:txBody>
          <a:bodyPr wrap="square" rtlCol="0">
            <a:spAutoFit/>
          </a:bodyPr>
          <a:lstStyle/>
          <a:p>
            <a:r>
              <a:rPr lang="en-US" dirty="0" smtClean="0"/>
              <a:t>JNC7: The Seventh Report of the Joint National Committee on Prevention, Detection, Evaluation, and Treatment of High Blood Pressure  </a:t>
            </a:r>
            <a:endParaRPr lang="en-US" dirty="0"/>
          </a:p>
        </p:txBody>
      </p:sp>
      <p:sp>
        <p:nvSpPr>
          <p:cNvPr id="7" name="TextBox 6"/>
          <p:cNvSpPr txBox="1"/>
          <p:nvPr/>
        </p:nvSpPr>
        <p:spPr>
          <a:xfrm>
            <a:off x="3962400" y="2971800"/>
            <a:ext cx="4343400" cy="1477328"/>
          </a:xfrm>
          <a:prstGeom prst="rect">
            <a:avLst/>
          </a:prstGeom>
          <a:noFill/>
        </p:spPr>
        <p:txBody>
          <a:bodyPr wrap="square" rtlCol="0">
            <a:spAutoFit/>
          </a:bodyPr>
          <a:lstStyle/>
          <a:p>
            <a:r>
              <a:rPr lang="en-US" dirty="0" smtClean="0"/>
              <a:t>G1, G2, G3, G4 are </a:t>
            </a:r>
            <a:r>
              <a:rPr lang="en-US" dirty="0" err="1" smtClean="0"/>
              <a:t>z_scores</a:t>
            </a:r>
            <a:r>
              <a:rPr lang="en-US" dirty="0" smtClean="0"/>
              <a:t> of heights which will link to the CDC parameters (LMS)</a:t>
            </a:r>
          </a:p>
          <a:p>
            <a:endParaRPr lang="en-US" dirty="0" smtClean="0"/>
          </a:p>
          <a:p>
            <a:r>
              <a:rPr lang="en-US" dirty="0" smtClean="0"/>
              <a:t>Alphas and betas are the parameter to calculate </a:t>
            </a:r>
            <a:r>
              <a:rPr lang="en-US" dirty="0" err="1" smtClean="0"/>
              <a:t>bp</a:t>
            </a:r>
            <a:r>
              <a:rPr lang="en-US" dirty="0" smtClean="0"/>
              <a:t> </a:t>
            </a:r>
            <a:r>
              <a:rPr lang="en-US" dirty="0" err="1" smtClean="0"/>
              <a:t>centiles</a:t>
            </a:r>
            <a:r>
              <a:rPr lang="en-US" dirty="0" smtClean="0"/>
              <a:t>.</a:t>
            </a:r>
            <a:endParaRPr lang="en-US" dirty="0"/>
          </a:p>
        </p:txBody>
      </p:sp>
      <p:sp>
        <p:nvSpPr>
          <p:cNvPr id="8" name="Rectangle 7"/>
          <p:cNvSpPr/>
          <p:nvPr/>
        </p:nvSpPr>
        <p:spPr>
          <a:xfrm>
            <a:off x="762000" y="5505271"/>
            <a:ext cx="6934200" cy="923330"/>
          </a:xfrm>
          <a:prstGeom prst="rect">
            <a:avLst/>
          </a:prstGeom>
        </p:spPr>
        <p:txBody>
          <a:bodyPr wrap="square">
            <a:spAutoFit/>
          </a:bodyPr>
          <a:lstStyle/>
          <a:p>
            <a:r>
              <a:rPr lang="en-US" dirty="0" smtClean="0"/>
              <a:t>The Fourth Report on the Diagnosis, Evaluation, and Treatment of High Blood Pressure in Children and Adolescents.   Pediatrics, August 2004, VOLUME 114 / ISSUE Supplement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Generate Percentile (2 datasets, 3 formula)</a:t>
            </a:r>
            <a:endParaRPr lang="en-US" sz="3200" b="1" dirty="0"/>
          </a:p>
        </p:txBody>
      </p:sp>
      <p:graphicFrame>
        <p:nvGraphicFramePr>
          <p:cNvPr id="4" name="Table 3"/>
          <p:cNvGraphicFramePr>
            <a:graphicFrameLocks noGrp="1"/>
          </p:cNvGraphicFramePr>
          <p:nvPr/>
        </p:nvGraphicFramePr>
        <p:xfrm>
          <a:off x="3429000" y="4678680"/>
          <a:ext cx="2667000" cy="1483360"/>
        </p:xfrm>
        <a:graphic>
          <a:graphicData uri="http://schemas.openxmlformats.org/drawingml/2006/table">
            <a:tbl>
              <a:tblPr firstRow="1" bandRow="1">
                <a:tableStyleId>{5C22544A-7EE6-4342-B048-85BDC9FD1C3A}</a:tableStyleId>
              </a:tblPr>
              <a:tblGrid>
                <a:gridCol w="2667000"/>
              </a:tblGrid>
              <a:tr h="370840">
                <a:tc>
                  <a:txBody>
                    <a:bodyPr/>
                    <a:lstStyle/>
                    <a:p>
                      <a:r>
                        <a:rPr lang="en-US" dirty="0" smtClean="0"/>
                        <a:t>Percentiles</a:t>
                      </a:r>
                      <a:r>
                        <a:rPr lang="en-US" baseline="0" dirty="0" smtClean="0"/>
                        <a:t>  (%)</a:t>
                      </a:r>
                      <a:endParaRPr lang="en-US" dirty="0"/>
                    </a:p>
                  </a:txBody>
                  <a:tcPr/>
                </a:tc>
              </a:tr>
              <a:tr h="370840">
                <a:tc>
                  <a:txBody>
                    <a:bodyPr/>
                    <a:lstStyle/>
                    <a:p>
                      <a:r>
                        <a:rPr lang="en-US" dirty="0" smtClean="0"/>
                        <a:t>Height</a:t>
                      </a:r>
                      <a:endParaRPr lang="en-US" dirty="0"/>
                    </a:p>
                  </a:txBody>
                  <a:tcPr/>
                </a:tc>
              </a:tr>
              <a:tr h="370840">
                <a:tc>
                  <a:txBody>
                    <a:bodyPr/>
                    <a:lstStyle/>
                    <a:p>
                      <a:r>
                        <a:rPr lang="en-US" dirty="0" smtClean="0"/>
                        <a:t>Systolic Blood Pressure</a:t>
                      </a:r>
                      <a:endParaRPr lang="en-US" dirty="0"/>
                    </a:p>
                  </a:txBody>
                  <a:tcPr/>
                </a:tc>
              </a:tr>
              <a:tr h="370840">
                <a:tc>
                  <a:txBody>
                    <a:bodyPr/>
                    <a:lstStyle/>
                    <a:p>
                      <a:r>
                        <a:rPr lang="en-US" dirty="0" smtClean="0"/>
                        <a:t>Diastolic Blood Pressure</a:t>
                      </a:r>
                      <a:endParaRPr lang="en-US" dirty="0"/>
                    </a:p>
                  </a:txBody>
                  <a:tcPr/>
                </a:tc>
              </a:tr>
            </a:tbl>
          </a:graphicData>
        </a:graphic>
      </p:graphicFrame>
      <p:graphicFrame>
        <p:nvGraphicFramePr>
          <p:cNvPr id="5" name="Table 4"/>
          <p:cNvGraphicFramePr>
            <a:graphicFrameLocks noGrp="1"/>
          </p:cNvGraphicFramePr>
          <p:nvPr/>
        </p:nvGraphicFramePr>
        <p:xfrm>
          <a:off x="1295400" y="2600960"/>
          <a:ext cx="6934199" cy="370840"/>
        </p:xfrm>
        <a:graphic>
          <a:graphicData uri="http://schemas.openxmlformats.org/drawingml/2006/table">
            <a:tbl>
              <a:tblPr firstRow="1" bandRow="1">
                <a:tableStyleId>{5C22544A-7EE6-4342-B048-85BDC9FD1C3A}</a:tableStyleId>
              </a:tblPr>
              <a:tblGrid>
                <a:gridCol w="794544"/>
                <a:gridCol w="704254"/>
                <a:gridCol w="523676"/>
                <a:gridCol w="794544"/>
                <a:gridCol w="577850"/>
                <a:gridCol w="939006"/>
                <a:gridCol w="722313"/>
                <a:gridCol w="939006"/>
                <a:gridCol w="939006"/>
              </a:tblGrid>
              <a:tr h="370840">
                <a:tc>
                  <a:txBody>
                    <a:bodyPr/>
                    <a:lstStyle/>
                    <a:p>
                      <a:r>
                        <a:rPr lang="en-US" dirty="0" smtClean="0"/>
                        <a:t>Age</a:t>
                      </a:r>
                      <a:endParaRPr lang="en-US" dirty="0"/>
                    </a:p>
                  </a:txBody>
                  <a:tcPr/>
                </a:tc>
                <a:tc>
                  <a:txBody>
                    <a:bodyPr/>
                    <a:lstStyle/>
                    <a:p>
                      <a:r>
                        <a:rPr lang="en-US" dirty="0" smtClean="0"/>
                        <a:t>Sex</a:t>
                      </a:r>
                      <a:endParaRPr lang="en-US" dirty="0"/>
                    </a:p>
                  </a:txBody>
                  <a:tcPr/>
                </a:tc>
                <a:tc>
                  <a:txBody>
                    <a:bodyPr/>
                    <a:lstStyle/>
                    <a:p>
                      <a:r>
                        <a:rPr lang="en-US" dirty="0" smtClean="0"/>
                        <a:t>L</a:t>
                      </a:r>
                      <a:endParaRPr lang="en-US" dirty="0"/>
                    </a:p>
                  </a:txBody>
                  <a:tcPr/>
                </a:tc>
                <a:tc>
                  <a:txBody>
                    <a:bodyPr/>
                    <a:lstStyle/>
                    <a:p>
                      <a:r>
                        <a:rPr lang="en-US" dirty="0" smtClean="0"/>
                        <a:t>M</a:t>
                      </a:r>
                      <a:endParaRPr lang="en-US" dirty="0"/>
                    </a:p>
                  </a:txBody>
                  <a:tcPr/>
                </a:tc>
                <a:tc>
                  <a:txBody>
                    <a:bodyPr/>
                    <a:lstStyle/>
                    <a:p>
                      <a:r>
                        <a:rPr lang="en-US" dirty="0" smtClean="0"/>
                        <a:t>S</a:t>
                      </a:r>
                      <a:endParaRPr lang="en-US" dirty="0"/>
                    </a:p>
                  </a:txBody>
                  <a:tcPr/>
                </a:tc>
                <a:tc>
                  <a:txBody>
                    <a:bodyPr/>
                    <a:lstStyle/>
                    <a:p>
                      <a:r>
                        <a:rPr lang="en-US" dirty="0" smtClean="0"/>
                        <a:t>Alpha</a:t>
                      </a:r>
                      <a:endParaRPr lang="en-US" dirty="0"/>
                    </a:p>
                  </a:txBody>
                  <a:tcPr/>
                </a:tc>
                <a:tc>
                  <a:txBody>
                    <a:bodyPr/>
                    <a:lstStyle/>
                    <a:p>
                      <a:r>
                        <a:rPr lang="en-US" dirty="0" smtClean="0"/>
                        <a:t>Beta</a:t>
                      </a:r>
                      <a:endParaRPr lang="en-US" dirty="0"/>
                    </a:p>
                  </a:txBody>
                  <a:tcPr/>
                </a:tc>
                <a:tc>
                  <a:txBody>
                    <a:bodyPr/>
                    <a:lstStyle/>
                    <a:p>
                      <a:r>
                        <a:rPr lang="en-US" dirty="0" smtClean="0"/>
                        <a:t>Gamma</a:t>
                      </a:r>
                      <a:endParaRPr lang="en-US" dirty="0"/>
                    </a:p>
                  </a:txBody>
                  <a:tcPr/>
                </a:tc>
                <a:tc>
                  <a:txBody>
                    <a:bodyPr/>
                    <a:lstStyle/>
                    <a:p>
                      <a:r>
                        <a:rPr lang="en-US" dirty="0" smtClean="0"/>
                        <a:t>SD</a:t>
                      </a:r>
                      <a:endParaRPr lang="en-US" dirty="0"/>
                    </a:p>
                  </a:txBody>
                  <a:tcPr/>
                </a:tc>
              </a:tr>
            </a:tbl>
          </a:graphicData>
        </a:graphic>
      </p:graphicFrame>
      <p:sp>
        <p:nvSpPr>
          <p:cNvPr id="7" name="TextBox 6"/>
          <p:cNvSpPr txBox="1"/>
          <p:nvPr/>
        </p:nvSpPr>
        <p:spPr>
          <a:xfrm>
            <a:off x="1371600" y="1992868"/>
            <a:ext cx="6705600" cy="400110"/>
          </a:xfrm>
          <a:prstGeom prst="rect">
            <a:avLst/>
          </a:prstGeom>
          <a:noFill/>
        </p:spPr>
        <p:txBody>
          <a:bodyPr wrap="square" rtlCol="0">
            <a:spAutoFit/>
          </a:bodyPr>
          <a:lstStyle/>
          <a:p>
            <a:r>
              <a:rPr lang="en-US" sz="2000" b="1" dirty="0" smtClean="0"/>
              <a:t>Parameter’s to calculate Percentiles of Height, Sys. Bp, Dia. Bp</a:t>
            </a:r>
            <a:endParaRPr lang="en-US" sz="2000" b="1" dirty="0"/>
          </a:p>
        </p:txBody>
      </p:sp>
      <p:cxnSp>
        <p:nvCxnSpPr>
          <p:cNvPr id="9" name="Straight Arrow Connector 8"/>
          <p:cNvCxnSpPr/>
          <p:nvPr/>
        </p:nvCxnSpPr>
        <p:spPr>
          <a:xfrm>
            <a:off x="1447800" y="3276600"/>
            <a:ext cx="3124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276600"/>
            <a:ext cx="2971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43200" y="3124200"/>
            <a:ext cx="685800" cy="369332"/>
          </a:xfrm>
          <a:prstGeom prst="rect">
            <a:avLst/>
          </a:prstGeom>
          <a:noFill/>
        </p:spPr>
        <p:txBody>
          <a:bodyPr wrap="square" rtlCol="0">
            <a:spAutoFit/>
          </a:bodyPr>
          <a:lstStyle/>
          <a:p>
            <a:r>
              <a:rPr lang="en-US" dirty="0" smtClean="0"/>
              <a:t>CDC</a:t>
            </a:r>
            <a:endParaRPr lang="en-US" dirty="0"/>
          </a:p>
        </p:txBody>
      </p:sp>
      <p:sp>
        <p:nvSpPr>
          <p:cNvPr id="13" name="TextBox 12"/>
          <p:cNvSpPr txBox="1"/>
          <p:nvPr/>
        </p:nvSpPr>
        <p:spPr>
          <a:xfrm>
            <a:off x="6096000" y="3124200"/>
            <a:ext cx="685800" cy="369332"/>
          </a:xfrm>
          <a:prstGeom prst="rect">
            <a:avLst/>
          </a:prstGeom>
          <a:noFill/>
        </p:spPr>
        <p:txBody>
          <a:bodyPr wrap="square" rtlCol="0">
            <a:spAutoFit/>
          </a:bodyPr>
          <a:lstStyle/>
          <a:p>
            <a:r>
              <a:rPr lang="en-US" dirty="0" smtClean="0"/>
              <a:t>JNC7</a:t>
            </a:r>
            <a:endParaRPr lang="en-US" dirty="0"/>
          </a:p>
        </p:txBody>
      </p:sp>
      <p:sp>
        <p:nvSpPr>
          <p:cNvPr id="14" name="Right Arrow 13"/>
          <p:cNvSpPr/>
          <p:nvPr/>
        </p:nvSpPr>
        <p:spPr>
          <a:xfrm rot="5400000">
            <a:off x="4191000" y="365760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Grp="1" noChangeAspect="1" noChangeArrowheads="1"/>
          </p:cNvPicPr>
          <p:nvPr>
            <p:ph idx="1"/>
          </p:nvPr>
        </p:nvPicPr>
        <p:blipFill>
          <a:blip r:embed="rId2" cstate="print"/>
          <a:srcRect l="27130" t="15943" r="20588" b="28019"/>
          <a:stretch>
            <a:fillRect/>
          </a:stretch>
        </p:blipFill>
        <p:spPr bwMode="auto">
          <a:xfrm>
            <a:off x="6307683" y="5410200"/>
            <a:ext cx="2709061" cy="1219200"/>
          </a:xfrm>
          <a:prstGeom prst="rect">
            <a:avLst/>
          </a:prstGeom>
          <a:noFill/>
          <a:ln w="9525">
            <a:noFill/>
            <a:miter lim="800000"/>
            <a:headEnd/>
            <a:tailEnd/>
          </a:ln>
          <a:effectLst/>
        </p:spPr>
      </p:pic>
      <p:sp>
        <p:nvSpPr>
          <p:cNvPr id="16" name="TextBox 15"/>
          <p:cNvSpPr txBox="1"/>
          <p:nvPr/>
        </p:nvSpPr>
        <p:spPr>
          <a:xfrm>
            <a:off x="6477000" y="4888468"/>
            <a:ext cx="2133600" cy="369332"/>
          </a:xfrm>
          <a:prstGeom prst="rect">
            <a:avLst/>
          </a:prstGeom>
          <a:noFill/>
          <a:ln>
            <a:solidFill>
              <a:schemeClr val="accent1"/>
            </a:solidFill>
          </a:ln>
        </p:spPr>
        <p:txBody>
          <a:bodyPr wrap="square" rtlCol="0">
            <a:spAutoFit/>
          </a:bodyPr>
          <a:lstStyle/>
          <a:p>
            <a:r>
              <a:rPr lang="en-US" dirty="0" smtClean="0"/>
              <a:t>Formula for z score </a:t>
            </a:r>
            <a:endParaRPr lang="en-US" dirty="0"/>
          </a:p>
        </p:txBody>
      </p:sp>
      <p:pic>
        <p:nvPicPr>
          <p:cNvPr id="18" name="Picture 2"/>
          <p:cNvPicPr>
            <a:picLocks noChangeAspect="1" noChangeArrowheads="1"/>
          </p:cNvPicPr>
          <p:nvPr/>
        </p:nvPicPr>
        <p:blipFill>
          <a:blip r:embed="rId3"/>
          <a:srcRect l="29617" t="21481" r="25957" b="40928"/>
          <a:stretch>
            <a:fillRect/>
          </a:stretch>
        </p:blipFill>
        <p:spPr bwMode="auto">
          <a:xfrm>
            <a:off x="762000" y="5105400"/>
            <a:ext cx="2209800" cy="990600"/>
          </a:xfrm>
          <a:prstGeom prst="rect">
            <a:avLst/>
          </a:prstGeom>
          <a:noFill/>
          <a:ln w="9525">
            <a:noFill/>
            <a:miter lim="800000"/>
            <a:headEnd/>
            <a:tailEnd/>
          </a:ln>
          <a:effectLst/>
        </p:spPr>
      </p:pic>
      <p:sp>
        <p:nvSpPr>
          <p:cNvPr id="19" name="TextBox 18"/>
          <p:cNvSpPr txBox="1"/>
          <p:nvPr/>
        </p:nvSpPr>
        <p:spPr>
          <a:xfrm>
            <a:off x="838200" y="4419600"/>
            <a:ext cx="1981200" cy="369332"/>
          </a:xfrm>
          <a:prstGeom prst="rect">
            <a:avLst/>
          </a:prstGeom>
          <a:noFill/>
          <a:ln>
            <a:solidFill>
              <a:schemeClr val="accent1"/>
            </a:solidFill>
          </a:ln>
        </p:spPr>
        <p:txBody>
          <a:bodyPr wrap="square" rtlCol="0">
            <a:spAutoFit/>
          </a:bodyPr>
          <a:lstStyle/>
          <a:p>
            <a:pPr algn="ctr"/>
            <a:r>
              <a:rPr lang="en-US" dirty="0" smtClean="0"/>
              <a:t>L,M, S for Height </a:t>
            </a:r>
            <a:endParaRPr lang="en-US" dirty="0"/>
          </a:p>
        </p:txBody>
      </p:sp>
      <p:pic>
        <p:nvPicPr>
          <p:cNvPr id="2050" name="Picture 2"/>
          <p:cNvPicPr>
            <a:picLocks noChangeAspect="1" noChangeArrowheads="1"/>
          </p:cNvPicPr>
          <p:nvPr/>
        </p:nvPicPr>
        <p:blipFill>
          <a:blip r:embed="rId4"/>
          <a:srcRect/>
          <a:stretch>
            <a:fillRect/>
          </a:stretch>
        </p:blipFill>
        <p:spPr bwMode="auto">
          <a:xfrm>
            <a:off x="6096000" y="4276725"/>
            <a:ext cx="2828925" cy="600075"/>
          </a:xfrm>
          <a:prstGeom prst="rect">
            <a:avLst/>
          </a:prstGeom>
          <a:noFill/>
          <a:ln w="9525">
            <a:noFill/>
            <a:miter lim="800000"/>
            <a:headEnd/>
            <a:tailEnd/>
          </a:ln>
          <a:effectLst/>
        </p:spPr>
      </p:pic>
      <p:sp>
        <p:nvSpPr>
          <p:cNvPr id="21" name="TextBox 20"/>
          <p:cNvSpPr txBox="1"/>
          <p:nvPr/>
        </p:nvSpPr>
        <p:spPr>
          <a:xfrm>
            <a:off x="6781800" y="3821668"/>
            <a:ext cx="1524000" cy="369332"/>
          </a:xfrm>
          <a:prstGeom prst="rect">
            <a:avLst/>
          </a:prstGeom>
          <a:noFill/>
          <a:ln>
            <a:solidFill>
              <a:schemeClr val="accent1"/>
            </a:solidFill>
          </a:ln>
        </p:spPr>
        <p:txBody>
          <a:bodyPr wrap="square" rtlCol="0">
            <a:spAutoFit/>
          </a:bodyPr>
          <a:lstStyle/>
          <a:p>
            <a:r>
              <a:rPr lang="en-US" dirty="0" smtClean="0"/>
              <a:t>Calculate Bps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1027" name="Picture 3"/>
          <p:cNvPicPr>
            <a:picLocks noChangeAspect="1" noChangeArrowheads="1"/>
          </p:cNvPicPr>
          <p:nvPr/>
        </p:nvPicPr>
        <p:blipFill>
          <a:blip r:embed="rId2"/>
          <a:srcRect/>
          <a:stretch>
            <a:fillRect/>
          </a:stretch>
        </p:blipFill>
        <p:spPr bwMode="auto">
          <a:xfrm>
            <a:off x="457200" y="1447800"/>
            <a:ext cx="3352800" cy="4508039"/>
          </a:xfrm>
          <a:prstGeom prst="rect">
            <a:avLst/>
          </a:prstGeom>
          <a:noFill/>
          <a:ln w="9525">
            <a:solidFill>
              <a:schemeClr val="accent1"/>
            </a:solidFill>
            <a:miter lim="800000"/>
            <a:headEnd/>
            <a:tailEnd/>
          </a:ln>
          <a:effectLst/>
        </p:spPr>
      </p:pic>
      <p:pic>
        <p:nvPicPr>
          <p:cNvPr id="1028" name="Picture 4"/>
          <p:cNvPicPr>
            <a:picLocks noGrp="1" noChangeAspect="1" noChangeArrowheads="1"/>
          </p:cNvPicPr>
          <p:nvPr>
            <p:ph idx="1"/>
          </p:nvPr>
        </p:nvPicPr>
        <p:blipFill>
          <a:blip r:embed="rId3"/>
          <a:srcRect/>
          <a:stretch>
            <a:fillRect/>
          </a:stretch>
        </p:blipFill>
        <p:spPr bwMode="auto">
          <a:xfrm>
            <a:off x="4724400" y="1447800"/>
            <a:ext cx="3566269" cy="4525963"/>
          </a:xfrm>
          <a:prstGeom prst="rect">
            <a:avLst/>
          </a:prstGeom>
          <a:noFill/>
          <a:ln w="9525">
            <a:solidFill>
              <a:schemeClr val="accent1"/>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bao\AppData\Local\Microsoft\Windows\INetCache\IE\0952W002\thank-you-messages[1].gif"/>
          <p:cNvPicPr>
            <a:picLocks noGrp="1" noChangeAspect="1" noChangeArrowheads="1"/>
          </p:cNvPicPr>
          <p:nvPr>
            <p:ph idx="1"/>
          </p:nvPr>
        </p:nvPicPr>
        <p:blipFill>
          <a:blip r:embed="rId2"/>
          <a:srcRect/>
          <a:stretch>
            <a:fillRect/>
          </a:stretch>
        </p:blipFill>
        <p:spPr bwMode="auto">
          <a:xfrm>
            <a:off x="2190750" y="2267744"/>
            <a:ext cx="4762500" cy="31908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is hard to remember kid’s blood pressure percentile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1" y="1676400"/>
            <a:ext cx="5411586" cy="3657600"/>
          </a:xfrm>
          <a:prstGeom prst="rect">
            <a:avLst/>
          </a:prstGeom>
          <a:noFill/>
          <a:ln w="9525">
            <a:noFill/>
            <a:miter lim="800000"/>
            <a:headEnd/>
            <a:tailEnd/>
          </a:ln>
          <a:effectLst/>
        </p:spPr>
      </p:pic>
      <p:sp>
        <p:nvSpPr>
          <p:cNvPr id="5" name="TextBox 4"/>
          <p:cNvSpPr txBox="1"/>
          <p:nvPr/>
        </p:nvSpPr>
        <p:spPr>
          <a:xfrm>
            <a:off x="5943600" y="1828800"/>
            <a:ext cx="2514600" cy="1754326"/>
          </a:xfrm>
          <a:prstGeom prst="rect">
            <a:avLst/>
          </a:prstGeom>
          <a:noFill/>
        </p:spPr>
        <p:txBody>
          <a:bodyPr wrap="square" rtlCol="0">
            <a:spAutoFit/>
          </a:bodyPr>
          <a:lstStyle/>
          <a:p>
            <a:r>
              <a:rPr lang="en-US" dirty="0" smtClean="0"/>
              <a:t>DOB (Age): 04/16/2014</a:t>
            </a:r>
          </a:p>
          <a:p>
            <a:r>
              <a:rPr lang="en-US" dirty="0" smtClean="0"/>
              <a:t>Gender: Female</a:t>
            </a:r>
          </a:p>
          <a:p>
            <a:r>
              <a:rPr lang="en-US" dirty="0" smtClean="0"/>
              <a:t>Height: 114cm  (%?)</a:t>
            </a:r>
          </a:p>
          <a:p>
            <a:r>
              <a:rPr lang="en-US" dirty="0" smtClean="0"/>
              <a:t>Systolic BP: 100 (%?)</a:t>
            </a:r>
          </a:p>
          <a:p>
            <a:r>
              <a:rPr lang="en-US" dirty="0" smtClean="0"/>
              <a:t>Diastolic BP: 60 (%?)</a:t>
            </a:r>
          </a:p>
          <a:p>
            <a:endParaRPr lang="en-US" dirty="0"/>
          </a:p>
        </p:txBody>
      </p:sp>
      <p:pic>
        <p:nvPicPr>
          <p:cNvPr id="1027" name="Picture 3"/>
          <p:cNvPicPr>
            <a:picLocks noChangeAspect="1" noChangeArrowheads="1"/>
          </p:cNvPicPr>
          <p:nvPr/>
        </p:nvPicPr>
        <p:blipFill>
          <a:blip r:embed="rId3"/>
          <a:srcRect/>
          <a:stretch>
            <a:fillRect/>
          </a:stretch>
        </p:blipFill>
        <p:spPr bwMode="auto">
          <a:xfrm>
            <a:off x="6019800" y="3429000"/>
            <a:ext cx="2266950" cy="1876425"/>
          </a:xfrm>
          <a:prstGeom prst="rect">
            <a:avLst/>
          </a:prstGeom>
          <a:noFill/>
          <a:ln w="9525">
            <a:noFill/>
            <a:miter lim="800000"/>
            <a:headEnd/>
            <a:tailEnd/>
          </a:ln>
          <a:effectLst/>
        </p:spPr>
      </p:pic>
      <p:sp>
        <p:nvSpPr>
          <p:cNvPr id="6" name="TextBox 5"/>
          <p:cNvSpPr txBox="1"/>
          <p:nvPr/>
        </p:nvSpPr>
        <p:spPr>
          <a:xfrm>
            <a:off x="1600200" y="5562600"/>
            <a:ext cx="4953000" cy="1200329"/>
          </a:xfrm>
          <a:prstGeom prst="rect">
            <a:avLst/>
          </a:prstGeom>
          <a:noFill/>
        </p:spPr>
        <p:txBody>
          <a:bodyPr wrap="square" rtlCol="0">
            <a:spAutoFit/>
          </a:bodyPr>
          <a:lstStyle/>
          <a:p>
            <a:r>
              <a:rPr lang="en-US" dirty="0" smtClean="0"/>
              <a:t>So we build an shiny app using parameters provided by CDC and JNC7 to calculate the kids blood pressure and height percentile by inputting DOB, Gender, Height, Systolic BP and Diastolic BP</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4267200" cy="533400"/>
          </a:xfrm>
        </p:spPr>
        <p:txBody>
          <a:bodyPr>
            <a:normAutofit fontScale="90000"/>
          </a:bodyPr>
          <a:lstStyle/>
          <a:p>
            <a:r>
              <a:rPr lang="en-US" dirty="0" smtClean="0"/>
              <a:t>Activate Shiny App</a:t>
            </a:r>
            <a:endParaRPr lang="en-US" dirty="0"/>
          </a:p>
        </p:txBody>
      </p:sp>
      <p:cxnSp>
        <p:nvCxnSpPr>
          <p:cNvPr id="8" name="Straight Connector 7"/>
          <p:cNvCxnSpPr/>
          <p:nvPr/>
        </p:nvCxnSpPr>
        <p:spPr>
          <a:xfrm>
            <a:off x="2057400" y="34274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47800" y="1524000"/>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runapp</a:t>
            </a:r>
            <a:endParaRPr lang="en-US" dirty="0">
              <a:solidFill>
                <a:schemeClr val="bg1"/>
              </a:solidFill>
            </a:endParaRPr>
          </a:p>
        </p:txBody>
      </p:sp>
      <p:cxnSp>
        <p:nvCxnSpPr>
          <p:cNvPr id="10" name="Straight Connector 9"/>
          <p:cNvCxnSpPr/>
          <p:nvPr/>
        </p:nvCxnSpPr>
        <p:spPr>
          <a:xfrm rot="5400000">
            <a:off x="1713706" y="2856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715294" y="23233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51906" y="55999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551906" y="50665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713706" y="33901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715294" y="46093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13706" y="3999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057400" y="23606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46466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40370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2895600"/>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914400"/>
            <a:ext cx="2286000" cy="369332"/>
          </a:xfrm>
          <a:prstGeom prst="rect">
            <a:avLst/>
          </a:prstGeom>
          <a:solidFill>
            <a:srgbClr val="FFFF00"/>
          </a:solidFill>
        </p:spPr>
        <p:txBody>
          <a:bodyPr wrap="square" rtlCol="0">
            <a:spAutoFit/>
          </a:bodyPr>
          <a:lstStyle/>
          <a:p>
            <a:r>
              <a:rPr lang="en-US" b="1" dirty="0" smtClean="0">
                <a:solidFill>
                  <a:schemeClr val="tx2">
                    <a:lumMod val="60000"/>
                    <a:lumOff val="40000"/>
                  </a:schemeClr>
                </a:solidFill>
              </a:rPr>
              <a:t>Working Directory</a:t>
            </a:r>
            <a:endParaRPr lang="en-US" b="1" dirty="0">
              <a:solidFill>
                <a:schemeClr val="tx2">
                  <a:lumMod val="60000"/>
                  <a:lumOff val="40000"/>
                </a:schemeClr>
              </a:solidFill>
            </a:endParaRPr>
          </a:p>
        </p:txBody>
      </p:sp>
      <p:sp>
        <p:nvSpPr>
          <p:cNvPr id="29" name="TextBox 28"/>
          <p:cNvSpPr txBox="1"/>
          <p:nvPr/>
        </p:nvSpPr>
        <p:spPr>
          <a:xfrm>
            <a:off x="2286000" y="2678668"/>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app.R</a:t>
            </a:r>
            <a:endParaRPr lang="en-US" dirty="0">
              <a:solidFill>
                <a:schemeClr val="bg1"/>
              </a:solidFill>
            </a:endParaRPr>
          </a:p>
        </p:txBody>
      </p:sp>
      <p:sp>
        <p:nvSpPr>
          <p:cNvPr id="31" name="TextBox 30"/>
          <p:cNvSpPr txBox="1"/>
          <p:nvPr/>
        </p:nvSpPr>
        <p:spPr>
          <a:xfrm>
            <a:off x="2286000" y="3288268"/>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bp.R</a:t>
            </a:r>
            <a:endParaRPr lang="en-US" dirty="0">
              <a:solidFill>
                <a:schemeClr val="bg1"/>
              </a:solidFill>
            </a:endParaRPr>
          </a:p>
        </p:txBody>
      </p:sp>
      <p:sp>
        <p:nvSpPr>
          <p:cNvPr id="32" name="TextBox 31"/>
          <p:cNvSpPr txBox="1"/>
          <p:nvPr/>
        </p:nvSpPr>
        <p:spPr>
          <a:xfrm>
            <a:off x="2286000" y="3821668"/>
            <a:ext cx="990600" cy="369332"/>
          </a:xfrm>
          <a:prstGeom prst="rect">
            <a:avLst/>
          </a:prstGeom>
          <a:solidFill>
            <a:schemeClr val="tx2">
              <a:lumMod val="60000"/>
              <a:lumOff val="40000"/>
            </a:schemeClr>
          </a:solidFill>
        </p:spPr>
        <p:txBody>
          <a:bodyPr wrap="square" rtlCol="0">
            <a:spAutoFit/>
          </a:bodyPr>
          <a:lstStyle/>
          <a:p>
            <a:r>
              <a:rPr lang="en-US" dirty="0" err="1" smtClean="0">
                <a:solidFill>
                  <a:schemeClr val="bg1"/>
                </a:solidFill>
              </a:rPr>
              <a:t>cent.R</a:t>
            </a:r>
            <a:endParaRPr lang="en-US" dirty="0">
              <a:solidFill>
                <a:schemeClr val="bg1"/>
              </a:solidFill>
            </a:endParaRPr>
          </a:p>
        </p:txBody>
      </p:sp>
      <p:sp>
        <p:nvSpPr>
          <p:cNvPr id="33" name="TextBox 32"/>
          <p:cNvSpPr txBox="1"/>
          <p:nvPr/>
        </p:nvSpPr>
        <p:spPr>
          <a:xfrm>
            <a:off x="2286000" y="4431268"/>
            <a:ext cx="9906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datasets</a:t>
            </a:r>
            <a:endParaRPr lang="en-US" dirty="0">
              <a:solidFill>
                <a:schemeClr val="bg1"/>
              </a:solidFill>
            </a:endParaRPr>
          </a:p>
        </p:txBody>
      </p:sp>
      <p:cxnSp>
        <p:nvCxnSpPr>
          <p:cNvPr id="35" name="Straight Connector 34"/>
          <p:cNvCxnSpPr/>
          <p:nvPr/>
        </p:nvCxnSpPr>
        <p:spPr>
          <a:xfrm>
            <a:off x="2895600" y="55610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895600" y="51038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00400" y="4876800"/>
            <a:ext cx="22098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CDC_parameters.csv</a:t>
            </a:r>
            <a:endParaRPr lang="en-US" dirty="0">
              <a:solidFill>
                <a:schemeClr val="bg1"/>
              </a:solidFill>
            </a:endParaRPr>
          </a:p>
        </p:txBody>
      </p:sp>
      <p:sp>
        <p:nvSpPr>
          <p:cNvPr id="38" name="TextBox 37"/>
          <p:cNvSpPr txBox="1"/>
          <p:nvPr/>
        </p:nvSpPr>
        <p:spPr>
          <a:xfrm>
            <a:off x="3200400" y="5421868"/>
            <a:ext cx="22098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JNC7_parameters.csv</a:t>
            </a:r>
            <a:endParaRPr lang="en-US" dirty="0">
              <a:solidFill>
                <a:schemeClr val="bg1"/>
              </a:solidFill>
            </a:endParaRPr>
          </a:p>
        </p:txBody>
      </p:sp>
      <p:sp>
        <p:nvSpPr>
          <p:cNvPr id="40" name="TextBox 39"/>
          <p:cNvSpPr txBox="1"/>
          <p:nvPr/>
        </p:nvSpPr>
        <p:spPr>
          <a:xfrm>
            <a:off x="2286000" y="2133600"/>
            <a:ext cx="2209800" cy="369332"/>
          </a:xfrm>
          <a:prstGeom prst="rect">
            <a:avLst/>
          </a:prstGeom>
          <a:solidFill>
            <a:schemeClr val="tx2">
              <a:lumMod val="60000"/>
              <a:lumOff val="40000"/>
            </a:schemeClr>
          </a:solidFill>
        </p:spPr>
        <p:txBody>
          <a:bodyPr wrap="square" rtlCol="0">
            <a:spAutoFit/>
          </a:bodyPr>
          <a:lstStyle/>
          <a:p>
            <a:r>
              <a:rPr lang="en-US" dirty="0" smtClean="0">
                <a:solidFill>
                  <a:schemeClr val="bg1"/>
                </a:solidFill>
              </a:rPr>
              <a:t>about_app.html</a:t>
            </a:r>
            <a:endParaRPr lang="en-US" dirty="0">
              <a:solidFill>
                <a:schemeClr val="bg1"/>
              </a:solidFill>
            </a:endParaRPr>
          </a:p>
        </p:txBody>
      </p:sp>
      <p:sp>
        <p:nvSpPr>
          <p:cNvPr id="43" name="TextBox 42"/>
          <p:cNvSpPr txBox="1"/>
          <p:nvPr/>
        </p:nvSpPr>
        <p:spPr>
          <a:xfrm>
            <a:off x="5791200" y="1143000"/>
            <a:ext cx="2514600" cy="4524315"/>
          </a:xfrm>
          <a:prstGeom prst="rect">
            <a:avLst/>
          </a:prstGeom>
          <a:noFill/>
        </p:spPr>
        <p:txBody>
          <a:bodyPr wrap="square" rtlCol="0">
            <a:spAutoFit/>
          </a:bodyPr>
          <a:lstStyle/>
          <a:p>
            <a:r>
              <a:rPr lang="en-US" dirty="0" smtClean="0"/>
              <a:t>“</a:t>
            </a:r>
            <a:r>
              <a:rPr lang="en-US" dirty="0" err="1" smtClean="0"/>
              <a:t>app.R</a:t>
            </a:r>
            <a:r>
              <a:rPr lang="en-US" dirty="0" smtClean="0"/>
              <a:t>” includes “</a:t>
            </a:r>
            <a:r>
              <a:rPr lang="en-US" dirty="0" err="1" smtClean="0"/>
              <a:t>ui</a:t>
            </a:r>
            <a:r>
              <a:rPr lang="en-US" dirty="0" smtClean="0"/>
              <a:t>” and “server”. “</a:t>
            </a:r>
            <a:r>
              <a:rPr lang="en-US" dirty="0" err="1" smtClean="0"/>
              <a:t>ui</a:t>
            </a:r>
            <a:r>
              <a:rPr lang="en-US" dirty="0" smtClean="0"/>
              <a:t>” defines the dashboard of the app.  “server” renders information showing on the dash board such as plot of </a:t>
            </a:r>
            <a:r>
              <a:rPr lang="en-US" dirty="0" err="1" smtClean="0"/>
              <a:t>centiles</a:t>
            </a:r>
            <a:r>
              <a:rPr lang="en-US" dirty="0" smtClean="0"/>
              <a:t>, summary information etc. </a:t>
            </a:r>
          </a:p>
          <a:p>
            <a:endParaRPr lang="en-US" dirty="0" smtClean="0"/>
          </a:p>
          <a:p>
            <a:r>
              <a:rPr lang="en-US" dirty="0" smtClean="0"/>
              <a:t>“</a:t>
            </a:r>
            <a:r>
              <a:rPr lang="en-US" dirty="0" err="1" smtClean="0"/>
              <a:t>cent.R</a:t>
            </a:r>
            <a:r>
              <a:rPr lang="en-US" dirty="0" smtClean="0"/>
              <a:t>”  and “</a:t>
            </a:r>
            <a:r>
              <a:rPr lang="en-US" dirty="0" err="1" smtClean="0"/>
              <a:t>bp.R</a:t>
            </a:r>
            <a:r>
              <a:rPr lang="en-US" dirty="0" smtClean="0"/>
              <a:t>” are used to calculate percentiles and  generate percentile plots by using the parameters from CDC and JNC7.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
            <a:ext cx="5638800" cy="868362"/>
          </a:xfrm>
        </p:spPr>
        <p:txBody>
          <a:bodyPr>
            <a:normAutofit fontScale="90000"/>
          </a:bodyPr>
          <a:lstStyle/>
          <a:p>
            <a:r>
              <a:rPr lang="en-US" b="1" dirty="0" smtClean="0"/>
              <a:t>Dashboard of Shiny App</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1981200" y="1219200"/>
            <a:ext cx="5410200" cy="5316226"/>
          </a:xfrm>
          <a:prstGeom prst="rect">
            <a:avLst/>
          </a:prstGeom>
          <a:noFill/>
          <a:ln w="9525">
            <a:noFill/>
            <a:miter lim="800000"/>
            <a:headEnd/>
            <a:tailEnd/>
          </a:ln>
          <a:effectLst/>
        </p:spPr>
      </p:pic>
      <p:sp>
        <p:nvSpPr>
          <p:cNvPr id="6" name="Right Arrow 5"/>
          <p:cNvSpPr/>
          <p:nvPr/>
        </p:nvSpPr>
        <p:spPr>
          <a:xfrm rot="11904232">
            <a:off x="6124629" y="2093692"/>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2800" y="2286000"/>
            <a:ext cx="1447800" cy="923330"/>
          </a:xfrm>
          <a:prstGeom prst="rect">
            <a:avLst/>
          </a:prstGeom>
          <a:noFill/>
        </p:spPr>
        <p:txBody>
          <a:bodyPr wrap="square" rtlCol="0">
            <a:spAutoFit/>
          </a:bodyPr>
          <a:lstStyle/>
          <a:p>
            <a:r>
              <a:rPr lang="en-US" dirty="0" smtClean="0"/>
              <a:t>Plots will be on the next 3 slides</a:t>
            </a:r>
            <a:endParaRPr lang="en-US" dirty="0"/>
          </a:p>
        </p:txBody>
      </p:sp>
      <p:sp>
        <p:nvSpPr>
          <p:cNvPr id="8" name="Rounded Rectangle 7"/>
          <p:cNvSpPr/>
          <p:nvPr/>
        </p:nvSpPr>
        <p:spPr>
          <a:xfrm>
            <a:off x="7086600" y="2209800"/>
            <a:ext cx="16002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2450068"/>
            <a:ext cx="1447800" cy="923330"/>
          </a:xfrm>
          <a:prstGeom prst="rect">
            <a:avLst/>
          </a:prstGeom>
          <a:solidFill>
            <a:schemeClr val="accent1"/>
          </a:solidFill>
        </p:spPr>
        <p:txBody>
          <a:bodyPr wrap="square" rtlCol="0">
            <a:spAutoFit/>
          </a:bodyPr>
          <a:lstStyle/>
          <a:p>
            <a:r>
              <a:rPr lang="en-US" b="1" dirty="0" smtClean="0">
                <a:solidFill>
                  <a:schemeClr val="bg1"/>
                </a:solidFill>
              </a:rPr>
              <a:t>Select button</a:t>
            </a:r>
          </a:p>
          <a:p>
            <a:r>
              <a:rPr lang="en-US" b="1" dirty="0" smtClean="0">
                <a:solidFill>
                  <a:schemeClr val="bg1"/>
                </a:solidFill>
              </a:rPr>
              <a:t>for male,</a:t>
            </a:r>
          </a:p>
          <a:p>
            <a:r>
              <a:rPr lang="en-US" b="1" dirty="0" smtClean="0">
                <a:solidFill>
                  <a:schemeClr val="bg1"/>
                </a:solidFill>
              </a:rPr>
              <a:t>female</a:t>
            </a:r>
            <a:endParaRPr lang="en-US" b="1" dirty="0">
              <a:solidFill>
                <a:schemeClr val="bg1"/>
              </a:solidFill>
            </a:endParaRPr>
          </a:p>
        </p:txBody>
      </p:sp>
      <p:sp>
        <p:nvSpPr>
          <p:cNvPr id="10" name="Right Arrow 9"/>
          <p:cNvSpPr/>
          <p:nvPr/>
        </p:nvSpPr>
        <p:spPr>
          <a:xfrm>
            <a:off x="1506047" y="2531628"/>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2277421">
            <a:off x="4249247" y="3118029"/>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24400" y="3212068"/>
            <a:ext cx="1447800" cy="923330"/>
          </a:xfrm>
          <a:prstGeom prst="rect">
            <a:avLst/>
          </a:prstGeom>
          <a:solidFill>
            <a:schemeClr val="accent1"/>
          </a:solidFill>
        </p:spPr>
        <p:txBody>
          <a:bodyPr wrap="square" rtlCol="0">
            <a:spAutoFit/>
          </a:bodyPr>
          <a:lstStyle/>
          <a:p>
            <a:r>
              <a:rPr lang="en-US" b="1" dirty="0" smtClean="0">
                <a:solidFill>
                  <a:schemeClr val="bg1"/>
                </a:solidFill>
              </a:rPr>
              <a:t>Input DOB and calculate age</a:t>
            </a:r>
            <a:endParaRPr lang="en-US" b="1" dirty="0">
              <a:solidFill>
                <a:schemeClr val="bg1"/>
              </a:solidFill>
            </a:endParaRPr>
          </a:p>
        </p:txBody>
      </p:sp>
      <p:sp>
        <p:nvSpPr>
          <p:cNvPr id="13" name="TextBox 12"/>
          <p:cNvSpPr txBox="1"/>
          <p:nvPr/>
        </p:nvSpPr>
        <p:spPr>
          <a:xfrm>
            <a:off x="152400" y="3905071"/>
            <a:ext cx="1676400" cy="1200329"/>
          </a:xfrm>
          <a:prstGeom prst="rect">
            <a:avLst/>
          </a:prstGeom>
          <a:solidFill>
            <a:schemeClr val="accent1"/>
          </a:solidFill>
        </p:spPr>
        <p:txBody>
          <a:bodyPr wrap="square" rtlCol="0">
            <a:spAutoFit/>
          </a:bodyPr>
          <a:lstStyle/>
          <a:p>
            <a:r>
              <a:rPr lang="en-US" b="1" dirty="0" smtClean="0">
                <a:solidFill>
                  <a:schemeClr val="bg1"/>
                </a:solidFill>
              </a:rPr>
              <a:t>Select buttons</a:t>
            </a:r>
          </a:p>
          <a:p>
            <a:r>
              <a:rPr lang="en-US" b="1" dirty="0" smtClean="0">
                <a:solidFill>
                  <a:schemeClr val="bg1"/>
                </a:solidFill>
              </a:rPr>
              <a:t>for  Height,</a:t>
            </a:r>
          </a:p>
          <a:p>
            <a:r>
              <a:rPr lang="en-US" b="1" dirty="0" smtClean="0">
                <a:solidFill>
                  <a:schemeClr val="bg1"/>
                </a:solidFill>
              </a:rPr>
              <a:t>Systolic </a:t>
            </a:r>
            <a:r>
              <a:rPr lang="en-US" b="1" dirty="0" err="1" smtClean="0">
                <a:solidFill>
                  <a:schemeClr val="bg1"/>
                </a:solidFill>
              </a:rPr>
              <a:t>bp</a:t>
            </a:r>
            <a:r>
              <a:rPr lang="en-US" b="1" dirty="0" smtClean="0">
                <a:solidFill>
                  <a:schemeClr val="bg1"/>
                </a:solidFill>
              </a:rPr>
              <a:t>, </a:t>
            </a:r>
            <a:r>
              <a:rPr lang="en-US" b="1" dirty="0" err="1" smtClean="0">
                <a:solidFill>
                  <a:schemeClr val="bg1"/>
                </a:solidFill>
              </a:rPr>
              <a:t>aDaistolic</a:t>
            </a:r>
            <a:r>
              <a:rPr lang="en-US" b="1" dirty="0" smtClean="0">
                <a:solidFill>
                  <a:schemeClr val="bg1"/>
                </a:solidFill>
              </a:rPr>
              <a:t> </a:t>
            </a:r>
            <a:r>
              <a:rPr lang="en-US" b="1" dirty="0" err="1" smtClean="0">
                <a:solidFill>
                  <a:schemeClr val="bg1"/>
                </a:solidFill>
              </a:rPr>
              <a:t>bp</a:t>
            </a:r>
            <a:endParaRPr lang="en-US" b="1" dirty="0">
              <a:solidFill>
                <a:schemeClr val="bg1"/>
              </a:solidFill>
            </a:endParaRPr>
          </a:p>
        </p:txBody>
      </p:sp>
      <p:sp>
        <p:nvSpPr>
          <p:cNvPr id="14" name="Right Arrow 13"/>
          <p:cNvSpPr/>
          <p:nvPr/>
        </p:nvSpPr>
        <p:spPr>
          <a:xfrm>
            <a:off x="1600200" y="4343400"/>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4495801" y="5732027"/>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600200" y="6113028"/>
            <a:ext cx="398953" cy="287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953000" y="5181600"/>
            <a:ext cx="1676400" cy="1477328"/>
          </a:xfrm>
          <a:prstGeom prst="rect">
            <a:avLst/>
          </a:prstGeom>
          <a:solidFill>
            <a:schemeClr val="accent1"/>
          </a:solidFill>
        </p:spPr>
        <p:txBody>
          <a:bodyPr wrap="square" rtlCol="0">
            <a:spAutoFit/>
          </a:bodyPr>
          <a:lstStyle/>
          <a:p>
            <a:r>
              <a:rPr lang="en-US" b="1" dirty="0" smtClean="0">
                <a:solidFill>
                  <a:schemeClr val="bg1"/>
                </a:solidFill>
              </a:rPr>
              <a:t>Select </a:t>
            </a:r>
            <a:r>
              <a:rPr lang="en-US" b="1" dirty="0" err="1" smtClean="0">
                <a:solidFill>
                  <a:schemeClr val="bg1"/>
                </a:solidFill>
              </a:rPr>
              <a:t>botton</a:t>
            </a:r>
            <a:r>
              <a:rPr lang="en-US" b="1" dirty="0" smtClean="0">
                <a:solidFill>
                  <a:schemeClr val="bg1"/>
                </a:solidFill>
              </a:rPr>
              <a:t> for  making plot for height, </a:t>
            </a:r>
          </a:p>
          <a:p>
            <a:r>
              <a:rPr lang="en-US" b="1" dirty="0" smtClean="0">
                <a:solidFill>
                  <a:schemeClr val="bg1"/>
                </a:solidFill>
              </a:rPr>
              <a:t>Systolic  </a:t>
            </a:r>
            <a:r>
              <a:rPr lang="en-US" b="1" dirty="0" err="1" smtClean="0">
                <a:solidFill>
                  <a:schemeClr val="bg1"/>
                </a:solidFill>
              </a:rPr>
              <a:t>bp</a:t>
            </a:r>
            <a:r>
              <a:rPr lang="en-US" b="1" dirty="0" smtClean="0">
                <a:solidFill>
                  <a:schemeClr val="bg1"/>
                </a:solidFill>
              </a:rPr>
              <a:t>,</a:t>
            </a:r>
          </a:p>
          <a:p>
            <a:r>
              <a:rPr lang="en-US" b="1" dirty="0" smtClean="0">
                <a:solidFill>
                  <a:schemeClr val="bg1"/>
                </a:solidFill>
              </a:rPr>
              <a:t>Diastolic  </a:t>
            </a:r>
            <a:r>
              <a:rPr lang="en-US" b="1" dirty="0" err="1" smtClean="0">
                <a:solidFill>
                  <a:schemeClr val="bg1"/>
                </a:solidFill>
              </a:rPr>
              <a:t>bp</a:t>
            </a:r>
            <a:endParaRPr lang="en-US" b="1" dirty="0">
              <a:solidFill>
                <a:schemeClr val="bg1"/>
              </a:solidFill>
            </a:endParaRPr>
          </a:p>
        </p:txBody>
      </p:sp>
      <p:sp>
        <p:nvSpPr>
          <p:cNvPr id="21" name="TextBox 20"/>
          <p:cNvSpPr txBox="1"/>
          <p:nvPr/>
        </p:nvSpPr>
        <p:spPr>
          <a:xfrm>
            <a:off x="0" y="5782270"/>
            <a:ext cx="1600200" cy="923330"/>
          </a:xfrm>
          <a:prstGeom prst="rect">
            <a:avLst/>
          </a:prstGeom>
          <a:solidFill>
            <a:schemeClr val="accent1"/>
          </a:solidFill>
        </p:spPr>
        <p:txBody>
          <a:bodyPr wrap="square" rtlCol="0">
            <a:spAutoFit/>
          </a:bodyPr>
          <a:lstStyle/>
          <a:p>
            <a:r>
              <a:rPr lang="en-US" b="1" dirty="0" smtClean="0">
                <a:solidFill>
                  <a:schemeClr val="bg1"/>
                </a:solidFill>
              </a:rPr>
              <a:t>action button</a:t>
            </a:r>
          </a:p>
          <a:p>
            <a:r>
              <a:rPr lang="en-US" b="1" dirty="0" smtClean="0">
                <a:solidFill>
                  <a:schemeClr val="bg1"/>
                </a:solidFill>
              </a:rPr>
              <a:t>for making</a:t>
            </a:r>
          </a:p>
          <a:p>
            <a:r>
              <a:rPr lang="en-US" b="1" dirty="0" smtClean="0">
                <a:solidFill>
                  <a:schemeClr val="bg1"/>
                </a:solidFill>
              </a:rPr>
              <a:t>plot</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85800"/>
            <a:ext cx="1447800" cy="369332"/>
          </a:xfrm>
          <a:prstGeom prst="rect">
            <a:avLst/>
          </a:prstGeom>
          <a:solidFill>
            <a:schemeClr val="accent1"/>
          </a:solidFill>
        </p:spPr>
        <p:txBody>
          <a:bodyPr wrap="square" rtlCol="0">
            <a:spAutoFit/>
          </a:bodyPr>
          <a:lstStyle/>
          <a:p>
            <a:r>
              <a:rPr lang="en-US" b="1" dirty="0" smtClean="0">
                <a:solidFill>
                  <a:schemeClr val="bg1"/>
                </a:solidFill>
              </a:rPr>
              <a:t>Height(cm)</a:t>
            </a:r>
            <a:endParaRPr lang="en-US" b="1" dirty="0">
              <a:solidFill>
                <a:schemeClr val="bg1"/>
              </a:solidFill>
            </a:endParaRPr>
          </a:p>
        </p:txBody>
      </p:sp>
      <p:sp>
        <p:nvSpPr>
          <p:cNvPr id="8" name="TextBox 7"/>
          <p:cNvSpPr txBox="1"/>
          <p:nvPr/>
        </p:nvSpPr>
        <p:spPr>
          <a:xfrm>
            <a:off x="2057400" y="4611469"/>
            <a:ext cx="6324600" cy="1754326"/>
          </a:xfrm>
          <a:prstGeom prst="rect">
            <a:avLst/>
          </a:prstGeom>
          <a:noFill/>
        </p:spPr>
        <p:txBody>
          <a:bodyPr wrap="square" rtlCol="0">
            <a:spAutoFit/>
          </a:bodyPr>
          <a:lstStyle/>
          <a:p>
            <a:r>
              <a:rPr lang="en-US" dirty="0" smtClean="0"/>
              <a:t>For girl, the plot turns to pink.  If it is boy, the plot turns to blue.  After we input female, DOB:03/15/2014, height of 115cm, Bp 98/55.  We start to get </a:t>
            </a:r>
            <a:r>
              <a:rPr lang="en-US" dirty="0" err="1" smtClean="0"/>
              <a:t>centiles</a:t>
            </a:r>
            <a:r>
              <a:rPr lang="en-US" dirty="0" smtClean="0"/>
              <a:t> using this app.    Firstly, we select height . Then, push the action button.  The plot pops up like this.  There is a cross on the plot indicate age (vertically) and </a:t>
            </a:r>
            <a:r>
              <a:rPr lang="en-US" dirty="0" err="1" smtClean="0"/>
              <a:t>centile</a:t>
            </a:r>
            <a:r>
              <a:rPr lang="en-US" dirty="0" smtClean="0"/>
              <a:t> of height (88%)</a:t>
            </a:r>
            <a:endParaRPr lang="en-US" dirty="0"/>
          </a:p>
        </p:txBody>
      </p:sp>
      <p:pic>
        <p:nvPicPr>
          <p:cNvPr id="2051" name="Picture 3"/>
          <p:cNvPicPr>
            <a:picLocks noChangeAspect="1" noChangeArrowheads="1"/>
          </p:cNvPicPr>
          <p:nvPr/>
        </p:nvPicPr>
        <p:blipFill>
          <a:blip r:embed="rId2"/>
          <a:srcRect/>
          <a:stretch>
            <a:fillRect/>
          </a:stretch>
        </p:blipFill>
        <p:spPr bwMode="auto">
          <a:xfrm>
            <a:off x="2035903" y="381000"/>
            <a:ext cx="7108097" cy="43100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676400" y="1219200"/>
            <a:ext cx="7160121" cy="4525963"/>
          </a:xfrm>
          <a:prstGeom prst="rect">
            <a:avLst/>
          </a:prstGeom>
          <a:noFill/>
          <a:ln w="9525">
            <a:noFill/>
            <a:miter lim="800000"/>
            <a:headEnd/>
            <a:tailEnd/>
          </a:ln>
          <a:effectLst/>
        </p:spPr>
      </p:pic>
      <p:sp>
        <p:nvSpPr>
          <p:cNvPr id="7" name="TextBox 6"/>
          <p:cNvSpPr txBox="1"/>
          <p:nvPr/>
        </p:nvSpPr>
        <p:spPr>
          <a:xfrm>
            <a:off x="152400" y="685800"/>
            <a:ext cx="1447800" cy="369332"/>
          </a:xfrm>
          <a:prstGeom prst="rect">
            <a:avLst/>
          </a:prstGeom>
          <a:solidFill>
            <a:schemeClr val="accent1"/>
          </a:solidFill>
        </p:spPr>
        <p:txBody>
          <a:bodyPr wrap="square" rtlCol="0">
            <a:spAutoFit/>
          </a:bodyPr>
          <a:lstStyle/>
          <a:p>
            <a:r>
              <a:rPr lang="en-US" b="1" dirty="0" smtClean="0">
                <a:solidFill>
                  <a:schemeClr val="bg1"/>
                </a:solidFill>
              </a:rPr>
              <a:t>Systolic </a:t>
            </a:r>
            <a:r>
              <a:rPr lang="en-US" b="1" dirty="0" err="1" smtClean="0">
                <a:solidFill>
                  <a:schemeClr val="bg1"/>
                </a:solidFill>
              </a:rPr>
              <a:t>bp</a:t>
            </a:r>
            <a:endParaRPr lang="en-US" b="1" dirty="0">
              <a:solidFill>
                <a:schemeClr val="bg1"/>
              </a:solidFill>
            </a:endParaRPr>
          </a:p>
        </p:txBody>
      </p:sp>
      <p:sp>
        <p:nvSpPr>
          <p:cNvPr id="8" name="TextBox 7"/>
          <p:cNvSpPr txBox="1"/>
          <p:nvPr/>
        </p:nvSpPr>
        <p:spPr>
          <a:xfrm>
            <a:off x="1295400" y="5791200"/>
            <a:ext cx="7620000" cy="923330"/>
          </a:xfrm>
          <a:prstGeom prst="rect">
            <a:avLst/>
          </a:prstGeom>
          <a:noFill/>
        </p:spPr>
        <p:txBody>
          <a:bodyPr wrap="square" rtlCol="0">
            <a:spAutoFit/>
          </a:bodyPr>
          <a:lstStyle/>
          <a:p>
            <a:r>
              <a:rPr lang="en-US" dirty="0" smtClean="0"/>
              <a:t>After we click the select button of systolic blood pressure, then click action button, the plot pops out like above.  The center of the cross shows the percentile of systolic blood pressure .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85800"/>
            <a:ext cx="1447800" cy="369332"/>
          </a:xfrm>
          <a:prstGeom prst="rect">
            <a:avLst/>
          </a:prstGeom>
          <a:solidFill>
            <a:schemeClr val="accent1"/>
          </a:solidFill>
        </p:spPr>
        <p:txBody>
          <a:bodyPr wrap="square" rtlCol="0">
            <a:spAutoFit/>
          </a:bodyPr>
          <a:lstStyle/>
          <a:p>
            <a:r>
              <a:rPr lang="en-US" b="1" dirty="0" smtClean="0">
                <a:solidFill>
                  <a:schemeClr val="bg1"/>
                </a:solidFill>
              </a:rPr>
              <a:t>Diastolic </a:t>
            </a:r>
            <a:r>
              <a:rPr lang="en-US" b="1" dirty="0" err="1" smtClean="0">
                <a:solidFill>
                  <a:schemeClr val="bg1"/>
                </a:solidFill>
              </a:rPr>
              <a:t>bp</a:t>
            </a:r>
            <a:endParaRPr lang="en-US" b="1" dirty="0">
              <a:solidFill>
                <a:schemeClr val="bg1"/>
              </a:solidFill>
            </a:endParaRPr>
          </a:p>
        </p:txBody>
      </p:sp>
      <p:pic>
        <p:nvPicPr>
          <p:cNvPr id="4098" name="Picture 2"/>
          <p:cNvPicPr>
            <a:picLocks noChangeAspect="1" noChangeArrowheads="1"/>
          </p:cNvPicPr>
          <p:nvPr/>
        </p:nvPicPr>
        <p:blipFill>
          <a:blip r:embed="rId2"/>
          <a:srcRect/>
          <a:stretch>
            <a:fillRect/>
          </a:stretch>
        </p:blipFill>
        <p:spPr bwMode="auto">
          <a:xfrm>
            <a:off x="1600200" y="1143000"/>
            <a:ext cx="7078401" cy="4157663"/>
          </a:xfrm>
          <a:prstGeom prst="rect">
            <a:avLst/>
          </a:prstGeom>
          <a:noFill/>
          <a:ln w="9525">
            <a:noFill/>
            <a:miter lim="800000"/>
            <a:headEnd/>
            <a:tailEnd/>
          </a:ln>
          <a:effectLst/>
        </p:spPr>
      </p:pic>
      <p:sp>
        <p:nvSpPr>
          <p:cNvPr id="6" name="TextBox 5"/>
          <p:cNvSpPr txBox="1"/>
          <p:nvPr/>
        </p:nvSpPr>
        <p:spPr>
          <a:xfrm>
            <a:off x="1295400" y="5791200"/>
            <a:ext cx="7620000" cy="923330"/>
          </a:xfrm>
          <a:prstGeom prst="rect">
            <a:avLst/>
          </a:prstGeom>
          <a:noFill/>
        </p:spPr>
        <p:txBody>
          <a:bodyPr wrap="square" rtlCol="0">
            <a:spAutoFit/>
          </a:bodyPr>
          <a:lstStyle/>
          <a:p>
            <a:r>
              <a:rPr lang="en-US" dirty="0" smtClean="0"/>
              <a:t>After we click the select button of  diastolic blood pressure, then click action button, the plot pops out like above.  The center of the cross shows the percentile of </a:t>
            </a:r>
            <a:r>
              <a:rPr lang="en-US" dirty="0" err="1" smtClean="0"/>
              <a:t>diatolic</a:t>
            </a:r>
            <a:r>
              <a:rPr lang="en-US" dirty="0" smtClean="0"/>
              <a:t> blood pressure .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057400" y="1143000"/>
            <a:ext cx="4076700" cy="2343150"/>
          </a:xfrm>
          <a:prstGeom prst="rect">
            <a:avLst/>
          </a:prstGeom>
          <a:noFill/>
          <a:ln w="9525">
            <a:noFill/>
            <a:miter lim="800000"/>
            <a:headEnd/>
            <a:tailEnd/>
          </a:ln>
          <a:effectLst/>
        </p:spPr>
      </p:pic>
      <p:sp>
        <p:nvSpPr>
          <p:cNvPr id="5" name="TextBox 4"/>
          <p:cNvSpPr txBox="1"/>
          <p:nvPr/>
        </p:nvSpPr>
        <p:spPr>
          <a:xfrm>
            <a:off x="2209800" y="3810000"/>
            <a:ext cx="5105400" cy="1477328"/>
          </a:xfrm>
          <a:prstGeom prst="rect">
            <a:avLst/>
          </a:prstGeom>
          <a:noFill/>
        </p:spPr>
        <p:txBody>
          <a:bodyPr wrap="square" rtlCol="0">
            <a:spAutoFit/>
          </a:bodyPr>
          <a:lstStyle/>
          <a:p>
            <a:r>
              <a:rPr lang="en-US" dirty="0" smtClean="0"/>
              <a:t>Click the “Percentile” icon, the plot will disappear.  The information of Gender, DOB, Age, Height (cm and %), Systolic BP(mmHg and %), Diastolic BP (mmHg and %) will be shown on the dashboard in text format.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533400"/>
          </a:xfrm>
        </p:spPr>
        <p:txBody>
          <a:bodyPr>
            <a:normAutofit fontScale="90000"/>
          </a:bodyPr>
          <a:lstStyle/>
          <a:p>
            <a:r>
              <a:rPr lang="en-US" b="1" dirty="0" smtClean="0"/>
              <a:t>CDC Parameter DATABASE</a:t>
            </a:r>
            <a:r>
              <a:rPr lang="en-US" sz="3600" b="1" dirty="0" smtClean="0"/>
              <a:t/>
            </a:r>
            <a:br>
              <a:rPr lang="en-US" sz="3600" b="1" dirty="0" smtClean="0"/>
            </a:br>
            <a:endParaRPr lang="en-US" sz="3100" dirty="0"/>
          </a:p>
        </p:txBody>
      </p:sp>
      <p:sp>
        <p:nvSpPr>
          <p:cNvPr id="3" name="Content Placeholder 2"/>
          <p:cNvSpPr>
            <a:spLocks noGrp="1"/>
          </p:cNvSpPr>
          <p:nvPr>
            <p:ph idx="1"/>
          </p:nvPr>
        </p:nvSpPr>
        <p:spPr>
          <a:xfrm>
            <a:off x="457200" y="1371600"/>
            <a:ext cx="8229600" cy="5486400"/>
          </a:xfrm>
        </p:spPr>
        <p:txBody>
          <a:bodyPr>
            <a:normAutofit/>
          </a:bodyPr>
          <a:lstStyle/>
          <a:p>
            <a:pPr>
              <a:buNone/>
            </a:pPr>
            <a:r>
              <a:rPr lang="en-US" sz="2400" dirty="0" smtClean="0">
                <a:hlinkClick r:id="rId2"/>
              </a:rPr>
              <a:t>https://www.cdc.gov/growthcharts/percentile_data_files.htm</a:t>
            </a:r>
            <a:r>
              <a:rPr lang="en-US" sz="2400" dirty="0" smtClean="0"/>
              <a:t>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0" y="2514600"/>
            <a:ext cx="8839200" cy="2190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0" y="4648200"/>
            <a:ext cx="8753475" cy="2019300"/>
          </a:xfrm>
          <a:prstGeom prst="rect">
            <a:avLst/>
          </a:prstGeom>
          <a:noFill/>
          <a:ln w="9525">
            <a:noFill/>
            <a:miter lim="800000"/>
            <a:headEnd/>
            <a:tailEnd/>
          </a:ln>
          <a:effectLst/>
        </p:spPr>
      </p:pic>
      <p:sp>
        <p:nvSpPr>
          <p:cNvPr id="6" name="TextBox 5"/>
          <p:cNvSpPr txBox="1"/>
          <p:nvPr/>
        </p:nvSpPr>
        <p:spPr>
          <a:xfrm>
            <a:off x="2209800" y="1905000"/>
            <a:ext cx="2590800" cy="646331"/>
          </a:xfrm>
          <a:prstGeom prst="rect">
            <a:avLst/>
          </a:prstGeom>
          <a:solidFill>
            <a:schemeClr val="accent1"/>
          </a:solidFill>
        </p:spPr>
        <p:txBody>
          <a:bodyPr wrap="square" rtlCol="0">
            <a:spAutoFit/>
          </a:bodyPr>
          <a:lstStyle/>
          <a:p>
            <a:r>
              <a:rPr lang="en-US" b="1" dirty="0" smtClean="0">
                <a:solidFill>
                  <a:schemeClr val="bg1"/>
                </a:solidFill>
              </a:rPr>
              <a:t>Parameters to calculate </a:t>
            </a:r>
            <a:r>
              <a:rPr lang="en-US" b="1" dirty="0" err="1" smtClean="0">
                <a:solidFill>
                  <a:schemeClr val="bg1"/>
                </a:solidFill>
              </a:rPr>
              <a:t>z_scores</a:t>
            </a:r>
            <a:r>
              <a:rPr lang="en-US" b="1" dirty="0" smtClean="0">
                <a:solidFill>
                  <a:schemeClr val="bg1"/>
                </a:solidFill>
              </a:rPr>
              <a:t> of heights</a:t>
            </a:r>
            <a:endParaRPr lang="en-US" b="1" dirty="0">
              <a:solidFill>
                <a:schemeClr val="bg1"/>
              </a:solidFill>
            </a:endParaRPr>
          </a:p>
        </p:txBody>
      </p:sp>
      <p:sp>
        <p:nvSpPr>
          <p:cNvPr id="7" name="TextBox 6"/>
          <p:cNvSpPr txBox="1"/>
          <p:nvPr/>
        </p:nvSpPr>
        <p:spPr>
          <a:xfrm>
            <a:off x="5638800" y="1992868"/>
            <a:ext cx="2971800" cy="369332"/>
          </a:xfrm>
          <a:prstGeom prst="rect">
            <a:avLst/>
          </a:prstGeom>
          <a:solidFill>
            <a:schemeClr val="accent1"/>
          </a:solidFill>
        </p:spPr>
        <p:txBody>
          <a:bodyPr wrap="square" rtlCol="0">
            <a:spAutoFit/>
          </a:bodyPr>
          <a:lstStyle/>
          <a:p>
            <a:r>
              <a:rPr lang="en-US" b="1" dirty="0" smtClean="0">
                <a:solidFill>
                  <a:schemeClr val="bg1"/>
                </a:solidFill>
              </a:rPr>
              <a:t>% of heights by sex and age</a:t>
            </a:r>
            <a:endParaRPr lang="en-US" b="1" dirty="0">
              <a:solidFill>
                <a:schemeClr val="bg1"/>
              </a:solidFill>
            </a:endParaRPr>
          </a:p>
        </p:txBody>
      </p:sp>
      <p:sp>
        <p:nvSpPr>
          <p:cNvPr id="8" name="TextBox 7"/>
          <p:cNvSpPr txBox="1"/>
          <p:nvPr/>
        </p:nvSpPr>
        <p:spPr>
          <a:xfrm>
            <a:off x="2819400" y="4355068"/>
            <a:ext cx="2971800" cy="369332"/>
          </a:xfrm>
          <a:prstGeom prst="rect">
            <a:avLst/>
          </a:prstGeom>
          <a:solidFill>
            <a:schemeClr val="accent1"/>
          </a:solidFill>
        </p:spPr>
        <p:txBody>
          <a:bodyPr wrap="square" rtlCol="0">
            <a:spAutoFit/>
          </a:bodyPr>
          <a:lstStyle/>
          <a:p>
            <a:r>
              <a:rPr lang="en-US" b="1" dirty="0" smtClean="0">
                <a:solidFill>
                  <a:schemeClr val="bg1"/>
                </a:solidFill>
              </a:rPr>
              <a:t>% of heights by sex and age</a:t>
            </a:r>
            <a:endParaRPr lang="en-US"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609</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Shiny App for Percentile of Blood Pressure in Children and Adolescents Based on CDC and JNC7 Parameters</vt:lpstr>
      <vt:lpstr>It is hard to remember kid’s blood pressure percentile</vt:lpstr>
      <vt:lpstr>Activate Shiny App</vt:lpstr>
      <vt:lpstr>Dashboard of Shiny App</vt:lpstr>
      <vt:lpstr>Slide 5</vt:lpstr>
      <vt:lpstr>Slide 6</vt:lpstr>
      <vt:lpstr>Slide 7</vt:lpstr>
      <vt:lpstr>Slide 8</vt:lpstr>
      <vt:lpstr>CDC Parameter DATABASE </vt:lpstr>
      <vt:lpstr>Boxplot of CDC Data: Height in % with L,MS parameter</vt:lpstr>
      <vt:lpstr>regression coefficients model from  blood pressure regression model (JNC-7 )</vt:lpstr>
      <vt:lpstr>Generate Percentile (2 datasets, 3 formula)</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608 Final Project Proposal</dc:title>
  <dc:creator>admin</dc:creator>
  <cp:lastModifiedBy>admin</cp:lastModifiedBy>
  <cp:revision>11</cp:revision>
  <dcterms:created xsi:type="dcterms:W3CDTF">2019-04-04T06:08:49Z</dcterms:created>
  <dcterms:modified xsi:type="dcterms:W3CDTF">2019-05-14T23:49:30Z</dcterms:modified>
</cp:coreProperties>
</file>