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5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0F297-B3D5-4C38-8160-5ED365703AA3}"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0F297-B3D5-4C38-8160-5ED365703AA3}"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0F297-B3D5-4C38-8160-5ED365703AA3}"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0F297-B3D5-4C38-8160-5ED365703AA3}"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0F297-B3D5-4C38-8160-5ED365703AA3}"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D0F297-B3D5-4C38-8160-5ED365703AA3}"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D0F297-B3D5-4C38-8160-5ED365703AA3}"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D0F297-B3D5-4C38-8160-5ED365703AA3}"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0F297-B3D5-4C38-8160-5ED365703AA3}"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0F297-B3D5-4C38-8160-5ED365703AA3}"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0F297-B3D5-4C38-8160-5ED365703AA3}"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FC9F7-3481-4A2E-99D6-9187E1B217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0F297-B3D5-4C38-8160-5ED365703AA3}" type="datetimeFigureOut">
              <a:rPr lang="en-US" smtClean="0"/>
              <a:pPr/>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FC9F7-3481-4A2E-99D6-9187E1B217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tx2">
                    <a:lumMod val="60000"/>
                    <a:lumOff val="40000"/>
                  </a:schemeClr>
                </a:solidFill>
              </a:rPr>
              <a:t>Final Project of DATA 606 </a:t>
            </a:r>
            <a:endParaRPr lang="en-US" b="1" dirty="0">
              <a:solidFill>
                <a:schemeClr val="tx2">
                  <a:lumMod val="60000"/>
                  <a:lumOff val="40000"/>
                </a:schemeClr>
              </a:solidFill>
            </a:endParaRPr>
          </a:p>
        </p:txBody>
      </p:sp>
      <p:sp>
        <p:nvSpPr>
          <p:cNvPr id="3" name="Subtitle 2"/>
          <p:cNvSpPr>
            <a:spLocks noGrp="1"/>
          </p:cNvSpPr>
          <p:nvPr>
            <p:ph type="subTitle" idx="1"/>
          </p:nvPr>
        </p:nvSpPr>
        <p:spPr>
          <a:xfrm>
            <a:off x="457200" y="3886200"/>
            <a:ext cx="8305800" cy="1752600"/>
          </a:xfrm>
        </p:spPr>
        <p:txBody>
          <a:bodyPr/>
          <a:lstStyle/>
          <a:p>
            <a:r>
              <a:rPr lang="en-US" b="1" dirty="0" smtClean="0">
                <a:solidFill>
                  <a:schemeClr val="tx2">
                    <a:lumMod val="60000"/>
                    <a:lumOff val="40000"/>
                  </a:schemeClr>
                </a:solidFill>
              </a:rPr>
              <a:t>Body Mass Index(BMI) and risk of cardiovascular disease; the Framingham study</a:t>
            </a:r>
          </a:p>
          <a:p>
            <a:r>
              <a:rPr lang="en-US" b="1" dirty="0" smtClean="0">
                <a:solidFill>
                  <a:schemeClr val="tx2">
                    <a:lumMod val="60000"/>
                    <a:lumOff val="40000"/>
                  </a:schemeClr>
                </a:solidFill>
              </a:rPr>
              <a:t>Jun Pan</a:t>
            </a:r>
            <a:endParaRPr lang="en-US" b="1" dirty="0">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58200" cy="685800"/>
          </a:xfrm>
        </p:spPr>
        <p:txBody>
          <a:bodyPr>
            <a:normAutofit/>
          </a:bodyPr>
          <a:lstStyle/>
          <a:p>
            <a:r>
              <a:rPr lang="en-US" sz="1600" b="1" dirty="0" smtClean="0"/>
              <a:t>Obese and Non-Obese groups based on BMI</a:t>
            </a:r>
            <a:endParaRPr lang="en-US" sz="1600" b="1" dirty="0"/>
          </a:p>
        </p:txBody>
      </p:sp>
      <p:pic>
        <p:nvPicPr>
          <p:cNvPr id="6146" name="Picture 2"/>
          <p:cNvPicPr>
            <a:picLocks noGrp="1" noChangeAspect="1" noChangeArrowheads="1"/>
          </p:cNvPicPr>
          <p:nvPr>
            <p:ph idx="1"/>
          </p:nvPr>
        </p:nvPicPr>
        <p:blipFill>
          <a:blip r:embed="rId2"/>
          <a:srcRect/>
          <a:stretch>
            <a:fillRect/>
          </a:stretch>
        </p:blipFill>
        <p:spPr bwMode="auto">
          <a:xfrm>
            <a:off x="762000" y="1143000"/>
            <a:ext cx="7489856" cy="515535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smtClean="0"/>
              <a:t>Logistic Regression Model: obese </a:t>
            </a:r>
            <a:r>
              <a:rPr lang="en-US" sz="1600" b="1" dirty="0" err="1" smtClean="0"/>
              <a:t>vs</a:t>
            </a:r>
            <a:r>
              <a:rPr lang="en-US" sz="1600" b="1" dirty="0" smtClean="0"/>
              <a:t> CHD</a:t>
            </a:r>
            <a:endParaRPr lang="en-US" sz="1600" b="1" dirty="0"/>
          </a:p>
        </p:txBody>
      </p:sp>
      <p:pic>
        <p:nvPicPr>
          <p:cNvPr id="7170" name="Picture 2"/>
          <p:cNvPicPr>
            <a:picLocks noGrp="1" noChangeAspect="1" noChangeArrowheads="1"/>
          </p:cNvPicPr>
          <p:nvPr>
            <p:ph idx="1"/>
          </p:nvPr>
        </p:nvPicPr>
        <p:blipFill>
          <a:blip r:embed="rId2"/>
          <a:srcRect/>
          <a:stretch>
            <a:fillRect/>
          </a:stretch>
        </p:blipFill>
        <p:spPr bwMode="auto">
          <a:xfrm>
            <a:off x="1219200" y="1066800"/>
            <a:ext cx="6245685" cy="4525963"/>
          </a:xfrm>
          <a:prstGeom prst="rect">
            <a:avLst/>
          </a:prstGeom>
          <a:noFill/>
          <a:ln w="9525">
            <a:noFill/>
            <a:miter lim="800000"/>
            <a:headEnd/>
            <a:tailEnd/>
          </a:ln>
          <a:effectLst/>
        </p:spPr>
      </p:pic>
      <p:sp>
        <p:nvSpPr>
          <p:cNvPr id="5" name="TextBox 4"/>
          <p:cNvSpPr txBox="1"/>
          <p:nvPr/>
        </p:nvSpPr>
        <p:spPr>
          <a:xfrm>
            <a:off x="1143000" y="5943600"/>
            <a:ext cx="6781800" cy="584775"/>
          </a:xfrm>
          <a:prstGeom prst="rect">
            <a:avLst/>
          </a:prstGeom>
          <a:noFill/>
        </p:spPr>
        <p:txBody>
          <a:bodyPr wrap="square" rtlCol="0">
            <a:spAutoFit/>
          </a:bodyPr>
          <a:lstStyle/>
          <a:p>
            <a:r>
              <a:rPr lang="en-US" sz="1600" b="1" dirty="0" smtClean="0"/>
              <a:t>Conclusion: there is evidence of BMI playing a role on CHD in Framingham Heart Study</a:t>
            </a:r>
            <a:endParaRPr lang="en-US" sz="1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200" b="1" dirty="0" smtClean="0">
                <a:solidFill>
                  <a:schemeClr val="tx2">
                    <a:lumMod val="60000"/>
                    <a:lumOff val="40000"/>
                  </a:schemeClr>
                </a:solidFill>
              </a:rPr>
              <a:t>The Framingham Heat Study</a:t>
            </a:r>
            <a:endParaRPr lang="en-US" sz="3200" b="1" dirty="0">
              <a:solidFill>
                <a:schemeClr val="tx2">
                  <a:lumMod val="60000"/>
                  <a:lumOff val="40000"/>
                </a:schemeClr>
              </a:solidFill>
            </a:endParaRPr>
          </a:p>
        </p:txBody>
      </p:sp>
      <p:sp>
        <p:nvSpPr>
          <p:cNvPr id="3" name="Content Placeholder 2"/>
          <p:cNvSpPr>
            <a:spLocks noGrp="1"/>
          </p:cNvSpPr>
          <p:nvPr>
            <p:ph idx="1"/>
          </p:nvPr>
        </p:nvSpPr>
        <p:spPr>
          <a:xfrm>
            <a:off x="457200" y="1066800"/>
            <a:ext cx="8229600" cy="4525963"/>
          </a:xfrm>
        </p:spPr>
        <p:txBody>
          <a:bodyPr>
            <a:noAutofit/>
          </a:bodyPr>
          <a:lstStyle/>
          <a:p>
            <a:pPr>
              <a:buNone/>
            </a:pPr>
            <a:r>
              <a:rPr lang="en-US" sz="1800" b="1" dirty="0" smtClean="0">
                <a:solidFill>
                  <a:schemeClr val="tx2">
                    <a:lumMod val="60000"/>
                    <a:lumOff val="40000"/>
                  </a:schemeClr>
                </a:solidFill>
              </a:rPr>
              <a:t>Study population:</a:t>
            </a:r>
            <a:r>
              <a:rPr lang="en-US" sz="1800" dirty="0" smtClean="0">
                <a:solidFill>
                  <a:schemeClr val="tx2">
                    <a:lumMod val="60000"/>
                    <a:lumOff val="40000"/>
                  </a:schemeClr>
                </a:solidFill>
              </a:rPr>
              <a:t> The Framingham Heart Study is a long-term, ongoing cardiovascular cohort study on residents of the city of Framingham, Massachusetts. The study began in 1948 with 5,209 adult subjects from Framingham, and is now on its third generation of participants.</a:t>
            </a:r>
          </a:p>
          <a:p>
            <a:pPr>
              <a:buNone/>
            </a:pPr>
            <a:endParaRPr lang="en-US" sz="1800" dirty="0" smtClean="0">
              <a:solidFill>
                <a:schemeClr val="tx2">
                  <a:lumMod val="60000"/>
                  <a:lumOff val="40000"/>
                </a:schemeClr>
              </a:solidFill>
            </a:endParaRPr>
          </a:p>
          <a:p>
            <a:pPr>
              <a:buNone/>
            </a:pPr>
            <a:r>
              <a:rPr lang="en-US" sz="1800" b="1" dirty="0" smtClean="0">
                <a:solidFill>
                  <a:schemeClr val="tx2">
                    <a:lumMod val="60000"/>
                    <a:lumOff val="40000"/>
                  </a:schemeClr>
                </a:solidFill>
              </a:rPr>
              <a:t>Data collection: </a:t>
            </a:r>
            <a:r>
              <a:rPr lang="en-US" sz="1800" dirty="0" smtClean="0">
                <a:solidFill>
                  <a:schemeClr val="tx2">
                    <a:lumMod val="60000"/>
                    <a:lumOff val="40000"/>
                  </a:schemeClr>
                </a:solidFill>
              </a:rPr>
              <a:t>The Framingham Heart Study participants, and their children and grandchildren, voluntarily consented to undergo a detailed medical history, physical examination, and medical tests every two years, creating a wealth of data about physical and mental health, especially about cardiovascular disease. All subjects were white.</a:t>
            </a:r>
          </a:p>
          <a:p>
            <a:pPr>
              <a:buNone/>
            </a:pPr>
            <a:endParaRPr lang="en-US" sz="1800" dirty="0" smtClean="0">
              <a:solidFill>
                <a:schemeClr val="tx2">
                  <a:lumMod val="60000"/>
                  <a:lumOff val="40000"/>
                </a:schemeClr>
              </a:solidFill>
            </a:endParaRPr>
          </a:p>
          <a:p>
            <a:pPr>
              <a:buNone/>
            </a:pPr>
            <a:r>
              <a:rPr lang="en-US" sz="1800" b="1" dirty="0" smtClean="0">
                <a:solidFill>
                  <a:schemeClr val="tx2">
                    <a:lumMod val="60000"/>
                    <a:lumOff val="40000"/>
                  </a:schemeClr>
                </a:solidFill>
              </a:rPr>
              <a:t>Type of study: </a:t>
            </a:r>
            <a:r>
              <a:rPr lang="en-US" sz="1800" dirty="0" smtClean="0">
                <a:solidFill>
                  <a:schemeClr val="tx2">
                    <a:lumMod val="60000"/>
                    <a:lumOff val="40000"/>
                  </a:schemeClr>
                </a:solidFill>
              </a:rPr>
              <a:t>prospective observational longitudinal study.</a:t>
            </a:r>
          </a:p>
          <a:p>
            <a:pPr>
              <a:buNone/>
            </a:pPr>
            <a:endParaRPr lang="en-US" sz="1800" dirty="0">
              <a:solidFill>
                <a:schemeClr val="tx2">
                  <a:lumMod val="60000"/>
                  <a:lumOff val="40000"/>
                </a:schemeClr>
              </a:solidFill>
            </a:endParaRPr>
          </a:p>
          <a:p>
            <a:pPr>
              <a:buNone/>
            </a:pPr>
            <a:r>
              <a:rPr lang="en-US" sz="1800" b="1" dirty="0" smtClean="0">
                <a:solidFill>
                  <a:schemeClr val="tx2">
                    <a:lumMod val="60000"/>
                    <a:lumOff val="40000"/>
                  </a:schemeClr>
                </a:solidFill>
              </a:rPr>
              <a:t>Data source: </a:t>
            </a:r>
            <a:r>
              <a:rPr lang="en-US" sz="1800" dirty="0" smtClean="0">
                <a:hlinkClick r:id="rId2"/>
              </a:rPr>
              <a:t>www.kaggle.com</a:t>
            </a:r>
            <a:endParaRPr lang="en-US" sz="1800" dirty="0" smtClean="0"/>
          </a:p>
          <a:p>
            <a:pPr>
              <a:buNone/>
            </a:pPr>
            <a:endParaRPr lang="en-US" sz="1800" dirty="0"/>
          </a:p>
          <a:p>
            <a:pPr>
              <a:buNone/>
            </a:pPr>
            <a:r>
              <a:rPr lang="en-US" sz="1800" b="1" dirty="0" smtClean="0">
                <a:solidFill>
                  <a:schemeClr val="tx2">
                    <a:lumMod val="60000"/>
                    <a:lumOff val="40000"/>
                  </a:schemeClr>
                </a:solidFill>
              </a:rPr>
              <a:t>Dependent variable: </a:t>
            </a:r>
            <a:r>
              <a:rPr lang="en-US" sz="1800" dirty="0" smtClean="0">
                <a:solidFill>
                  <a:schemeClr val="tx2">
                    <a:lumMod val="60000"/>
                    <a:lumOff val="40000"/>
                  </a:schemeClr>
                </a:solidFill>
              </a:rPr>
              <a:t>CHD (coronary heart disease)</a:t>
            </a:r>
          </a:p>
          <a:p>
            <a:pPr>
              <a:buNone/>
            </a:pPr>
            <a:endParaRPr lang="en-US" sz="1800" dirty="0">
              <a:solidFill>
                <a:schemeClr val="tx2">
                  <a:lumMod val="60000"/>
                  <a:lumOff val="40000"/>
                </a:schemeClr>
              </a:solidFill>
            </a:endParaRPr>
          </a:p>
          <a:p>
            <a:pPr>
              <a:buNone/>
            </a:pPr>
            <a:r>
              <a:rPr lang="en-US" sz="1800" b="1" dirty="0" smtClean="0">
                <a:solidFill>
                  <a:schemeClr val="tx2">
                    <a:lumMod val="60000"/>
                    <a:lumOff val="40000"/>
                  </a:schemeClr>
                </a:solidFill>
              </a:rPr>
              <a:t>Independent  variable: </a:t>
            </a:r>
            <a:r>
              <a:rPr lang="en-US" sz="1800" dirty="0" smtClean="0">
                <a:solidFill>
                  <a:schemeClr val="tx2">
                    <a:lumMod val="60000"/>
                    <a:lumOff val="40000"/>
                  </a:schemeClr>
                </a:solidFill>
              </a:rPr>
              <a:t>BMI(body mass index)</a:t>
            </a:r>
          </a:p>
          <a:p>
            <a:pPr>
              <a:buNone/>
            </a:pPr>
            <a:endParaRPr lang="en-US" sz="1800" dirty="0" smtClean="0"/>
          </a:p>
          <a:p>
            <a:pPr>
              <a:buNone/>
            </a:pPr>
            <a:endParaRPr lang="en-US" sz="1800" dirty="0" smtClean="0">
              <a:solidFill>
                <a:schemeClr val="tx2">
                  <a:lumMod val="60000"/>
                  <a:lumOff val="40000"/>
                </a:schemeClr>
              </a:solidFill>
            </a:endParaRPr>
          </a:p>
          <a:p>
            <a:pPr>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Overview</a:t>
            </a:r>
            <a:endParaRPr lang="en-US" dirty="0"/>
          </a:p>
        </p:txBody>
      </p:sp>
      <p:pic>
        <p:nvPicPr>
          <p:cNvPr id="1026" name="Picture 2"/>
          <p:cNvPicPr>
            <a:picLocks noGrp="1" noChangeAspect="1" noChangeArrowheads="1"/>
          </p:cNvPicPr>
          <p:nvPr>
            <p:ph idx="1"/>
          </p:nvPr>
        </p:nvPicPr>
        <p:blipFill>
          <a:blip r:embed="rId2"/>
          <a:srcRect t="16981"/>
          <a:stretch>
            <a:fillRect/>
          </a:stretch>
        </p:blipFill>
        <p:spPr bwMode="auto">
          <a:xfrm>
            <a:off x="457200" y="1600200"/>
            <a:ext cx="8229600" cy="7450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2819400"/>
            <a:ext cx="8391525" cy="34671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1676400"/>
            <a:ext cx="8124825" cy="4267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b="17949"/>
          <a:stretch>
            <a:fillRect/>
          </a:stretch>
        </p:blipFill>
        <p:spPr bwMode="auto">
          <a:xfrm>
            <a:off x="2057400" y="5334000"/>
            <a:ext cx="1714500" cy="1219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962400" y="5257800"/>
            <a:ext cx="2038350" cy="12858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553200" y="5257800"/>
            <a:ext cx="1924050" cy="12001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28600" y="5257800"/>
            <a:ext cx="1600200" cy="12287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990600" y="228600"/>
            <a:ext cx="6810375" cy="47815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6781800" y="1219200"/>
            <a:ext cx="2095500" cy="11620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447800" y="1219200"/>
            <a:ext cx="6025583"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04625" y="685800"/>
            <a:ext cx="8095319" cy="548640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BMI in non-CHD and CHD groups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19863" y="1600200"/>
            <a:ext cx="5704274"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70560"/>
          </a:xfrm>
        </p:spPr>
        <p:txBody>
          <a:bodyPr>
            <a:normAutofit/>
          </a:bodyPr>
          <a:lstStyle/>
          <a:p>
            <a:r>
              <a:rPr lang="en-US" sz="1600" b="1" dirty="0" smtClean="0"/>
              <a:t>Logistic Regression Model: BMI </a:t>
            </a:r>
            <a:r>
              <a:rPr lang="en-US" sz="1600" b="1" dirty="0" err="1" smtClean="0"/>
              <a:t>vs</a:t>
            </a:r>
            <a:r>
              <a:rPr lang="en-US" sz="1600" b="1" dirty="0" smtClean="0"/>
              <a:t> CHD</a:t>
            </a:r>
            <a:endParaRPr lang="en-US" sz="1600" b="1" dirty="0"/>
          </a:p>
        </p:txBody>
      </p:sp>
      <p:pic>
        <p:nvPicPr>
          <p:cNvPr id="5122" name="Picture 2"/>
          <p:cNvPicPr>
            <a:picLocks noGrp="1" noChangeAspect="1" noChangeArrowheads="1"/>
          </p:cNvPicPr>
          <p:nvPr>
            <p:ph idx="1"/>
          </p:nvPr>
        </p:nvPicPr>
        <p:blipFill>
          <a:blip r:embed="rId2"/>
          <a:srcRect/>
          <a:stretch>
            <a:fillRect/>
          </a:stretch>
        </p:blipFill>
        <p:spPr bwMode="auto">
          <a:xfrm>
            <a:off x="914400" y="533400"/>
            <a:ext cx="7267575" cy="27527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905000" y="3352800"/>
            <a:ext cx="5076825" cy="34671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200</Words>
  <Application>Microsoft Office PowerPoint</Application>
  <PresentationFormat>On-screen Show (4:3)</PresentationFormat>
  <Paragraphs>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Final Project of DATA 606 </vt:lpstr>
      <vt:lpstr>The Framingham Heat Study</vt:lpstr>
      <vt:lpstr>DATA Overview</vt:lpstr>
      <vt:lpstr>Slide 4</vt:lpstr>
      <vt:lpstr>Slide 5</vt:lpstr>
      <vt:lpstr>Slide 6</vt:lpstr>
      <vt:lpstr>Slide 7</vt:lpstr>
      <vt:lpstr>BMI in non-CHD and CHD groups</vt:lpstr>
      <vt:lpstr>Logistic Regression Model: BMI vs CHD</vt:lpstr>
      <vt:lpstr>Obese and Non-Obese groups based on BMI</vt:lpstr>
      <vt:lpstr>Logistic Regression Model: obese vs CHD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DATA 606 </dc:title>
  <dc:creator>admin</dc:creator>
  <cp:lastModifiedBy>admin</cp:lastModifiedBy>
  <cp:revision>2</cp:revision>
  <dcterms:created xsi:type="dcterms:W3CDTF">2018-12-09T20:59:49Z</dcterms:created>
  <dcterms:modified xsi:type="dcterms:W3CDTF">2018-12-10T01:59:50Z</dcterms:modified>
</cp:coreProperties>
</file>