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4" r:id="rId8"/>
    <p:sldId id="265" r:id="rId9"/>
    <p:sldId id="266" r:id="rId10"/>
    <p:sldId id="269" r:id="rId11"/>
    <p:sldId id="270" r:id="rId12"/>
    <p:sldId id="261" r:id="rId13"/>
    <p:sldId id="268" r:id="rId14"/>
    <p:sldId id="26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58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FBBB1B-89E9-4DB5-8AD1-E8E3009F0093}"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BBB1B-89E9-4DB5-8AD1-E8E3009F0093}"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BBB1B-89E9-4DB5-8AD1-E8E3009F0093}"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FBBB1B-89E9-4DB5-8AD1-E8E3009F0093}"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FBBB1B-89E9-4DB5-8AD1-E8E3009F0093}"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FBBB1B-89E9-4DB5-8AD1-E8E3009F0093}"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FBBB1B-89E9-4DB5-8AD1-E8E3009F0093}"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FBBB1B-89E9-4DB5-8AD1-E8E3009F0093}"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FBBB1B-89E9-4DB5-8AD1-E8E3009F0093}"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BBB1B-89E9-4DB5-8AD1-E8E3009F0093}"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FBBB1B-89E9-4DB5-8AD1-E8E3009F0093}"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5EA2DF-E452-4521-A6E9-616BDF0C7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BBB1B-89E9-4DB5-8AD1-E8E3009F0093}" type="datetimeFigureOut">
              <a:rPr lang="en-US" smtClean="0"/>
              <a:t>6/18/2019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5EA2DF-E452-4521-A6E9-616BDF0C7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rouplens.org/datasets/movielens/" TargetMode="External"/><Relationship Id="rId2" Type="http://schemas.openxmlformats.org/officeDocument/2006/relationships/hyperlink" Target="http://localhost:8889/notebooks/Content_Based_and_Collaborative_Filtering_Models.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DATA612 Project 2</a:t>
            </a:r>
            <a:br>
              <a:rPr lang="en-US" dirty="0" smtClean="0"/>
            </a:br>
            <a:r>
              <a:rPr lang="en-US" dirty="0" smtClean="0"/>
              <a:t> </a:t>
            </a:r>
            <a:r>
              <a:rPr lang="en-US" sz="3600" dirty="0" smtClean="0"/>
              <a:t>Content-Based and Collaborative Filtering </a:t>
            </a:r>
            <a:endParaRPr lang="en-US" sz="3600" dirty="0"/>
          </a:p>
        </p:txBody>
      </p:sp>
      <p:sp>
        <p:nvSpPr>
          <p:cNvPr id="3" name="Subtitle 2"/>
          <p:cNvSpPr>
            <a:spLocks noGrp="1"/>
          </p:cNvSpPr>
          <p:nvPr>
            <p:ph type="subTitle" idx="1"/>
          </p:nvPr>
        </p:nvSpPr>
        <p:spPr/>
        <p:txBody>
          <a:bodyPr/>
          <a:lstStyle/>
          <a:p>
            <a:r>
              <a:rPr lang="en-US" dirty="0" smtClean="0">
                <a:solidFill>
                  <a:schemeClr val="accent1">
                    <a:lumMod val="75000"/>
                  </a:schemeClr>
                </a:solidFill>
              </a:rPr>
              <a:t>Jun Pan</a:t>
            </a:r>
          </a:p>
          <a:p>
            <a:r>
              <a:rPr lang="en-US" dirty="0" smtClean="0">
                <a:solidFill>
                  <a:schemeClr val="accent1">
                    <a:lumMod val="75000"/>
                  </a:schemeClr>
                </a:solidFill>
              </a:rPr>
              <a:t>June 18, 2019</a:t>
            </a:r>
            <a:endParaRPr lang="en-US"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ratings by gender</a:t>
            </a:r>
            <a:endParaRPr lang="en-US" dirty="0"/>
          </a:p>
        </p:txBody>
      </p:sp>
      <p:pic>
        <p:nvPicPr>
          <p:cNvPr id="9218" name="Picture 2"/>
          <p:cNvPicPr>
            <a:picLocks noGrp="1" noChangeAspect="1" noChangeArrowheads="1"/>
          </p:cNvPicPr>
          <p:nvPr>
            <p:ph idx="1"/>
          </p:nvPr>
        </p:nvPicPr>
        <p:blipFill>
          <a:blip r:embed="rId2"/>
          <a:srcRect/>
          <a:stretch>
            <a:fillRect/>
          </a:stretch>
        </p:blipFill>
        <p:spPr bwMode="auto">
          <a:xfrm>
            <a:off x="1331239" y="1600200"/>
            <a:ext cx="6481521" cy="452596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15 rating movies</a:t>
            </a:r>
            <a:endParaRPr 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738611" y="1371600"/>
            <a:ext cx="7643389" cy="502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mean rating by gender of users</a:t>
            </a:r>
            <a:br>
              <a:rPr lang="en-US" dirty="0" smtClean="0"/>
            </a:br>
            <a:r>
              <a:rPr lang="en-US" dirty="0" smtClean="0"/>
              <a:t>show first 10 results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452755" y="1600200"/>
            <a:ext cx="623849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Most popular words in titles</a:t>
            </a:r>
            <a:endParaRPr 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2057400" y="2819400"/>
            <a:ext cx="5193313" cy="38862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533400" y="1066800"/>
            <a:ext cx="8153400" cy="17143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of Genre</a:t>
            </a:r>
            <a:endParaRPr lang="en-US" dirty="0"/>
          </a:p>
        </p:txBody>
      </p:sp>
      <p:pic>
        <p:nvPicPr>
          <p:cNvPr id="12290" name="Picture 2"/>
          <p:cNvPicPr>
            <a:picLocks noGrp="1" noChangeAspect="1" noChangeArrowheads="1"/>
          </p:cNvPicPr>
          <p:nvPr>
            <p:ph idx="1"/>
          </p:nvPr>
        </p:nvPicPr>
        <p:blipFill>
          <a:blip r:embed="rId2"/>
          <a:srcRect t="1717"/>
          <a:stretch>
            <a:fillRect/>
          </a:stretch>
        </p:blipFill>
        <p:spPr bwMode="auto">
          <a:xfrm>
            <a:off x="467183" y="1676400"/>
            <a:ext cx="5552617" cy="31242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6248400" y="1676400"/>
            <a:ext cx="2247900" cy="3800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Contend Based Recommender Engine</a:t>
            </a:r>
            <a:endParaRPr lang="en-US" dirty="0"/>
          </a:p>
        </p:txBody>
      </p:sp>
      <p:sp>
        <p:nvSpPr>
          <p:cNvPr id="3" name="Content Placeholder 2"/>
          <p:cNvSpPr>
            <a:spLocks noGrp="1"/>
          </p:cNvSpPr>
          <p:nvPr>
            <p:ph idx="1"/>
          </p:nvPr>
        </p:nvSpPr>
        <p:spPr>
          <a:xfrm>
            <a:off x="457200" y="1600201"/>
            <a:ext cx="8229600" cy="3962400"/>
          </a:xfrm>
        </p:spPr>
        <p:txBody>
          <a:bodyPr>
            <a:normAutofit fontScale="70000" lnSpcReduction="20000"/>
          </a:bodyPr>
          <a:lstStyle/>
          <a:p>
            <a:r>
              <a:rPr lang="en-US" dirty="0" smtClean="0"/>
              <a:t>Items (content) are described by a feature set and we use only the target user’s history.  A content based recommender works with data that the user provides, either explicitly movie ratings for the </a:t>
            </a:r>
            <a:r>
              <a:rPr lang="en-US" dirty="0" err="1" smtClean="0"/>
              <a:t>MovieLens</a:t>
            </a:r>
            <a:r>
              <a:rPr lang="en-US" dirty="0" smtClean="0"/>
              <a:t> dataset. Based on that data, a user profile is generated, which is used to make suggestions to the user. As the user provides more inputs or takes actions on the recommendations, the engine becomes more and more accurate.</a:t>
            </a:r>
          </a:p>
          <a:p>
            <a:endParaRPr lang="en-US" dirty="0" smtClean="0"/>
          </a:p>
          <a:p>
            <a:r>
              <a:rPr lang="en-US" dirty="0" smtClean="0"/>
              <a:t>Implementation: </a:t>
            </a:r>
          </a:p>
          <a:p>
            <a:r>
              <a:rPr lang="en-US" dirty="0" smtClean="0"/>
              <a:t>To build a Content-Based Recommendation Engine that computes similarity between movies based on movie genres. It will suggest movies that are most similar to a particular movie based on its genre by using the file movies.csv.</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srcRect/>
          <a:stretch>
            <a:fillRect/>
          </a:stretch>
        </p:blipFill>
        <p:spPr bwMode="auto">
          <a:xfrm>
            <a:off x="457200" y="381000"/>
            <a:ext cx="8229600" cy="367392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381000" y="4191000"/>
            <a:ext cx="6934199" cy="226545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Test Content Based Recommendation Engine</a:t>
            </a:r>
            <a:endParaRPr lang="en-US" sz="3200" dirty="0"/>
          </a:p>
        </p:txBody>
      </p:sp>
      <p:pic>
        <p:nvPicPr>
          <p:cNvPr id="14338" name="Picture 2"/>
          <p:cNvPicPr>
            <a:picLocks noGrp="1" noChangeAspect="1" noChangeArrowheads="1"/>
          </p:cNvPicPr>
          <p:nvPr>
            <p:ph idx="1"/>
          </p:nvPr>
        </p:nvPicPr>
        <p:blipFill>
          <a:blip r:embed="rId2"/>
          <a:srcRect/>
          <a:stretch>
            <a:fillRect/>
          </a:stretch>
        </p:blipFill>
        <p:spPr bwMode="auto">
          <a:xfrm>
            <a:off x="1295400" y="1219200"/>
            <a:ext cx="6264966" cy="4724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1219200" y="609600"/>
            <a:ext cx="6157576" cy="1905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a:srcRect/>
          <a:stretch>
            <a:fillRect/>
          </a:stretch>
        </p:blipFill>
        <p:spPr bwMode="auto">
          <a:xfrm>
            <a:off x="1219200" y="3200400"/>
            <a:ext cx="6162675" cy="25050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705600" cy="914400"/>
          </a:xfrm>
        </p:spPr>
        <p:txBody>
          <a:bodyPr/>
          <a:lstStyle/>
          <a:p>
            <a:r>
              <a:rPr lang="en-US" dirty="0" smtClean="0"/>
              <a:t>Pros &amp; Cons</a:t>
            </a:r>
            <a:endParaRPr 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1828800" y="1447800"/>
            <a:ext cx="5257800" cy="2505101"/>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1828800" y="4191000"/>
            <a:ext cx="5257800" cy="192634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457200" y="1600201"/>
            <a:ext cx="8229600" cy="2133600"/>
          </a:xfrm>
        </p:spPr>
        <p:txBody>
          <a:bodyPr/>
          <a:lstStyle/>
          <a:p>
            <a:r>
              <a:rPr lang="en-US" dirty="0" smtClean="0"/>
              <a:t>The goal of this assignment is for you to try out different ways of implementing and configuring a recommender, and to evaluate your different approaches.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a:t>Recommender Systems — User-Based and Item-Based Collaborative Filtering</a:t>
            </a:r>
            <a:br>
              <a:rPr lang="en-US" dirty="0"/>
            </a:br>
            <a:endParaRPr lang="en-US" dirty="0"/>
          </a:p>
        </p:txBody>
      </p:sp>
      <p:pic>
        <p:nvPicPr>
          <p:cNvPr id="17410" name="Picture 2"/>
          <p:cNvPicPr>
            <a:picLocks noGrp="1" noChangeAspect="1" noChangeArrowheads="1"/>
          </p:cNvPicPr>
          <p:nvPr>
            <p:ph idx="1"/>
          </p:nvPr>
        </p:nvPicPr>
        <p:blipFill>
          <a:blip r:embed="rId2"/>
          <a:srcRect/>
          <a:stretch>
            <a:fillRect/>
          </a:stretch>
        </p:blipFill>
        <p:spPr bwMode="auto">
          <a:xfrm>
            <a:off x="1285875" y="2101056"/>
            <a:ext cx="6572250" cy="35242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381000" y="914400"/>
            <a:ext cx="8229600" cy="2369227"/>
          </a:xfrm>
          <a:prstGeom prst="rect">
            <a:avLst/>
          </a:prstGeom>
          <a:noFill/>
          <a:ln w="9525">
            <a:noFill/>
            <a:miter lim="800000"/>
            <a:headEnd/>
            <a:tailEnd/>
          </a:ln>
          <a:effectLst/>
        </p:spPr>
      </p:pic>
      <p:pic>
        <p:nvPicPr>
          <p:cNvPr id="18435" name="Picture 3"/>
          <p:cNvPicPr>
            <a:picLocks noChangeAspect="1" noChangeArrowheads="1"/>
          </p:cNvPicPr>
          <p:nvPr/>
        </p:nvPicPr>
        <p:blipFill>
          <a:blip r:embed="rId3"/>
          <a:srcRect/>
          <a:stretch>
            <a:fillRect/>
          </a:stretch>
        </p:blipFill>
        <p:spPr bwMode="auto">
          <a:xfrm>
            <a:off x="381000" y="3527501"/>
            <a:ext cx="8153399" cy="203509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457200" y="1524000"/>
            <a:ext cx="8229600" cy="1142999"/>
          </a:xfrm>
        </p:spPr>
        <p:txBody>
          <a:bodyPr>
            <a:normAutofit fontScale="77500" lnSpcReduction="20000"/>
          </a:bodyPr>
          <a:lstStyle/>
          <a:p>
            <a:r>
              <a:rPr lang="en-US" dirty="0" smtClean="0"/>
              <a:t>1. Ratings dataset will be used.</a:t>
            </a:r>
          </a:p>
          <a:p>
            <a:r>
              <a:rPr lang="en-US" dirty="0" smtClean="0"/>
              <a:t>2. Due to limited power of computer, 1% of data (about 10,000 observers) will be used in this study.</a:t>
            </a:r>
            <a:endParaRPr lang="en-US" dirty="0"/>
          </a:p>
        </p:txBody>
      </p:sp>
      <p:pic>
        <p:nvPicPr>
          <p:cNvPr id="19459" name="Picture 3"/>
          <p:cNvPicPr>
            <a:picLocks noChangeAspect="1" noChangeArrowheads="1"/>
          </p:cNvPicPr>
          <p:nvPr/>
        </p:nvPicPr>
        <p:blipFill>
          <a:blip r:embed="rId2"/>
          <a:srcRect/>
          <a:stretch>
            <a:fillRect/>
          </a:stretch>
        </p:blipFill>
        <p:spPr bwMode="auto">
          <a:xfrm>
            <a:off x="809625" y="2743200"/>
            <a:ext cx="7572375" cy="376237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Grp="1" noChangeAspect="1" noChangeArrowheads="1"/>
          </p:cNvPicPr>
          <p:nvPr>
            <p:ph idx="1"/>
          </p:nvPr>
        </p:nvPicPr>
        <p:blipFill>
          <a:blip r:embed="rId2"/>
          <a:srcRect/>
          <a:stretch>
            <a:fillRect/>
          </a:stretch>
        </p:blipFill>
        <p:spPr bwMode="auto">
          <a:xfrm>
            <a:off x="457200" y="2286000"/>
            <a:ext cx="8229600" cy="2319812"/>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lstStyle/>
          <a:p>
            <a:r>
              <a:rPr lang="en-US" dirty="0" smtClean="0"/>
              <a:t>Split Train and Test Data (0.8:0.2)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Build User Similarity Matrix &amp; Item Similarity Matrix</a:t>
            </a:r>
            <a:endParaRPr lang="en-US" sz="2800" b="1" dirty="0"/>
          </a:p>
        </p:txBody>
      </p:sp>
      <p:pic>
        <p:nvPicPr>
          <p:cNvPr id="21506" name="Picture 2"/>
          <p:cNvPicPr>
            <a:picLocks noChangeAspect="1" noChangeArrowheads="1"/>
          </p:cNvPicPr>
          <p:nvPr/>
        </p:nvPicPr>
        <p:blipFill>
          <a:blip r:embed="rId2"/>
          <a:srcRect/>
          <a:stretch>
            <a:fillRect/>
          </a:stretch>
        </p:blipFill>
        <p:spPr bwMode="auto">
          <a:xfrm>
            <a:off x="228600" y="1219200"/>
            <a:ext cx="8763000" cy="43910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Arial" pitchFamily="34" charset="0"/>
              <a:buChar char="•"/>
            </a:pPr>
            <a:r>
              <a:rPr lang="en-US" dirty="0" smtClean="0"/>
              <a:t>Normalization and Prediction</a:t>
            </a:r>
            <a:endParaRPr lang="en-US" dirty="0"/>
          </a:p>
        </p:txBody>
      </p:sp>
      <p:pic>
        <p:nvPicPr>
          <p:cNvPr id="22530" name="Picture 2"/>
          <p:cNvPicPr>
            <a:picLocks noGrp="1" noChangeAspect="1" noChangeArrowheads="1"/>
          </p:cNvPicPr>
          <p:nvPr>
            <p:ph idx="1"/>
          </p:nvPr>
        </p:nvPicPr>
        <p:blipFill>
          <a:blip r:embed="rId2"/>
          <a:srcRect/>
          <a:stretch>
            <a:fillRect/>
          </a:stretch>
        </p:blipFill>
        <p:spPr bwMode="auto">
          <a:xfrm>
            <a:off x="457200" y="2438400"/>
            <a:ext cx="8229600" cy="250678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Evaluation Models by RMSE</a:t>
            </a:r>
            <a:endParaRPr lang="en-US" dirty="0"/>
          </a:p>
        </p:txBody>
      </p:sp>
      <p:pic>
        <p:nvPicPr>
          <p:cNvPr id="23555" name="Picture 3"/>
          <p:cNvPicPr>
            <a:picLocks noGrp="1" noChangeAspect="1" noChangeArrowheads="1"/>
          </p:cNvPicPr>
          <p:nvPr>
            <p:ph idx="1"/>
          </p:nvPr>
        </p:nvPicPr>
        <p:blipFill>
          <a:blip r:embed="rId2"/>
          <a:srcRect/>
          <a:stretch>
            <a:fillRect/>
          </a:stretch>
        </p:blipFill>
        <p:spPr bwMode="auto">
          <a:xfrm>
            <a:off x="1600200" y="1143000"/>
            <a:ext cx="5991225" cy="4114800"/>
          </a:xfrm>
          <a:prstGeom prst="rect">
            <a:avLst/>
          </a:prstGeom>
          <a:noFill/>
          <a:ln w="9525">
            <a:noFill/>
            <a:miter lim="800000"/>
            <a:headEnd/>
            <a:tailEnd/>
          </a:ln>
          <a:effectLst/>
        </p:spPr>
      </p:pic>
      <p:sp>
        <p:nvSpPr>
          <p:cNvPr id="7" name="TextBox 6"/>
          <p:cNvSpPr txBox="1"/>
          <p:nvPr/>
        </p:nvSpPr>
        <p:spPr>
          <a:xfrm>
            <a:off x="1371600" y="5334000"/>
            <a:ext cx="6477000" cy="1477328"/>
          </a:xfrm>
          <a:prstGeom prst="rect">
            <a:avLst/>
          </a:prstGeom>
          <a:noFill/>
        </p:spPr>
        <p:txBody>
          <a:bodyPr wrap="square" rtlCol="0">
            <a:spAutoFit/>
          </a:bodyPr>
          <a:lstStyle/>
          <a:p>
            <a:r>
              <a:rPr lang="en-US" dirty="0" smtClean="0"/>
              <a:t>In general, we can see the RMSE values are quite big.  Because we have limited information to make recommendation in this case.  Interestingly, RMSE is smaller in User based model than Item based model in test  dataset.  In contrary, RMSE is bigger in User based dataset than Item based dataset in train dataset.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summary, Memory-based Collaborative Filtering is easy to implement and produce reasonable prediction quality. However, there are some drawback of this approach:</a:t>
            </a:r>
          </a:p>
          <a:p>
            <a:endParaRPr lang="en-US" dirty="0" smtClean="0"/>
          </a:p>
          <a:p>
            <a:r>
              <a:rPr lang="en-US" dirty="0" smtClean="0"/>
              <a:t>It doesn't address the well-known cold-start problem, for example, when new user or new item enters the system.</a:t>
            </a:r>
          </a:p>
          <a:p>
            <a:endParaRPr lang="en-US" dirty="0" smtClean="0"/>
          </a:p>
          <a:p>
            <a:r>
              <a:rPr lang="en-US" dirty="0" smtClean="0"/>
              <a:t>It can't deal with sparse data, which means it's hard to find users that have rated the same items.</a:t>
            </a:r>
          </a:p>
          <a:p>
            <a:endParaRPr lang="en-US" dirty="0" smtClean="0"/>
          </a:p>
          <a:p>
            <a:r>
              <a:rPr lang="en-US" dirty="0" smtClean="0"/>
              <a:t>It suffers when new users or items that don't have any ratings enter the system.</a:t>
            </a:r>
          </a:p>
          <a:p>
            <a:endParaRPr lang="en-US" dirty="0" smtClean="0"/>
          </a:p>
          <a:p>
            <a:r>
              <a:rPr lang="en-US" dirty="0" smtClean="0"/>
              <a:t>It tends to recommend popular items.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638"/>
            <a:ext cx="8229600" cy="487362"/>
          </a:xfrm>
        </p:spPr>
        <p:txBody>
          <a:bodyPr>
            <a:normAutofit fontScale="90000"/>
          </a:bodyPr>
          <a:lstStyle/>
          <a:p>
            <a:r>
              <a:rPr lang="en-US" b="1" dirty="0"/>
              <a:t>The </a:t>
            </a:r>
            <a:r>
              <a:rPr lang="en-US" b="1" dirty="0" err="1"/>
              <a:t>MovieLens</a:t>
            </a:r>
            <a:r>
              <a:rPr lang="en-US" b="1" dirty="0"/>
              <a:t> </a:t>
            </a:r>
            <a:r>
              <a:rPr lang="en-US" b="1" dirty="0" smtClean="0"/>
              <a:t>1M Dataset</a:t>
            </a:r>
            <a:r>
              <a:rPr lang="en-US" b="1" dirty="0">
                <a:hlinkClick r:id="rId2"/>
              </a:rPr>
              <a:t>¶</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One of the most common datasets that is available on the internet for building a Recommender System is the </a:t>
            </a:r>
            <a:r>
              <a:rPr lang="en-US" u="sng" dirty="0" err="1">
                <a:hlinkClick r:id="rId3"/>
              </a:rPr>
              <a:t>MovieLens</a:t>
            </a:r>
            <a:r>
              <a:rPr lang="en-US" u="sng" dirty="0">
                <a:hlinkClick r:id="rId3"/>
              </a:rPr>
              <a:t> </a:t>
            </a:r>
            <a:r>
              <a:rPr lang="en-US" u="sng" dirty="0" err="1">
                <a:hlinkClick r:id="rId3"/>
              </a:rPr>
              <a:t>DataSet</a:t>
            </a:r>
            <a:r>
              <a:rPr lang="en-US" dirty="0"/>
              <a:t>. </a:t>
            </a:r>
            <a:endParaRPr lang="en-US" dirty="0" smtClean="0"/>
          </a:p>
          <a:p>
            <a:endParaRPr lang="en-US" dirty="0"/>
          </a:p>
          <a:p>
            <a:r>
              <a:rPr lang="en-US" dirty="0" err="1" smtClean="0"/>
              <a:t>MovieLens</a:t>
            </a:r>
            <a:r>
              <a:rPr lang="en-US" dirty="0" smtClean="0"/>
              <a:t> 1M Dataset contains </a:t>
            </a:r>
            <a:r>
              <a:rPr lang="en-US" dirty="0"/>
              <a:t>1,000,209 anonymous ratings of approximately 3,900 movies made by 6,040 </a:t>
            </a:r>
            <a:r>
              <a:rPr lang="en-US" dirty="0" err="1"/>
              <a:t>MovieLens</a:t>
            </a:r>
            <a:r>
              <a:rPr lang="en-US" dirty="0"/>
              <a:t> users who joined </a:t>
            </a:r>
            <a:r>
              <a:rPr lang="en-US" dirty="0" err="1"/>
              <a:t>MovieLens</a:t>
            </a:r>
            <a:r>
              <a:rPr lang="en-US" dirty="0"/>
              <a:t> in 2000</a:t>
            </a:r>
            <a:r>
              <a:rPr lang="en-US" dirty="0" smtClean="0"/>
              <a:t>.</a:t>
            </a:r>
          </a:p>
          <a:p>
            <a:endParaRPr lang="en-US" dirty="0"/>
          </a:p>
          <a:p>
            <a:r>
              <a:rPr lang="en-US" dirty="0"/>
              <a:t>The data was collected by </a:t>
            </a:r>
            <a:r>
              <a:rPr lang="en-US" dirty="0" err="1"/>
              <a:t>GroupLens</a:t>
            </a:r>
            <a:r>
              <a:rPr lang="en-US" dirty="0"/>
              <a:t> researchers over various periods of time, depending on the size of the set. This 1M version was released on February 2003. Users were selected at random for inclusion. All users selected had rated at least 20 movies. Each user is represented by an id, and no other information is provided</a:t>
            </a:r>
            <a:r>
              <a:rPr lang="en-US" dirty="0" smtClean="0"/>
              <a:t>.</a:t>
            </a:r>
          </a:p>
          <a:p>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676400"/>
            <a:ext cx="8229600" cy="274922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85800" y="5105400"/>
            <a:ext cx="7620000" cy="1676400"/>
          </a:xfrm>
          <a:prstGeom prst="rect">
            <a:avLst/>
          </a:prstGeom>
          <a:noFill/>
          <a:ln w="9525">
            <a:noFill/>
            <a:miter lim="800000"/>
            <a:headEnd/>
            <a:tailEnd/>
          </a:ln>
          <a:effectLst/>
        </p:spPr>
      </p:pic>
      <p:sp>
        <p:nvSpPr>
          <p:cNvPr id="6" name="TextBox 5"/>
          <p:cNvSpPr txBox="1"/>
          <p:nvPr/>
        </p:nvSpPr>
        <p:spPr>
          <a:xfrm>
            <a:off x="685800" y="4724400"/>
            <a:ext cx="3200400" cy="369332"/>
          </a:xfrm>
          <a:prstGeom prst="rect">
            <a:avLst/>
          </a:prstGeom>
          <a:noFill/>
        </p:spPr>
        <p:txBody>
          <a:bodyPr wrap="square" rtlCol="0">
            <a:spAutoFit/>
          </a:bodyPr>
          <a:lstStyle/>
          <a:p>
            <a:r>
              <a:rPr lang="en-US" dirty="0" smtClean="0"/>
              <a:t>Columns of each sub-dataset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ratings dataset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304800" y="1676400"/>
            <a:ext cx="5172075" cy="43148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486400" y="1676400"/>
            <a:ext cx="36576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Overall rating</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52400" y="1447800"/>
            <a:ext cx="5750717" cy="3657599"/>
          </a:xfrm>
          <a:prstGeom prst="rect">
            <a:avLst/>
          </a:prstGeom>
          <a:noFill/>
          <a:ln w="9525">
            <a:noFill/>
            <a:miter lim="800000"/>
            <a:headEnd/>
            <a:tailEnd/>
          </a:ln>
          <a:effectLst/>
        </p:spPr>
      </p:pic>
      <p:sp>
        <p:nvSpPr>
          <p:cNvPr id="5" name="TextBox 4"/>
          <p:cNvSpPr txBox="1"/>
          <p:nvPr/>
        </p:nvSpPr>
        <p:spPr>
          <a:xfrm>
            <a:off x="838200" y="5334000"/>
            <a:ext cx="7467600" cy="646331"/>
          </a:xfrm>
          <a:prstGeom prst="rect">
            <a:avLst/>
          </a:prstGeom>
          <a:noFill/>
        </p:spPr>
        <p:txBody>
          <a:bodyPr wrap="square" rtlCol="0">
            <a:spAutoFit/>
          </a:bodyPr>
          <a:lstStyle/>
          <a:p>
            <a:r>
              <a:rPr lang="en-US" dirty="0" smtClean="0"/>
              <a:t>Users are very generous to rate the movies.  So the overall distribution of ratings are right skewed.  </a:t>
            </a:r>
            <a:endParaRPr lang="en-US" dirty="0"/>
          </a:p>
        </p:txBody>
      </p:sp>
      <p:pic>
        <p:nvPicPr>
          <p:cNvPr id="4099" name="Picture 3"/>
          <p:cNvPicPr>
            <a:picLocks noChangeAspect="1" noChangeArrowheads="1"/>
          </p:cNvPicPr>
          <p:nvPr/>
        </p:nvPicPr>
        <p:blipFill>
          <a:blip r:embed="rId3"/>
          <a:srcRect l="21127" r="5634"/>
          <a:stretch>
            <a:fillRect/>
          </a:stretch>
        </p:blipFill>
        <p:spPr bwMode="auto">
          <a:xfrm>
            <a:off x="6019800" y="2514600"/>
            <a:ext cx="2971800" cy="2581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users dataset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0" y="1905000"/>
            <a:ext cx="5469999" cy="3657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5791200" y="1905000"/>
            <a:ext cx="3175025" cy="3916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movies dataset</a:t>
            </a:r>
            <a:endParaRPr lang="en-US" dirty="0"/>
          </a:p>
        </p:txBody>
      </p:sp>
      <p:pic>
        <p:nvPicPr>
          <p:cNvPr id="7171" name="Picture 3"/>
          <p:cNvPicPr>
            <a:picLocks noGrp="1" noChangeAspect="1" noChangeArrowheads="1"/>
          </p:cNvPicPr>
          <p:nvPr>
            <p:ph idx="1"/>
          </p:nvPr>
        </p:nvPicPr>
        <p:blipFill>
          <a:blip r:embed="rId2"/>
          <a:srcRect/>
          <a:stretch>
            <a:fillRect/>
          </a:stretch>
        </p:blipFill>
        <p:spPr bwMode="auto">
          <a:xfrm>
            <a:off x="509587" y="1600200"/>
            <a:ext cx="8124825" cy="3895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(users, movies and ratings)</a:t>
            </a:r>
            <a:endParaRPr lang="en-US" dirty="0"/>
          </a:p>
        </p:txBody>
      </p:sp>
      <p:pic>
        <p:nvPicPr>
          <p:cNvPr id="8195" name="Picture 3"/>
          <p:cNvPicPr>
            <a:picLocks noChangeAspect="1" noChangeArrowheads="1"/>
          </p:cNvPicPr>
          <p:nvPr/>
        </p:nvPicPr>
        <p:blipFill>
          <a:blip r:embed="rId2"/>
          <a:srcRect/>
          <a:stretch>
            <a:fillRect/>
          </a:stretch>
        </p:blipFill>
        <p:spPr bwMode="auto">
          <a:xfrm>
            <a:off x="152400" y="1295400"/>
            <a:ext cx="8755584"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474</Words>
  <Application>Microsoft Office PowerPoint</Application>
  <PresentationFormat>On-screen Show (4:3)</PresentationFormat>
  <Paragraphs>50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DATA612 Project 2  Content-Based and Collaborative Filtering </vt:lpstr>
      <vt:lpstr>Goal</vt:lpstr>
      <vt:lpstr>The MovieLens 1M Dataset¶ </vt:lpstr>
      <vt:lpstr>Get Data</vt:lpstr>
      <vt:lpstr>Overview ratings dataset</vt:lpstr>
      <vt:lpstr>Overall rating</vt:lpstr>
      <vt:lpstr>Overview users dataset</vt:lpstr>
      <vt:lpstr>Overview of movies dataset</vt:lpstr>
      <vt:lpstr>Merge (users, movies and ratings)</vt:lpstr>
      <vt:lpstr>Mean ratings by gender</vt:lpstr>
      <vt:lpstr>Top 15 rating movies</vt:lpstr>
      <vt:lpstr>Get mean rating by gender of users show first 10 results</vt:lpstr>
      <vt:lpstr>Most popular words in titles</vt:lpstr>
      <vt:lpstr>Rank of Genre</vt:lpstr>
      <vt:lpstr>Contend Based Recommender Engine</vt:lpstr>
      <vt:lpstr>Slide 16</vt:lpstr>
      <vt:lpstr>Test Content Based Recommendation Engine</vt:lpstr>
      <vt:lpstr>Slide 18</vt:lpstr>
      <vt:lpstr>Pros &amp; Cons</vt:lpstr>
      <vt:lpstr>Recommender Systems — User-Based and Item-Based Collaborative Filtering </vt:lpstr>
      <vt:lpstr>Slide 21</vt:lpstr>
      <vt:lpstr>Implementation</vt:lpstr>
      <vt:lpstr>Split Train and Test Data (0.8:0.2)</vt:lpstr>
      <vt:lpstr>Build User Similarity Matrix &amp; Item Similarity Matrix</vt:lpstr>
      <vt:lpstr>Normalization and Prediction</vt:lpstr>
      <vt:lpstr>Evaluation Models by RMSE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DATA612 Project 2  Content-Based and Collaborative Filtering </dc:title>
  <dc:creator>admin</dc:creator>
  <cp:lastModifiedBy>admin</cp:lastModifiedBy>
  <cp:revision>4</cp:revision>
  <dcterms:created xsi:type="dcterms:W3CDTF">2019-06-18T13:44:23Z</dcterms:created>
  <dcterms:modified xsi:type="dcterms:W3CDTF">2019-06-18T21:55:22Z</dcterms:modified>
</cp:coreProperties>
</file>