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93" autoAdjust="0"/>
  </p:normalViewPr>
  <p:slideViewPr>
    <p:cSldViewPr>
      <p:cViewPr varScale="1">
        <p:scale>
          <a:sx n="82" d="100"/>
          <a:sy n="82" d="100"/>
        </p:scale>
        <p:origin x="-161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05B3AC-EDAA-4D99-B767-81A5C92EC9FD}" type="datetimeFigureOut">
              <a:rPr lang="en-US" smtClean="0"/>
              <a:pPr/>
              <a:t>7/9/2019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3E3D33-84FC-4F72-B43E-DADEA49DA78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591D90-73E3-4DCC-83C1-EFA22DBDC40B}" type="datetime1">
              <a:rPr lang="en-US" smtClean="0"/>
              <a:pPr/>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C3191-4BAD-4943-A28F-5CEAB7D165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ADFCA4-0EA1-41FA-A83C-7A6F34F0CB39}" type="datetime1">
              <a:rPr lang="en-US" smtClean="0"/>
              <a:pPr/>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C3191-4BAD-4943-A28F-5CEAB7D165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7F5ABB-CC49-408F-8E1F-23939EE417D4}" type="datetime1">
              <a:rPr lang="en-US" smtClean="0"/>
              <a:pPr/>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C3191-4BAD-4943-A28F-5CEAB7D165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2FFA0-EA9F-4B35-83D7-A4B11AB1CED0}" type="datetime1">
              <a:rPr lang="en-US" smtClean="0"/>
              <a:pPr/>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C3191-4BAD-4943-A28F-5CEAB7D165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9451AD-5219-4734-B2E0-5EA7771C6F73}" type="datetime1">
              <a:rPr lang="en-US" smtClean="0"/>
              <a:pPr/>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C3191-4BAD-4943-A28F-5CEAB7D165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316685-C818-4842-BA09-D87FC3B02AEF}" type="datetime1">
              <a:rPr lang="en-US" smtClean="0"/>
              <a:pPr/>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CC3191-4BAD-4943-A28F-5CEAB7D165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FBBFC5-2A39-45CA-9BF2-101FDF61B665}" type="datetime1">
              <a:rPr lang="en-US" smtClean="0"/>
              <a:pPr/>
              <a:t>7/9/2019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CC3191-4BAD-4943-A28F-5CEAB7D165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180AE4-C4AD-4BEB-9126-02E63FED2EAB}" type="datetime1">
              <a:rPr lang="en-US" smtClean="0"/>
              <a:pPr/>
              <a:t>7/9/2019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CC3191-4BAD-4943-A28F-5CEAB7D165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5EC9C7-50F7-42FF-999A-0D0048CC42DD}" type="datetime1">
              <a:rPr lang="en-US" smtClean="0"/>
              <a:pPr/>
              <a:t>7/9/2019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CC3191-4BAD-4943-A28F-5CEAB7D165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6AE7FB-F2F1-4CB4-8D01-42B99D0F2942}" type="datetime1">
              <a:rPr lang="en-US" smtClean="0"/>
              <a:pPr/>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CC3191-4BAD-4943-A28F-5CEAB7D165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EC32F7-8C79-4544-98B2-27042D45108C}" type="datetime1">
              <a:rPr lang="en-US" smtClean="0"/>
              <a:pPr/>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CC3191-4BAD-4943-A28F-5CEAB7D165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7E8245-8F86-4290-8680-4F10E8FBDDB6}" type="datetime1">
              <a:rPr lang="en-US" smtClean="0"/>
              <a:pPr/>
              <a:t>7/9/2019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C3191-4BAD-4943-A28F-5CEAB7D165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archive.ics.uci.edu/ml/datasets/Spambas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tbao\AppData\Local\Microsoft\Windows\INetCache\IE\RB2D2LCF\Data_science[1].jpg"/>
          <p:cNvPicPr>
            <a:picLocks noChangeAspect="1" noChangeArrowheads="1"/>
          </p:cNvPicPr>
          <p:nvPr/>
        </p:nvPicPr>
        <p:blipFill>
          <a:blip r:embed="rId2" cstate="print">
            <a:lum bright="-44000" contrast="85000"/>
          </a:blip>
          <a:srcRect/>
          <a:stretch>
            <a:fillRect/>
          </a:stretch>
        </p:blipFill>
        <p:spPr bwMode="auto">
          <a:xfrm>
            <a:off x="-76200" y="0"/>
            <a:ext cx="9208394" cy="6858000"/>
          </a:xfrm>
          <a:prstGeom prst="rect">
            <a:avLst/>
          </a:prstGeom>
          <a:noFill/>
        </p:spPr>
      </p:pic>
      <p:sp>
        <p:nvSpPr>
          <p:cNvPr id="2" name="Title 1"/>
          <p:cNvSpPr>
            <a:spLocks noGrp="1"/>
          </p:cNvSpPr>
          <p:nvPr>
            <p:ph type="ctrTitle"/>
          </p:nvPr>
        </p:nvSpPr>
        <p:spPr/>
        <p:txBody>
          <a:bodyPr/>
          <a:lstStyle/>
          <a:p>
            <a:r>
              <a:rPr lang="en-US" b="1" dirty="0" smtClean="0">
                <a:solidFill>
                  <a:srgbClr val="FFFF00"/>
                </a:solidFill>
              </a:rPr>
              <a:t>DATA 620 Week 5 Part 2</a:t>
            </a:r>
            <a:endParaRPr lang="en-US" b="1" dirty="0">
              <a:solidFill>
                <a:srgbClr val="FFFF00"/>
              </a:solidFill>
            </a:endParaRPr>
          </a:p>
        </p:txBody>
      </p:sp>
      <p:sp>
        <p:nvSpPr>
          <p:cNvPr id="3" name="Subtitle 2"/>
          <p:cNvSpPr>
            <a:spLocks noGrp="1"/>
          </p:cNvSpPr>
          <p:nvPr>
            <p:ph type="subTitle" idx="1"/>
          </p:nvPr>
        </p:nvSpPr>
        <p:spPr/>
        <p:txBody>
          <a:bodyPr/>
          <a:lstStyle/>
          <a:p>
            <a:r>
              <a:rPr lang="en-US" b="1" dirty="0" smtClean="0">
                <a:solidFill>
                  <a:srgbClr val="FFFF00"/>
                </a:solidFill>
              </a:rPr>
              <a:t>Team 6</a:t>
            </a:r>
          </a:p>
          <a:p>
            <a:r>
              <a:rPr lang="en-US" b="1" dirty="0">
                <a:solidFill>
                  <a:srgbClr val="FFFF00"/>
                </a:solidFill>
              </a:rPr>
              <a:t>Alice Friedman, Stephen Jones, Jeffrey Littlejohn, Jun Pan</a:t>
            </a:r>
          </a:p>
        </p:txBody>
      </p:sp>
      <p:sp>
        <p:nvSpPr>
          <p:cNvPr id="5" name="Slide Number Placeholder 4"/>
          <p:cNvSpPr>
            <a:spLocks noGrp="1"/>
          </p:cNvSpPr>
          <p:nvPr>
            <p:ph type="sldNum" sz="quarter" idx="12"/>
          </p:nvPr>
        </p:nvSpPr>
        <p:spPr/>
        <p:txBody>
          <a:bodyPr/>
          <a:lstStyle/>
          <a:p>
            <a:fld id="{8ACC3191-4BAD-4943-A28F-5CEAB7D165D8}"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10</a:t>
            </a:fld>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788796" y="2057400"/>
            <a:ext cx="7668567" cy="28956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11</a:t>
            </a:fld>
            <a:endParaRPr lang="en-US"/>
          </a:p>
        </p:txBody>
      </p:sp>
      <p:pic>
        <p:nvPicPr>
          <p:cNvPr id="5122" name="Picture 2"/>
          <p:cNvPicPr>
            <a:picLocks noGrp="1" noChangeAspect="1" noChangeArrowheads="1"/>
          </p:cNvPicPr>
          <p:nvPr>
            <p:ph idx="1"/>
          </p:nvPr>
        </p:nvPicPr>
        <p:blipFill>
          <a:blip r:embed="rId2" cstate="print"/>
          <a:srcRect b="18080"/>
          <a:stretch>
            <a:fillRect/>
          </a:stretch>
        </p:blipFill>
        <p:spPr bwMode="auto">
          <a:xfrm>
            <a:off x="457200" y="1828800"/>
            <a:ext cx="8229600" cy="28956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altLang="zh-CN" dirty="0" smtClean="0"/>
              <a:t>Feature Importance</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12</a:t>
            </a:fld>
            <a:endParaRPr lang="en-US"/>
          </a:p>
        </p:txBody>
      </p:sp>
      <p:pic>
        <p:nvPicPr>
          <p:cNvPr id="6146" name="Picture 2"/>
          <p:cNvPicPr>
            <a:picLocks noGrp="1" noChangeAspect="1" noChangeArrowheads="1"/>
          </p:cNvPicPr>
          <p:nvPr>
            <p:ph idx="1"/>
          </p:nvPr>
        </p:nvPicPr>
        <p:blipFill>
          <a:blip r:embed="rId2" cstate="print"/>
          <a:srcRect/>
          <a:stretch>
            <a:fillRect/>
          </a:stretch>
        </p:blipFill>
        <p:spPr bwMode="auto">
          <a:xfrm>
            <a:off x="457200" y="762000"/>
            <a:ext cx="8229600" cy="854612"/>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cstate="print"/>
          <a:srcRect r="6897"/>
          <a:stretch>
            <a:fillRect/>
          </a:stretch>
        </p:blipFill>
        <p:spPr bwMode="auto">
          <a:xfrm>
            <a:off x="457200" y="1676400"/>
            <a:ext cx="8229600" cy="1617524"/>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cstate="print"/>
          <a:srcRect/>
          <a:stretch>
            <a:fillRect/>
          </a:stretch>
        </p:blipFill>
        <p:spPr bwMode="auto">
          <a:xfrm>
            <a:off x="457200" y="3276600"/>
            <a:ext cx="6172199" cy="341079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Random Forest</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13</a:t>
            </a:fld>
            <a:endParaRPr lang="en-US"/>
          </a:p>
        </p:txBody>
      </p:sp>
      <p:pic>
        <p:nvPicPr>
          <p:cNvPr id="7170" name="Picture 2"/>
          <p:cNvPicPr>
            <a:picLocks noGrp="1" noChangeAspect="1" noChangeArrowheads="1"/>
          </p:cNvPicPr>
          <p:nvPr>
            <p:ph idx="1"/>
          </p:nvPr>
        </p:nvPicPr>
        <p:blipFill>
          <a:blip r:embed="rId2" cstate="print"/>
          <a:srcRect/>
          <a:stretch>
            <a:fillRect/>
          </a:stretch>
        </p:blipFill>
        <p:spPr bwMode="auto">
          <a:xfrm>
            <a:off x="381000" y="1676400"/>
            <a:ext cx="8229600" cy="213302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409575" y="4114800"/>
            <a:ext cx="5686425" cy="6953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Random Forest Model</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14</a:t>
            </a:fld>
            <a:endParaRPr lang="en-US"/>
          </a:p>
        </p:txBody>
      </p:sp>
      <p:pic>
        <p:nvPicPr>
          <p:cNvPr id="8194" name="Picture 2"/>
          <p:cNvPicPr>
            <a:picLocks noGrp="1" noChangeAspect="1" noChangeArrowheads="1"/>
          </p:cNvPicPr>
          <p:nvPr>
            <p:ph idx="1"/>
          </p:nvPr>
        </p:nvPicPr>
        <p:blipFill>
          <a:blip r:embed="rId2" cstate="print"/>
          <a:srcRect/>
          <a:stretch>
            <a:fillRect/>
          </a:stretch>
        </p:blipFill>
        <p:spPr bwMode="auto">
          <a:xfrm>
            <a:off x="990600" y="1752600"/>
            <a:ext cx="6810375" cy="192405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cstate="print"/>
          <a:srcRect/>
          <a:stretch>
            <a:fillRect/>
          </a:stretch>
        </p:blipFill>
        <p:spPr bwMode="auto">
          <a:xfrm>
            <a:off x="990600" y="3962400"/>
            <a:ext cx="2181225" cy="3333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Confusion Matrix of Random Forest</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15</a:t>
            </a:fld>
            <a:endParaRPr lang="en-US"/>
          </a:p>
        </p:txBody>
      </p:sp>
      <p:pic>
        <p:nvPicPr>
          <p:cNvPr id="9218" name="Picture 2"/>
          <p:cNvPicPr>
            <a:picLocks noGrp="1" noChangeAspect="1" noChangeArrowheads="1"/>
          </p:cNvPicPr>
          <p:nvPr>
            <p:ph idx="1"/>
          </p:nvPr>
        </p:nvPicPr>
        <p:blipFill>
          <a:blip r:embed="rId2" cstate="print"/>
          <a:srcRect/>
          <a:stretch>
            <a:fillRect/>
          </a:stretch>
        </p:blipFill>
        <p:spPr bwMode="auto">
          <a:xfrm>
            <a:off x="666750" y="2077244"/>
            <a:ext cx="7810500" cy="35718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 Importance of Random Forest</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16</a:t>
            </a:fld>
            <a:endParaRPr lang="en-US"/>
          </a:p>
        </p:txBody>
      </p:sp>
      <p:pic>
        <p:nvPicPr>
          <p:cNvPr id="10242" name="Picture 2"/>
          <p:cNvPicPr>
            <a:picLocks noGrp="1" noChangeAspect="1" noChangeArrowheads="1"/>
          </p:cNvPicPr>
          <p:nvPr>
            <p:ph idx="1"/>
          </p:nvPr>
        </p:nvPicPr>
        <p:blipFill>
          <a:blip r:embed="rId2" cstate="print"/>
          <a:srcRect/>
          <a:stretch>
            <a:fillRect/>
          </a:stretch>
        </p:blipFill>
        <p:spPr bwMode="auto">
          <a:xfrm>
            <a:off x="1395045" y="1600200"/>
            <a:ext cx="6377355" cy="454266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Boosting</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17</a:t>
            </a:fld>
            <a:endParaRPr lang="en-US"/>
          </a:p>
        </p:txBody>
      </p:sp>
      <p:pic>
        <p:nvPicPr>
          <p:cNvPr id="11266" name="Picture 2"/>
          <p:cNvPicPr>
            <a:picLocks noGrp="1" noChangeAspect="1" noChangeArrowheads="1"/>
          </p:cNvPicPr>
          <p:nvPr>
            <p:ph idx="1"/>
          </p:nvPr>
        </p:nvPicPr>
        <p:blipFill>
          <a:blip r:embed="rId2" cstate="print"/>
          <a:srcRect/>
          <a:stretch>
            <a:fillRect/>
          </a:stretch>
        </p:blipFill>
        <p:spPr bwMode="auto">
          <a:xfrm>
            <a:off x="1287631" y="1600200"/>
            <a:ext cx="6568737" cy="452596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t>
            </a:r>
            <a:r>
              <a:rPr lang="en-US" dirty="0" err="1" smtClean="0"/>
              <a:t>AdaBoost</a:t>
            </a:r>
            <a:r>
              <a:rPr lang="en-US" dirty="0" smtClean="0"/>
              <a:t> Model</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18</a:t>
            </a:fld>
            <a:endParaRPr lang="en-US"/>
          </a:p>
        </p:txBody>
      </p:sp>
      <p:pic>
        <p:nvPicPr>
          <p:cNvPr id="12290" name="Picture 2"/>
          <p:cNvPicPr>
            <a:picLocks noGrp="1" noChangeAspect="1" noChangeArrowheads="1"/>
          </p:cNvPicPr>
          <p:nvPr>
            <p:ph idx="1"/>
          </p:nvPr>
        </p:nvPicPr>
        <p:blipFill>
          <a:blip r:embed="rId2" cstate="print"/>
          <a:srcRect/>
          <a:stretch>
            <a:fillRect/>
          </a:stretch>
        </p:blipFill>
        <p:spPr bwMode="auto">
          <a:xfrm>
            <a:off x="776985" y="1600200"/>
            <a:ext cx="7662363" cy="48768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Importance of </a:t>
            </a:r>
            <a:r>
              <a:rPr lang="en-US" dirty="0" err="1" smtClean="0"/>
              <a:t>AdaBoost</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19</a:t>
            </a:fld>
            <a:endParaRPr lang="en-US"/>
          </a:p>
        </p:txBody>
      </p:sp>
      <p:pic>
        <p:nvPicPr>
          <p:cNvPr id="13314" name="Picture 2"/>
          <p:cNvPicPr>
            <a:picLocks noGrp="1" noChangeAspect="1" noChangeArrowheads="1"/>
          </p:cNvPicPr>
          <p:nvPr>
            <p:ph idx="1"/>
          </p:nvPr>
        </p:nvPicPr>
        <p:blipFill>
          <a:blip r:embed="rId2" cstate="print"/>
          <a:srcRect/>
          <a:stretch>
            <a:fillRect/>
          </a:stretch>
        </p:blipFill>
        <p:spPr bwMode="auto">
          <a:xfrm>
            <a:off x="1445230" y="1600200"/>
            <a:ext cx="6253539" cy="452596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1020762"/>
          </a:xfrm>
        </p:spPr>
        <p:txBody>
          <a:bodyPr>
            <a:normAutofit fontScale="90000"/>
          </a:bodyPr>
          <a:lstStyle/>
          <a:p>
            <a:r>
              <a:rPr lang="en-US" dirty="0" smtClean="0"/>
              <a:t>Dataset: </a:t>
            </a:r>
            <a:r>
              <a:rPr lang="en-US" dirty="0" err="1" smtClean="0"/>
              <a:t>Spambase</a:t>
            </a:r>
            <a:r>
              <a:rPr lang="en-US" dirty="0" smtClean="0"/>
              <a:t>, UCI</a:t>
            </a:r>
            <a:br>
              <a:rPr lang="en-US" dirty="0" smtClean="0"/>
            </a:br>
            <a:r>
              <a:rPr lang="en-US" sz="3100" dirty="0" smtClean="0">
                <a:hlinkClick r:id="rId2"/>
              </a:rPr>
              <a:t>http://archive.ics.uci.edu/ml/datasets/Spambase</a:t>
            </a:r>
            <a:r>
              <a:rPr lang="en-US" sz="3100" dirty="0" smtClean="0"/>
              <a:t> </a:t>
            </a:r>
            <a:r>
              <a:rPr lang="en-US" dirty="0" smtClean="0"/>
              <a:t/>
            </a:r>
            <a:br>
              <a:rPr lang="en-US" dirty="0" smtClean="0"/>
            </a:b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1066800" y="1295400"/>
            <a:ext cx="6594843" cy="4207688"/>
          </a:xfrm>
          <a:prstGeom prst="rect">
            <a:avLst/>
          </a:prstGeom>
          <a:noFill/>
          <a:ln w="9525">
            <a:noFill/>
            <a:miter lim="800000"/>
            <a:headEnd/>
            <a:tailEnd/>
          </a:ln>
          <a:effectLst/>
        </p:spPr>
      </p:pic>
      <p:sp>
        <p:nvSpPr>
          <p:cNvPr id="5" name="TextBox 4"/>
          <p:cNvSpPr txBox="1"/>
          <p:nvPr/>
        </p:nvSpPr>
        <p:spPr>
          <a:xfrm>
            <a:off x="762000" y="5486400"/>
            <a:ext cx="7696200" cy="1200329"/>
          </a:xfrm>
          <a:prstGeom prst="rect">
            <a:avLst/>
          </a:prstGeom>
          <a:noFill/>
        </p:spPr>
        <p:txBody>
          <a:bodyPr wrap="square" rtlCol="0">
            <a:spAutoFit/>
          </a:bodyPr>
          <a:lstStyle/>
          <a:p>
            <a:r>
              <a:rPr lang="en-US" dirty="0" smtClean="0"/>
              <a:t>To explore </a:t>
            </a:r>
            <a:r>
              <a:rPr lang="en-US" dirty="0" err="1" smtClean="0"/>
              <a:t>Spambase</a:t>
            </a:r>
            <a:r>
              <a:rPr lang="en-US" dirty="0" smtClean="0"/>
              <a:t> </a:t>
            </a:r>
            <a:r>
              <a:rPr lang="en-US" dirty="0"/>
              <a:t>Dataset from the UCI Machine Learning Repository </a:t>
            </a:r>
            <a:r>
              <a:rPr lang="en-US" dirty="0" smtClean="0"/>
              <a:t>.  We </a:t>
            </a:r>
            <a:r>
              <a:rPr lang="en-US" dirty="0" smtClean="0"/>
              <a:t>will  </a:t>
            </a:r>
            <a:r>
              <a:rPr lang="en-US" dirty="0"/>
              <a:t>build </a:t>
            </a:r>
            <a:r>
              <a:rPr lang="en-US" dirty="0" smtClean="0"/>
              <a:t>“decision tree”,  “random forest”, “adaptive boosting” and “support vector machine”.  And to see </a:t>
            </a:r>
            <a:r>
              <a:rPr lang="en-US" dirty="0"/>
              <a:t>which one is more </a:t>
            </a:r>
            <a:r>
              <a:rPr lang="en-US" dirty="0" smtClean="0"/>
              <a:t>accurate.  To compare the </a:t>
            </a:r>
            <a:r>
              <a:rPr lang="en-US" dirty="0" smtClean="0"/>
              <a:t>four</a:t>
            </a:r>
            <a:r>
              <a:rPr lang="en-US" dirty="0" smtClean="0"/>
              <a:t> models,  </a:t>
            </a:r>
            <a:r>
              <a:rPr lang="en-US" dirty="0" smtClean="0"/>
              <a:t>confusion </a:t>
            </a:r>
            <a:r>
              <a:rPr lang="en-US" dirty="0"/>
              <a:t>matrix </a:t>
            </a:r>
            <a:r>
              <a:rPr lang="en-US" dirty="0" smtClean="0"/>
              <a:t>will be built and </a:t>
            </a:r>
            <a:r>
              <a:rPr lang="en-US" dirty="0" err="1" smtClean="0"/>
              <a:t>misclassied</a:t>
            </a:r>
            <a:r>
              <a:rPr lang="en-US" dirty="0" smtClean="0"/>
              <a:t> email will be evaluated.  </a:t>
            </a:r>
            <a:endParaRPr lang="en-US" dirty="0"/>
          </a:p>
        </p:txBody>
      </p:sp>
      <p:sp>
        <p:nvSpPr>
          <p:cNvPr id="6" name="Slide Number Placeholder 5"/>
          <p:cNvSpPr>
            <a:spLocks noGrp="1"/>
          </p:cNvSpPr>
          <p:nvPr>
            <p:ph type="sldNum" sz="quarter" idx="12"/>
          </p:nvPr>
        </p:nvSpPr>
        <p:spPr/>
        <p:txBody>
          <a:bodyPr/>
          <a:lstStyle/>
          <a:p>
            <a:fld id="{8ACC3191-4BAD-4943-A28F-5CEAB7D165D8}"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20</a:t>
            </a:fld>
            <a:endParaRPr lang="en-US"/>
          </a:p>
        </p:txBody>
      </p:sp>
      <p:pic>
        <p:nvPicPr>
          <p:cNvPr id="14338" name="Picture 2"/>
          <p:cNvPicPr>
            <a:picLocks noGrp="1" noChangeAspect="1" noChangeArrowheads="1"/>
          </p:cNvPicPr>
          <p:nvPr>
            <p:ph idx="1"/>
          </p:nvPr>
        </p:nvPicPr>
        <p:blipFill>
          <a:blip r:embed="rId2" cstate="print"/>
          <a:srcRect/>
          <a:stretch>
            <a:fillRect/>
          </a:stretch>
        </p:blipFill>
        <p:spPr bwMode="auto">
          <a:xfrm>
            <a:off x="228600" y="1905000"/>
            <a:ext cx="8600303" cy="22860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 Support Vector Machine Model</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21</a:t>
            </a:fld>
            <a:endParaRPr lang="en-US"/>
          </a:p>
        </p:txBody>
      </p:sp>
      <p:pic>
        <p:nvPicPr>
          <p:cNvPr id="15362" name="Picture 2"/>
          <p:cNvPicPr>
            <a:picLocks noGrp="1" noChangeAspect="1" noChangeArrowheads="1"/>
          </p:cNvPicPr>
          <p:nvPr>
            <p:ph idx="1"/>
          </p:nvPr>
        </p:nvPicPr>
        <p:blipFill>
          <a:blip r:embed="rId2" cstate="print"/>
          <a:srcRect/>
          <a:stretch>
            <a:fillRect/>
          </a:stretch>
        </p:blipFill>
        <p:spPr bwMode="auto">
          <a:xfrm>
            <a:off x="864836" y="1676400"/>
            <a:ext cx="7294386" cy="44196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22</a:t>
            </a:fld>
            <a:endParaRPr lang="en-US"/>
          </a:p>
        </p:txBody>
      </p:sp>
      <p:pic>
        <p:nvPicPr>
          <p:cNvPr id="16386" name="Picture 2"/>
          <p:cNvPicPr>
            <a:picLocks noGrp="1" noChangeAspect="1" noChangeArrowheads="1"/>
          </p:cNvPicPr>
          <p:nvPr>
            <p:ph idx="1"/>
          </p:nvPr>
        </p:nvPicPr>
        <p:blipFill>
          <a:blip r:embed="rId2" cstate="print"/>
          <a:srcRect/>
          <a:stretch>
            <a:fillRect/>
          </a:stretch>
        </p:blipFill>
        <p:spPr bwMode="auto">
          <a:xfrm>
            <a:off x="457200" y="1905000"/>
            <a:ext cx="8229600" cy="2394942"/>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Model</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23</a:t>
            </a:fld>
            <a:endParaRPr lang="en-US"/>
          </a:p>
        </p:txBody>
      </p:sp>
      <p:pic>
        <p:nvPicPr>
          <p:cNvPr id="17410" name="Picture 2"/>
          <p:cNvPicPr>
            <a:picLocks noGrp="1" noChangeAspect="1" noChangeArrowheads="1"/>
          </p:cNvPicPr>
          <p:nvPr>
            <p:ph idx="1"/>
          </p:nvPr>
        </p:nvPicPr>
        <p:blipFill>
          <a:blip r:embed="rId2" cstate="print"/>
          <a:srcRect/>
          <a:stretch>
            <a:fillRect/>
          </a:stretch>
        </p:blipFill>
        <p:spPr bwMode="auto">
          <a:xfrm>
            <a:off x="1081175" y="1676400"/>
            <a:ext cx="7055142" cy="44196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Accuracy and Mislabel </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24</a:t>
            </a:fld>
            <a:endParaRPr lang="en-US"/>
          </a:p>
        </p:txBody>
      </p:sp>
      <p:pic>
        <p:nvPicPr>
          <p:cNvPr id="18434" name="Picture 2"/>
          <p:cNvPicPr>
            <a:picLocks noGrp="1" noChangeAspect="1" noChangeArrowheads="1"/>
          </p:cNvPicPr>
          <p:nvPr>
            <p:ph idx="1"/>
          </p:nvPr>
        </p:nvPicPr>
        <p:blipFill>
          <a:blip r:embed="rId2" cstate="print"/>
          <a:srcRect/>
          <a:stretch>
            <a:fillRect/>
          </a:stretch>
        </p:blipFill>
        <p:spPr bwMode="auto">
          <a:xfrm>
            <a:off x="381000" y="1828800"/>
            <a:ext cx="8229600" cy="2721001"/>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Working Environment</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762000" y="1981200"/>
            <a:ext cx="7956199" cy="3082131"/>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CC3191-4BAD-4943-A28F-5CEAB7D165D8}"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Data</a:t>
            </a:r>
            <a:endParaRPr lang="en-US" dirty="0"/>
          </a:p>
        </p:txBody>
      </p:sp>
      <p:pic>
        <p:nvPicPr>
          <p:cNvPr id="3075" name="Picture 3"/>
          <p:cNvPicPr>
            <a:picLocks noGrp="1" noChangeAspect="1" noChangeArrowheads="1"/>
          </p:cNvPicPr>
          <p:nvPr>
            <p:ph idx="1"/>
          </p:nvPr>
        </p:nvPicPr>
        <p:blipFill>
          <a:blip r:embed="rId2" cstate="print"/>
          <a:srcRect/>
          <a:stretch>
            <a:fillRect/>
          </a:stretch>
        </p:blipFill>
        <p:spPr bwMode="auto">
          <a:xfrm>
            <a:off x="457200" y="1371600"/>
            <a:ext cx="8229600" cy="3737714"/>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CC3191-4BAD-4943-A28F-5CEAB7D165D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Column Names</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457200" y="1447800"/>
            <a:ext cx="8229600" cy="372618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CC3191-4BAD-4943-A28F-5CEAB7D165D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CC3191-4BAD-4943-A28F-5CEAB7D165D8}" type="slidenum">
              <a:rPr lang="en-US" smtClean="0"/>
              <a:pPr/>
              <a:t>6</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381000" y="228600"/>
            <a:ext cx="7772400" cy="246421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381000" y="2667000"/>
            <a:ext cx="8153400" cy="229990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381000" y="4834218"/>
            <a:ext cx="3276600" cy="2023782"/>
          </a:xfrm>
          <a:prstGeom prst="rect">
            <a:avLst/>
          </a:prstGeom>
          <a:noFill/>
          <a:ln w="9525">
            <a:noFill/>
            <a:miter lim="800000"/>
            <a:headEnd/>
            <a:tailEnd/>
          </a:ln>
          <a:effectLst/>
        </p:spPr>
      </p:pic>
      <p:sp>
        <p:nvSpPr>
          <p:cNvPr id="9" name="TextBox 8"/>
          <p:cNvSpPr txBox="1"/>
          <p:nvPr/>
        </p:nvSpPr>
        <p:spPr>
          <a:xfrm>
            <a:off x="4191000" y="5410200"/>
            <a:ext cx="3810000" cy="584775"/>
          </a:xfrm>
          <a:prstGeom prst="rect">
            <a:avLst/>
          </a:prstGeom>
          <a:noFill/>
        </p:spPr>
        <p:txBody>
          <a:bodyPr wrap="square" rtlCol="0">
            <a:spAutoFit/>
          </a:bodyPr>
          <a:lstStyle/>
          <a:p>
            <a:r>
              <a:rPr lang="en-US" sz="3200" b="1" dirty="0" smtClean="0"/>
              <a:t>Overview data</a:t>
            </a:r>
            <a:endParaRPr lang="en-US" sz="32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More Hams than </a:t>
            </a:r>
            <a:r>
              <a:rPr lang="en-US" dirty="0" err="1" smtClean="0"/>
              <a:t>Spams</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533400" y="1905000"/>
            <a:ext cx="4038600" cy="151447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CC3191-4BAD-4943-A28F-5CEAB7D165D8}" type="slidenum">
              <a:rPr lang="en-US" smtClean="0"/>
              <a:pPr/>
              <a:t>7</a:t>
            </a:fld>
            <a:endParaRPr lang="en-US"/>
          </a:p>
        </p:txBody>
      </p:sp>
      <p:pic>
        <p:nvPicPr>
          <p:cNvPr id="2050" name="Picture 2"/>
          <p:cNvPicPr>
            <a:picLocks noChangeAspect="1" noChangeArrowheads="1"/>
          </p:cNvPicPr>
          <p:nvPr/>
        </p:nvPicPr>
        <p:blipFill>
          <a:blip r:embed="rId3" cstate="print"/>
          <a:srcRect/>
          <a:stretch>
            <a:fillRect/>
          </a:stretch>
        </p:blipFill>
        <p:spPr bwMode="auto">
          <a:xfrm>
            <a:off x="4953000" y="1828800"/>
            <a:ext cx="4025134" cy="389096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33400"/>
          </a:xfrm>
        </p:spPr>
        <p:txBody>
          <a:bodyPr>
            <a:normAutofit fontScale="90000"/>
          </a:bodyPr>
          <a:lstStyle/>
          <a:p>
            <a:r>
              <a:rPr lang="en-US" dirty="0" smtClean="0"/>
              <a:t>Split Data</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8</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228600" y="2286000"/>
            <a:ext cx="8763000" cy="173947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Decision Tree</a:t>
            </a:r>
            <a:endParaRPr lang="en-US" dirty="0"/>
          </a:p>
        </p:txBody>
      </p:sp>
      <p:sp>
        <p:nvSpPr>
          <p:cNvPr id="4" name="Slide Number Placeholder 3"/>
          <p:cNvSpPr>
            <a:spLocks noGrp="1"/>
          </p:cNvSpPr>
          <p:nvPr>
            <p:ph type="sldNum" sz="quarter" idx="12"/>
          </p:nvPr>
        </p:nvSpPr>
        <p:spPr/>
        <p:txBody>
          <a:bodyPr/>
          <a:lstStyle/>
          <a:p>
            <a:fld id="{8ACC3191-4BAD-4943-A28F-5CEAB7D165D8}" type="slidenum">
              <a:rPr lang="en-US" smtClean="0"/>
              <a:pPr/>
              <a:t>9</a:t>
            </a:fld>
            <a:endParaRPr lang="en-US"/>
          </a:p>
        </p:txBody>
      </p:sp>
      <p:pic>
        <p:nvPicPr>
          <p:cNvPr id="8194" name="Picture 2"/>
          <p:cNvPicPr>
            <a:picLocks noGrp="1" noChangeAspect="1" noChangeArrowheads="1"/>
          </p:cNvPicPr>
          <p:nvPr>
            <p:ph idx="1"/>
          </p:nvPr>
        </p:nvPicPr>
        <p:blipFill>
          <a:blip r:embed="rId2" cstate="print"/>
          <a:srcRect/>
          <a:stretch>
            <a:fillRect/>
          </a:stretch>
        </p:blipFill>
        <p:spPr bwMode="auto">
          <a:xfrm>
            <a:off x="0" y="1066800"/>
            <a:ext cx="3480534" cy="27432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cstate="print"/>
          <a:srcRect/>
          <a:stretch>
            <a:fillRect/>
          </a:stretch>
        </p:blipFill>
        <p:spPr bwMode="auto">
          <a:xfrm>
            <a:off x="3562350" y="1066800"/>
            <a:ext cx="5581650" cy="3771900"/>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cstate="print"/>
          <a:srcRect/>
          <a:stretch>
            <a:fillRect/>
          </a:stretch>
        </p:blipFill>
        <p:spPr bwMode="auto">
          <a:xfrm>
            <a:off x="3581400" y="5181600"/>
            <a:ext cx="1409700" cy="762000"/>
          </a:xfrm>
          <a:prstGeom prst="rect">
            <a:avLst/>
          </a:prstGeom>
          <a:noFill/>
          <a:ln w="9525">
            <a:noFill/>
            <a:miter lim="800000"/>
            <a:headEnd/>
            <a:tailEnd/>
          </a:ln>
          <a:effectLst/>
        </p:spPr>
      </p:pic>
      <p:sp>
        <p:nvSpPr>
          <p:cNvPr id="8" name="TextBox 7"/>
          <p:cNvSpPr txBox="1"/>
          <p:nvPr/>
        </p:nvSpPr>
        <p:spPr>
          <a:xfrm>
            <a:off x="228600" y="3886200"/>
            <a:ext cx="3200400" cy="3139321"/>
          </a:xfrm>
          <a:prstGeom prst="rect">
            <a:avLst/>
          </a:prstGeom>
          <a:noFill/>
        </p:spPr>
        <p:txBody>
          <a:bodyPr wrap="square" rtlCol="0">
            <a:spAutoFit/>
          </a:bodyPr>
          <a:lstStyle/>
          <a:p>
            <a:r>
              <a:rPr lang="en-US" b="1" dirty="0" smtClean="0">
                <a:solidFill>
                  <a:schemeClr val="accent1">
                    <a:lumMod val="75000"/>
                  </a:schemeClr>
                </a:solidFill>
              </a:rPr>
              <a:t>A decision tree is a decision support tool that uses a tree-like graph or model of decisions and their possible consequences, including chance event outcomes, resource costs, and utility. It is one way to display an algorithm that only contains conditional control statements.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2678</TotalTime>
  <Words>218</Words>
  <Application>Microsoft Office PowerPoint</Application>
  <PresentationFormat>On-screen Show (4:3)</PresentationFormat>
  <Paragraphs>52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DATA 620 Week 5 Part 2</vt:lpstr>
      <vt:lpstr>Dataset: Spambase, UCI http://archive.ics.uci.edu/ml/datasets/Spambase  </vt:lpstr>
      <vt:lpstr>Setup Working Environment</vt:lpstr>
      <vt:lpstr>Load Data</vt:lpstr>
      <vt:lpstr>Add Column Names</vt:lpstr>
      <vt:lpstr>Slide 6</vt:lpstr>
      <vt:lpstr>More Hams than Spams</vt:lpstr>
      <vt:lpstr>Split Data</vt:lpstr>
      <vt:lpstr>Decision Tree</vt:lpstr>
      <vt:lpstr>Accuracy</vt:lpstr>
      <vt:lpstr>Confusion Matrix</vt:lpstr>
      <vt:lpstr>Feature Importance</vt:lpstr>
      <vt:lpstr>Random Forest</vt:lpstr>
      <vt:lpstr>Build Random Forest Model</vt:lpstr>
      <vt:lpstr>Confusion Matrix of Random Forest</vt:lpstr>
      <vt:lpstr>Feature Importance of Random Forest</vt:lpstr>
      <vt:lpstr>Adaptive Boosting</vt:lpstr>
      <vt:lpstr>Build AdaBoost Model</vt:lpstr>
      <vt:lpstr>Feature Importance of AdaBoost</vt:lpstr>
      <vt:lpstr>Support Vector Machine</vt:lpstr>
      <vt:lpstr>Build Support Vector Machine Model</vt:lpstr>
      <vt:lpstr>KNN</vt:lpstr>
      <vt:lpstr>KNN Model</vt:lpstr>
      <vt:lpstr>Compare Accuracy and Mislabel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620 Week 5 Part 2</dc:title>
  <dc:creator>admin</dc:creator>
  <cp:lastModifiedBy>admin</cp:lastModifiedBy>
  <cp:revision>9</cp:revision>
  <dcterms:created xsi:type="dcterms:W3CDTF">2019-06-27T14:49:42Z</dcterms:created>
  <dcterms:modified xsi:type="dcterms:W3CDTF">2019-07-09T15:27:43Z</dcterms:modified>
</cp:coreProperties>
</file>