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5"/>
  </p:notesMasterIdLst>
  <p:sldIdLst>
    <p:sldId id="425" r:id="rId2"/>
    <p:sldId id="439" r:id="rId3"/>
    <p:sldId id="315" r:id="rId4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6"/>
      <p:bold r:id="rId7"/>
      <p:italic r:id="rId8"/>
      <p:boldItalic r:id="rId9"/>
    </p:embeddedFont>
    <p:embeddedFont>
      <p:font typeface="Cambria Math" panose="02040503050406030204" pitchFamily="18" charset="0"/>
      <p:regular r:id="rId10"/>
    </p:embeddedFont>
    <p:embeddedFont>
      <p:font typeface="Fredoka One" panose="02000000000000000000" pitchFamily="2" charset="0"/>
      <p:regular r:id="rId11"/>
    </p:embeddedFont>
    <p:embeddedFont>
      <p:font typeface="Raleway" pitchFamily="2" charset="0"/>
      <p:regular r:id="rId12"/>
      <p:bold r:id="rId13"/>
      <p:italic r:id="rId14"/>
      <p:boldItalic r:id="rId15"/>
    </p:embeddedFont>
    <p:embeddedFont>
      <p:font typeface="Squada One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esh de villiers" initials="rv" lastIdx="1" clrIdx="0">
    <p:extLst>
      <p:ext uri="{19B8F6BF-5375-455C-9EA6-DF929625EA0E}">
        <p15:presenceInfo xmlns:p15="http://schemas.microsoft.com/office/powerpoint/2012/main" userId="0bde652fbc22c9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DA36"/>
    <a:srgbClr val="E89E18"/>
    <a:srgbClr val="2ECC4C"/>
    <a:srgbClr val="669900"/>
    <a:srgbClr val="FFFF8F"/>
    <a:srgbClr val="DAC2EC"/>
    <a:srgbClr val="FFECAF"/>
    <a:srgbClr val="FFB9B9"/>
    <a:srgbClr val="D8EEC0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E41AE4-29CA-49B4-99A8-09D1E0EC09DD}">
  <a:tblStyle styleId="{B4E41AE4-29CA-49B4-99A8-09D1E0EC09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70" d="100"/>
          <a:sy n="70" d="100"/>
        </p:scale>
        <p:origin x="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8ecf1f1e99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8ecf1f1e99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44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3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156" name="Google Shape;156;p2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894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 and body 3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/>
          <p:nvPr/>
        </p:nvSpPr>
        <p:spPr>
          <a:xfrm rot="277656">
            <a:off x="3987667" y="-2559618"/>
            <a:ext cx="10832132" cy="10461846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9" name="Google Shape;479;p31"/>
          <p:cNvSpPr txBox="1">
            <a:spLocks noGrp="1"/>
          </p:cNvSpPr>
          <p:nvPr>
            <p:ph type="title"/>
          </p:nvPr>
        </p:nvSpPr>
        <p:spPr>
          <a:xfrm>
            <a:off x="729947" y="1423500"/>
            <a:ext cx="3067800" cy="14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80" name="Google Shape;480;p31"/>
          <p:cNvSpPr txBox="1">
            <a:spLocks noGrp="1"/>
          </p:cNvSpPr>
          <p:nvPr>
            <p:ph type="subTitle" idx="1"/>
          </p:nvPr>
        </p:nvSpPr>
        <p:spPr>
          <a:xfrm>
            <a:off x="723900" y="2885700"/>
            <a:ext cx="3067800" cy="8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14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81" name="Google Shape;481;p31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2" name="Google Shape;482;p31"/>
          <p:cNvSpPr/>
          <p:nvPr/>
        </p:nvSpPr>
        <p:spPr>
          <a:xfrm>
            <a:off x="298800" y="8055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519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8" r:id="rId2"/>
    <p:sldLayoutId id="2147483661" r:id="rId3"/>
    <p:sldLayoutId id="2147483673" r:id="rId4"/>
    <p:sldLayoutId id="2147483684" r:id="rId5"/>
    <p:sldLayoutId id="2147483691" r:id="rId6"/>
    <p:sldLayoutId id="214748369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8;p30">
            <a:extLst>
              <a:ext uri="{FF2B5EF4-FFF2-40B4-BE49-F238E27FC236}">
                <a16:creationId xmlns:a16="http://schemas.microsoft.com/office/drawing/2014/main" id="{18467CFC-6FA3-2432-AE74-C2D98A4576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6169" y="440623"/>
            <a:ext cx="69716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Email Spam Detection using NLP</a:t>
            </a:r>
            <a:endParaRPr lang="en-IN"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6B390-2C36-8A30-1FE2-213F8F6573F3}"/>
              </a:ext>
            </a:extLst>
          </p:cNvPr>
          <p:cNvSpPr txBox="1"/>
          <p:nvPr/>
        </p:nvSpPr>
        <p:spPr>
          <a:xfrm>
            <a:off x="127416" y="1772237"/>
            <a:ext cx="5632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/>
              <a:t>The Email Spam Detection system employs Natural Language Processing (NLP) and Python's Machine Learning capabilities. By utilizing a dataset comprising numerous emails, the system extracts crucial words.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/>
              <a:t>With the help of machine learning algorithms, it determines whether an email falls into the spam or non-spam category, providing an effective solution to identify and filter out unwanted emails.</a:t>
            </a:r>
            <a:endParaRPr lang="en-IN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ED196C-81F0-2CB8-2264-5C51E97B5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078" y="2098622"/>
            <a:ext cx="3228506" cy="165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05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50;p44">
            <a:extLst>
              <a:ext uri="{FF2B5EF4-FFF2-40B4-BE49-F238E27FC236}">
                <a16:creationId xmlns:a16="http://schemas.microsoft.com/office/drawing/2014/main" id="{8F8738C3-1CF6-88B2-96B3-419662166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56805" y="698243"/>
            <a:ext cx="6430387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Cambria" panose="02040503050406030204" pitchFamily="18" charset="0"/>
                <a:ea typeface="Cambria" panose="02040503050406030204" pitchFamily="18" charset="0"/>
              </a:rPr>
              <a:t>Installing Libraries</a:t>
            </a:r>
            <a:endParaRPr sz="5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DB701-C35A-17A3-DB5C-325CCFE7389F}"/>
              </a:ext>
            </a:extLst>
          </p:cNvPr>
          <p:cNvSpPr/>
          <p:nvPr/>
        </p:nvSpPr>
        <p:spPr>
          <a:xfrm>
            <a:off x="1681041" y="2048530"/>
            <a:ext cx="57819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Squada One" panose="02000000000000000000" charset="0"/>
              </a:rPr>
              <a:t>OpenCV-</a:t>
            </a:r>
            <a:r>
              <a:rPr lang="en-US" altLang="ko-KR" sz="2800" b="1" dirty="0" err="1">
                <a:solidFill>
                  <a:schemeClr val="tx1"/>
                </a:solidFill>
                <a:latin typeface="Squada One" panose="02000000000000000000" charset="0"/>
              </a:rPr>
              <a:t>Contrib</a:t>
            </a:r>
            <a:r>
              <a:rPr lang="en-US" altLang="ko-KR" sz="2800" b="1" dirty="0">
                <a:solidFill>
                  <a:schemeClr val="tx1"/>
                </a:solidFill>
                <a:latin typeface="Squada One" panose="02000000000000000000" charset="0"/>
              </a:rPr>
              <a:t> : </a:t>
            </a:r>
            <a:r>
              <a:rPr lang="en-US" altLang="ko-KR" sz="2800" b="1" dirty="0">
                <a:solidFill>
                  <a:srgbClr val="FF0000"/>
                </a:solidFill>
                <a:latin typeface="Squada One" panose="02000000000000000000" charset="0"/>
              </a:rPr>
              <a:t>pip install </a:t>
            </a:r>
            <a:r>
              <a:rPr lang="en-US" altLang="ko-KR" sz="2800" b="1" dirty="0" err="1">
                <a:solidFill>
                  <a:srgbClr val="FF0000"/>
                </a:solidFill>
                <a:latin typeface="Squada One" panose="02000000000000000000" charset="0"/>
              </a:rPr>
              <a:t>nltk</a:t>
            </a:r>
            <a:endParaRPr lang="en-US" altLang="ko-KR" sz="2800" b="1" dirty="0">
              <a:solidFill>
                <a:srgbClr val="FF0000"/>
              </a:solidFill>
              <a:latin typeface="Squada One" panose="0200000000000000000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F180A7-989F-29D6-CDF2-AA18DE62C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12" y="2859069"/>
            <a:ext cx="7488975" cy="145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47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53"/>
          <p:cNvSpPr/>
          <p:nvPr/>
        </p:nvSpPr>
        <p:spPr>
          <a:xfrm>
            <a:off x="4231997" y="4674893"/>
            <a:ext cx="113400" cy="11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53"/>
          <p:cNvSpPr/>
          <p:nvPr/>
        </p:nvSpPr>
        <p:spPr>
          <a:xfrm>
            <a:off x="4458600" y="4561203"/>
            <a:ext cx="113400" cy="11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53"/>
          <p:cNvSpPr/>
          <p:nvPr/>
        </p:nvSpPr>
        <p:spPr>
          <a:xfrm>
            <a:off x="7934675" y="133536"/>
            <a:ext cx="674400" cy="67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53"/>
          <p:cNvSpPr/>
          <p:nvPr/>
        </p:nvSpPr>
        <p:spPr>
          <a:xfrm>
            <a:off x="7533146" y="671874"/>
            <a:ext cx="192300" cy="19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BE73FB-888B-997A-D46E-0C3C143A6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66" y="1261678"/>
            <a:ext cx="3417440" cy="3412925"/>
          </a:xfrm>
          <a:prstGeom prst="rect">
            <a:avLst/>
          </a:prstGeom>
        </p:spPr>
      </p:pic>
      <p:sp>
        <p:nvSpPr>
          <p:cNvPr id="9" name="Google Shape;537;p43">
            <a:extLst>
              <a:ext uri="{FF2B5EF4-FFF2-40B4-BE49-F238E27FC236}">
                <a16:creationId xmlns:a16="http://schemas.microsoft.com/office/drawing/2014/main" id="{FC72C320-A3D1-3491-25D3-DFD71DDBEA92}"/>
              </a:ext>
            </a:extLst>
          </p:cNvPr>
          <p:cNvSpPr txBox="1">
            <a:spLocks/>
          </p:cNvSpPr>
          <p:nvPr/>
        </p:nvSpPr>
        <p:spPr>
          <a:xfrm>
            <a:off x="3743306" y="3198133"/>
            <a:ext cx="6076299" cy="1208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edoka One"/>
              <a:buNone/>
              <a:defRPr sz="28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Email Spam Detection 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using NLP</a:t>
            </a:r>
            <a:endParaRPr lang="ta-IN" sz="32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3C9D11E-595B-B984-922E-C244C1E45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331" y="391410"/>
            <a:ext cx="658425" cy="896190"/>
          </a:xfrm>
          <a:prstGeom prst="rect">
            <a:avLst/>
          </a:prstGeom>
        </p:spPr>
      </p:pic>
      <p:grpSp>
        <p:nvGrpSpPr>
          <p:cNvPr id="21" name="Google Shape;1188;p50">
            <a:extLst>
              <a:ext uri="{FF2B5EF4-FFF2-40B4-BE49-F238E27FC236}">
                <a16:creationId xmlns:a16="http://schemas.microsoft.com/office/drawing/2014/main" id="{B739F2B1-EAD8-01FE-23B1-86250210E982}"/>
              </a:ext>
            </a:extLst>
          </p:cNvPr>
          <p:cNvGrpSpPr/>
          <p:nvPr/>
        </p:nvGrpSpPr>
        <p:grpSpPr>
          <a:xfrm rot="17560958" flipV="1">
            <a:off x="2722517" y="-602427"/>
            <a:ext cx="877308" cy="2074402"/>
            <a:chOff x="731955" y="2811840"/>
            <a:chExt cx="564367" cy="1313910"/>
          </a:xfrm>
        </p:grpSpPr>
        <p:sp>
          <p:nvSpPr>
            <p:cNvPr id="22" name="Google Shape;1189;p50">
              <a:extLst>
                <a:ext uri="{FF2B5EF4-FFF2-40B4-BE49-F238E27FC236}">
                  <a16:creationId xmlns:a16="http://schemas.microsoft.com/office/drawing/2014/main" id="{1E820BCB-3369-A360-1951-B070E0C728E5}"/>
                </a:ext>
              </a:extLst>
            </p:cNvPr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90;p50">
              <a:extLst>
                <a:ext uri="{FF2B5EF4-FFF2-40B4-BE49-F238E27FC236}">
                  <a16:creationId xmlns:a16="http://schemas.microsoft.com/office/drawing/2014/main" id="{27CADFB4-10F0-2694-B67D-A2C0828D9ABF}"/>
                </a:ext>
              </a:extLst>
            </p:cNvPr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91;p50">
              <a:extLst>
                <a:ext uri="{FF2B5EF4-FFF2-40B4-BE49-F238E27FC236}">
                  <a16:creationId xmlns:a16="http://schemas.microsoft.com/office/drawing/2014/main" id="{D53DE818-5A16-FA91-106A-8A086336D4D6}"/>
                </a:ext>
              </a:extLst>
            </p:cNvPr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92;p50">
              <a:extLst>
                <a:ext uri="{FF2B5EF4-FFF2-40B4-BE49-F238E27FC236}">
                  <a16:creationId xmlns:a16="http://schemas.microsoft.com/office/drawing/2014/main" id="{7F7ED659-ABBD-347B-6C85-EDE17DE5EA92}"/>
                </a:ext>
              </a:extLst>
            </p:cNvPr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93;p50">
              <a:extLst>
                <a:ext uri="{FF2B5EF4-FFF2-40B4-BE49-F238E27FC236}">
                  <a16:creationId xmlns:a16="http://schemas.microsoft.com/office/drawing/2014/main" id="{21318470-6CD2-C7C4-D1D7-8E82CF531215}"/>
                </a:ext>
              </a:extLst>
            </p:cNvPr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94;p50">
              <a:extLst>
                <a:ext uri="{FF2B5EF4-FFF2-40B4-BE49-F238E27FC236}">
                  <a16:creationId xmlns:a16="http://schemas.microsoft.com/office/drawing/2014/main" id="{918B1C64-F2D9-FAF0-07B2-36C152AEA896}"/>
                </a:ext>
              </a:extLst>
            </p:cNvPr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95;p50">
              <a:extLst>
                <a:ext uri="{FF2B5EF4-FFF2-40B4-BE49-F238E27FC236}">
                  <a16:creationId xmlns:a16="http://schemas.microsoft.com/office/drawing/2014/main" id="{5FB7D5D2-B1D7-E7D8-E0D4-746D37C15CBB}"/>
                </a:ext>
              </a:extLst>
            </p:cNvPr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96;p50">
              <a:extLst>
                <a:ext uri="{FF2B5EF4-FFF2-40B4-BE49-F238E27FC236}">
                  <a16:creationId xmlns:a16="http://schemas.microsoft.com/office/drawing/2014/main" id="{B99C1F5A-25D8-2C96-FBF3-48EEC4C7BFAF}"/>
                </a:ext>
              </a:extLst>
            </p:cNvPr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97;p50">
              <a:extLst>
                <a:ext uri="{FF2B5EF4-FFF2-40B4-BE49-F238E27FC236}">
                  <a16:creationId xmlns:a16="http://schemas.microsoft.com/office/drawing/2014/main" id="{A14D7772-179B-7A09-EA19-6E946E891FDD}"/>
                </a:ext>
              </a:extLst>
            </p:cNvPr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98;p50">
              <a:extLst>
                <a:ext uri="{FF2B5EF4-FFF2-40B4-BE49-F238E27FC236}">
                  <a16:creationId xmlns:a16="http://schemas.microsoft.com/office/drawing/2014/main" id="{9D89DEB2-4577-D6C9-690B-DA58C84A1E9D}"/>
                </a:ext>
              </a:extLst>
            </p:cNvPr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99;p50">
              <a:extLst>
                <a:ext uri="{FF2B5EF4-FFF2-40B4-BE49-F238E27FC236}">
                  <a16:creationId xmlns:a16="http://schemas.microsoft.com/office/drawing/2014/main" id="{C27B2BD1-2E7D-83FF-7F6E-B33FB059B414}"/>
                </a:ext>
              </a:extLst>
            </p:cNvPr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00;p50">
              <a:extLst>
                <a:ext uri="{FF2B5EF4-FFF2-40B4-BE49-F238E27FC236}">
                  <a16:creationId xmlns:a16="http://schemas.microsoft.com/office/drawing/2014/main" id="{BCE7CA26-4306-10B2-6E08-C4CBAFD07E16}"/>
                </a:ext>
              </a:extLst>
            </p:cNvPr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01;p50">
              <a:extLst>
                <a:ext uri="{FF2B5EF4-FFF2-40B4-BE49-F238E27FC236}">
                  <a16:creationId xmlns:a16="http://schemas.microsoft.com/office/drawing/2014/main" id="{9B916C00-0081-D518-2DC0-AE4CD17BA17A}"/>
                </a:ext>
              </a:extLst>
            </p:cNvPr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02;p50">
              <a:extLst>
                <a:ext uri="{FF2B5EF4-FFF2-40B4-BE49-F238E27FC236}">
                  <a16:creationId xmlns:a16="http://schemas.microsoft.com/office/drawing/2014/main" id="{430EC4C5-D9B8-1337-774F-CC7A96DD3DDE}"/>
                </a:ext>
              </a:extLst>
            </p:cNvPr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03;p50">
              <a:extLst>
                <a:ext uri="{FF2B5EF4-FFF2-40B4-BE49-F238E27FC236}">
                  <a16:creationId xmlns:a16="http://schemas.microsoft.com/office/drawing/2014/main" id="{A6CA8750-D423-7224-2DB5-9E1254A3AB2B}"/>
                </a:ext>
              </a:extLst>
            </p:cNvPr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04;p50">
              <a:extLst>
                <a:ext uri="{FF2B5EF4-FFF2-40B4-BE49-F238E27FC236}">
                  <a16:creationId xmlns:a16="http://schemas.microsoft.com/office/drawing/2014/main" id="{2D99E036-4CCB-8668-940C-FA7CCCA8D81F}"/>
                </a:ext>
              </a:extLst>
            </p:cNvPr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05;p50">
              <a:extLst>
                <a:ext uri="{FF2B5EF4-FFF2-40B4-BE49-F238E27FC236}">
                  <a16:creationId xmlns:a16="http://schemas.microsoft.com/office/drawing/2014/main" id="{56890ACE-5487-00C1-CB74-639C23AE2894}"/>
                </a:ext>
              </a:extLst>
            </p:cNvPr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06;p50">
              <a:extLst>
                <a:ext uri="{FF2B5EF4-FFF2-40B4-BE49-F238E27FC236}">
                  <a16:creationId xmlns:a16="http://schemas.microsoft.com/office/drawing/2014/main" id="{3496022A-DCAC-0704-00EA-081B4116920D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07;p50">
              <a:extLst>
                <a:ext uri="{FF2B5EF4-FFF2-40B4-BE49-F238E27FC236}">
                  <a16:creationId xmlns:a16="http://schemas.microsoft.com/office/drawing/2014/main" id="{1316AD1C-55A1-EB71-9076-1B7878D49192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08;p50">
              <a:extLst>
                <a:ext uri="{FF2B5EF4-FFF2-40B4-BE49-F238E27FC236}">
                  <a16:creationId xmlns:a16="http://schemas.microsoft.com/office/drawing/2014/main" id="{CB8A56BB-4D3A-F125-DD14-4857505008D5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09;p50">
              <a:extLst>
                <a:ext uri="{FF2B5EF4-FFF2-40B4-BE49-F238E27FC236}">
                  <a16:creationId xmlns:a16="http://schemas.microsoft.com/office/drawing/2014/main" id="{61887629-8095-1129-8311-806DB8C496C6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10;p50">
              <a:extLst>
                <a:ext uri="{FF2B5EF4-FFF2-40B4-BE49-F238E27FC236}">
                  <a16:creationId xmlns:a16="http://schemas.microsoft.com/office/drawing/2014/main" id="{475C507F-9038-2640-665A-D13E1F4C6889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11;p50">
              <a:extLst>
                <a:ext uri="{FF2B5EF4-FFF2-40B4-BE49-F238E27FC236}">
                  <a16:creationId xmlns:a16="http://schemas.microsoft.com/office/drawing/2014/main" id="{422899A4-E44E-1C00-34B1-3883C4C72CCA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12;p50">
              <a:extLst>
                <a:ext uri="{FF2B5EF4-FFF2-40B4-BE49-F238E27FC236}">
                  <a16:creationId xmlns:a16="http://schemas.microsoft.com/office/drawing/2014/main" id="{0322EA4D-3742-7918-E49D-CCD77BB85B5B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13;p50">
              <a:extLst>
                <a:ext uri="{FF2B5EF4-FFF2-40B4-BE49-F238E27FC236}">
                  <a16:creationId xmlns:a16="http://schemas.microsoft.com/office/drawing/2014/main" id="{1F8066D2-553C-572E-1188-62B91E606857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14;p50">
              <a:extLst>
                <a:ext uri="{FF2B5EF4-FFF2-40B4-BE49-F238E27FC236}">
                  <a16:creationId xmlns:a16="http://schemas.microsoft.com/office/drawing/2014/main" id="{448BA29D-8512-B5C8-0B54-5C507E666E32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15;p50">
              <a:extLst>
                <a:ext uri="{FF2B5EF4-FFF2-40B4-BE49-F238E27FC236}">
                  <a16:creationId xmlns:a16="http://schemas.microsoft.com/office/drawing/2014/main" id="{14227BCB-B0C6-C068-0A42-F4F527A68714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16;p50">
              <a:extLst>
                <a:ext uri="{FF2B5EF4-FFF2-40B4-BE49-F238E27FC236}">
                  <a16:creationId xmlns:a16="http://schemas.microsoft.com/office/drawing/2014/main" id="{3617DEB5-6334-7CA8-ABD5-7FD88BE9D003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17;p50">
              <a:extLst>
                <a:ext uri="{FF2B5EF4-FFF2-40B4-BE49-F238E27FC236}">
                  <a16:creationId xmlns:a16="http://schemas.microsoft.com/office/drawing/2014/main" id="{3D29D742-EEA8-1FCD-C95E-19EA7A12CB28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18;p50">
              <a:extLst>
                <a:ext uri="{FF2B5EF4-FFF2-40B4-BE49-F238E27FC236}">
                  <a16:creationId xmlns:a16="http://schemas.microsoft.com/office/drawing/2014/main" id="{06F1AB54-70BF-6D6F-79E9-3A626B75A4BC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43156174"/>
      </p:ext>
    </p:extLst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On-screen Show (16:9)</PresentationFormat>
  <Paragraphs>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Fredoka One</vt:lpstr>
      <vt:lpstr>Squada One</vt:lpstr>
      <vt:lpstr>Raleway</vt:lpstr>
      <vt:lpstr>Cambria Math</vt:lpstr>
      <vt:lpstr>Cambria</vt:lpstr>
      <vt:lpstr>Retato Slideshow by Slidesgo</vt:lpstr>
      <vt:lpstr>Email Spam Detection using NLP</vt:lpstr>
      <vt:lpstr>Installing Libraries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– 30 Days Challenge</dc:title>
  <dc:creator>JOHNJESUS</dc:creator>
  <cp:lastModifiedBy>John Paul Antony Antony Pitchai</cp:lastModifiedBy>
  <cp:revision>112</cp:revision>
  <dcterms:modified xsi:type="dcterms:W3CDTF">2025-02-17T07:13:09Z</dcterms:modified>
</cp:coreProperties>
</file>