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72" r:id="rId4"/>
    <p:sldId id="259" r:id="rId5"/>
    <p:sldId id="273" r:id="rId6"/>
    <p:sldId id="260" r:id="rId7"/>
    <p:sldId id="261" r:id="rId8"/>
    <p:sldId id="268" r:id="rId9"/>
    <p:sldId id="262" r:id="rId10"/>
    <p:sldId id="269" r:id="rId11"/>
    <p:sldId id="271" r:id="rId12"/>
    <p:sldId id="270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04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7F0B-75E1-4785-8EEC-1CB8C97842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581-3A73-48B8-A42B-FBB94C58B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581-3A73-48B8-A42B-FBB94C58B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 code block keeps rows that follow the first occurrence of empty line, and before first occurrence of line starting with --; gets rid of to, from, and organization fields</a:t>
            </a:r>
          </a:p>
          <a:p>
            <a:r>
              <a:rPr lang="en-US" dirty="0"/>
              <a:t>- Second code block removes previous messages, which are signified by “writes:” or “writes…” or “In article”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581-3A73-48B8-A42B-FBB94C58B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97E253-FCCE-4B22-9850-E4CCEA38049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E7324DE-D88A-4F74-9A35-BD3401C1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7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9C4-4158-4CCB-9931-50C101840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with R, Chapter 9: Analyzing Usenet text</a:t>
            </a:r>
          </a:p>
        </p:txBody>
      </p:sp>
    </p:spTree>
    <p:extLst>
      <p:ext uri="{BB962C8B-B14F-4D97-AF65-F5344CB8AC3E}">
        <p14:creationId xmlns:p14="http://schemas.microsoft.com/office/powerpoint/2010/main" val="419247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721D-323C-43DA-B179-B7FB454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2a: Religion newsgroup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C29B-6C3A-45F0-844A-FC69084A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74" y="1989396"/>
            <a:ext cx="3939267" cy="4219220"/>
          </a:xfrm>
        </p:spPr>
        <p:txBody>
          <a:bodyPr>
            <a:normAutofit/>
          </a:bodyPr>
          <a:lstStyle/>
          <a:p>
            <a:r>
              <a:rPr lang="en-US" sz="2000" dirty="0" err="1"/>
              <a:t>rel_lda</a:t>
            </a:r>
            <a:r>
              <a:rPr lang="en-US" sz="2000" dirty="0"/>
              <a:t> is an LDA object with 2 topics generated by analyzing messages from the three religion newsgroups (</a:t>
            </a:r>
            <a:r>
              <a:rPr lang="en-US" sz="2000" dirty="0" err="1"/>
              <a:t>alt.atheism</a:t>
            </a:r>
            <a:r>
              <a:rPr lang="en-US" sz="2000" dirty="0"/>
              <a:t>, </a:t>
            </a:r>
            <a:r>
              <a:rPr lang="en-US" sz="2000" dirty="0" err="1"/>
              <a:t>soc.religion.christian</a:t>
            </a:r>
            <a:r>
              <a:rPr lang="en-US" sz="2000" dirty="0"/>
              <a:t>, </a:t>
            </a:r>
            <a:r>
              <a:rPr lang="en-US" sz="2000" dirty="0" err="1"/>
              <a:t>talk.religion.misc</a:t>
            </a:r>
            <a:r>
              <a:rPr lang="en-US" sz="2000" dirty="0"/>
              <a:t>)</a:t>
            </a:r>
          </a:p>
          <a:p>
            <a:r>
              <a:rPr lang="en-US" sz="2000" dirty="0"/>
              <a:t>Create a column graph that displays, for each topic, the words with the highest 12 betas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EBDF5-95F0-4E2C-98CB-7E66A6F9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36" y="2398556"/>
            <a:ext cx="7889645" cy="40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721D-323C-43DA-B179-B7FB454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2b: Religion newsgroup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C29B-6C3A-45F0-844A-FC69084A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69" y="2321065"/>
            <a:ext cx="4559199" cy="2607396"/>
          </a:xfrm>
        </p:spPr>
        <p:txBody>
          <a:bodyPr>
            <a:normAutofit/>
          </a:bodyPr>
          <a:lstStyle/>
          <a:p>
            <a:r>
              <a:rPr lang="en-US" sz="2000" dirty="0"/>
              <a:t>Calculate log ratio of each word's beta for topic 1 to its beta for topic 2, then graph the 24 words with highest absolute values of these log ratios (throwback to Chapter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F54CC-3169-48DB-AF7D-4A2296DA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72" y="2100021"/>
            <a:ext cx="668748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721D-323C-43DA-B179-B7FB454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2c: Religion newsgroup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C29B-6C3A-45F0-844A-FC69084A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1" y="2197078"/>
            <a:ext cx="4652189" cy="1801483"/>
          </a:xfrm>
        </p:spPr>
        <p:txBody>
          <a:bodyPr>
            <a:normAutofit/>
          </a:bodyPr>
          <a:lstStyle/>
          <a:p>
            <a:r>
              <a:rPr lang="en-US" sz="2000" dirty="0"/>
              <a:t>Create boxplots of gamma for each combination of topic and religion newsgroup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2C685-0223-4ACA-8F63-771B3107C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28" y="2197078"/>
            <a:ext cx="668748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3041-77D0-4E8B-8151-B05CB21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6D1C-02FD-4C28-82E6-4AD95C29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31" y="1737544"/>
            <a:ext cx="4580922" cy="2283613"/>
          </a:xfrm>
        </p:spPr>
        <p:txBody>
          <a:bodyPr/>
          <a:lstStyle/>
          <a:p>
            <a:r>
              <a:rPr lang="en-US" dirty="0"/>
              <a:t>Used AFINN lexicon to determine which newsgroups had highest and lowest average sentiments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99391-FCDC-496B-A7D4-4B240FFAA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48" y="2026039"/>
            <a:ext cx="6806821" cy="47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9275-2438-4860-A0F2-23F07AA7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contributing most to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F32F-4327-46CF-9868-093D37B9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9" y="2222288"/>
            <a:ext cx="3433799" cy="1479380"/>
          </a:xfrm>
        </p:spPr>
        <p:txBody>
          <a:bodyPr/>
          <a:lstStyle/>
          <a:p>
            <a:r>
              <a:rPr lang="en-US" dirty="0"/>
              <a:t>Overall and within newsgroups, plotted words that were most positive/most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408C5-16ED-4C40-9D95-4241AFB4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64" y="2222287"/>
            <a:ext cx="8569711" cy="45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15B4-9953-4C0B-A6DD-DF80FA1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by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2120-D63A-40B8-9AA3-8840B303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9743"/>
            <a:ext cx="10554574" cy="3891069"/>
          </a:xfrm>
        </p:spPr>
        <p:txBody>
          <a:bodyPr>
            <a:normAutofit/>
          </a:bodyPr>
          <a:lstStyle/>
          <a:p>
            <a:r>
              <a:rPr lang="en-US" dirty="0"/>
              <a:t>Calculated average sentiment within each message; allowed them to examine messages with most positive and most negative average sentiment</a:t>
            </a:r>
          </a:p>
          <a:p>
            <a:r>
              <a:rPr lang="en-US" dirty="0"/>
              <a:t>Most negative:</a:t>
            </a:r>
          </a:p>
          <a:p>
            <a:pPr marL="400050" lvl="1" indent="0">
              <a:buNone/>
            </a:pPr>
            <a:r>
              <a:rPr lang="en-US" dirty="0"/>
              <a:t>#&gt; Losers like us? You are the f****** moron who has never heard of the Western</a:t>
            </a:r>
          </a:p>
          <a:p>
            <a:pPr marL="400050" lvl="1" indent="0">
              <a:buNone/>
            </a:pPr>
            <a:r>
              <a:rPr lang="en-US" dirty="0"/>
              <a:t>#&gt; Business School, or the University of Western Ontario for that matter. Why </a:t>
            </a:r>
          </a:p>
          <a:p>
            <a:pPr marL="400050" lvl="1" indent="0">
              <a:buNone/>
            </a:pPr>
            <a:r>
              <a:rPr lang="en-US" dirty="0"/>
              <a:t>#&gt; don't you pull your head out of your a****** and smell something other than</a:t>
            </a:r>
          </a:p>
          <a:p>
            <a:pPr marL="400050" lvl="1" indent="0">
              <a:buNone/>
            </a:pPr>
            <a:r>
              <a:rPr lang="en-US" dirty="0"/>
              <a:t>#&gt; s*** for once so you can look on a map to see where UWO is! Back to hockey,</a:t>
            </a:r>
          </a:p>
          <a:p>
            <a:pPr marL="400050" lvl="1" indent="0">
              <a:buNone/>
            </a:pPr>
            <a:r>
              <a:rPr lang="en-US" dirty="0"/>
              <a:t>#&gt; the North Stars should be moved because for the past few years they have</a:t>
            </a:r>
          </a:p>
          <a:p>
            <a:pPr marL="400050" lvl="1" indent="0">
              <a:buNone/>
            </a:pPr>
            <a:r>
              <a:rPr lang="en-US" dirty="0"/>
              <a:t>#&gt; just been S***. A real team like Toronto would never be moved!!!</a:t>
            </a:r>
          </a:p>
          <a:p>
            <a:pPr marL="400050" lvl="1" indent="0">
              <a:buNone/>
            </a:pPr>
            <a:r>
              <a:rPr lang="en-US" dirty="0"/>
              <a:t>#&gt; Andrew--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D648-D598-44C2-9211-B8578CA5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FD5E-C235-4866-81E8-9FAB4CAA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6" y="2222287"/>
            <a:ext cx="7741394" cy="4453935"/>
          </a:xfrm>
        </p:spPr>
        <p:txBody>
          <a:bodyPr>
            <a:normAutofit/>
          </a:bodyPr>
          <a:lstStyle/>
          <a:p>
            <a:r>
              <a:rPr lang="en-US" dirty="0"/>
              <a:t>Created a </a:t>
            </a:r>
            <a:r>
              <a:rPr lang="en-US" dirty="0" err="1"/>
              <a:t>tibble</a:t>
            </a:r>
            <a:r>
              <a:rPr lang="en-US" dirty="0"/>
              <a:t> of bigrams to investigate impact of six negation words (“no,” “not”, etc.); used this to plot the positive and negative words that most often followed these negations</a:t>
            </a:r>
          </a:p>
          <a:p>
            <a:r>
              <a:rPr lang="en-US" dirty="0" err="1"/>
              <a:t>negate_words</a:t>
            </a:r>
            <a:r>
              <a:rPr lang="en-US" dirty="0"/>
              <a:t> &lt;- c("not", "without", "no", "can't", "don't", "won't")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usenet_bigram_counts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filter(word1 %in% </a:t>
            </a:r>
            <a:r>
              <a:rPr lang="en-US" dirty="0" err="1"/>
              <a:t>negate_words</a:t>
            </a:r>
            <a:r>
              <a:rPr lang="en-US" dirty="0"/>
              <a:t>) %&gt;%</a:t>
            </a:r>
          </a:p>
          <a:p>
            <a:pPr marL="0" indent="0">
              <a:buNone/>
            </a:pPr>
            <a:r>
              <a:rPr lang="en-US" dirty="0"/>
              <a:t>	count(word1, word2, </a:t>
            </a:r>
            <a:r>
              <a:rPr lang="en-US" dirty="0" err="1"/>
              <a:t>wt</a:t>
            </a:r>
            <a:r>
              <a:rPr lang="en-US" dirty="0"/>
              <a:t> = n, sort = TRUE)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get_sentiments</a:t>
            </a:r>
            <a:r>
              <a:rPr lang="en-US" dirty="0"/>
              <a:t>("</a:t>
            </a:r>
            <a:r>
              <a:rPr lang="en-US" dirty="0" err="1"/>
              <a:t>afinn</a:t>
            </a:r>
            <a:r>
              <a:rPr lang="en-US" dirty="0"/>
              <a:t>"), by = c(word2 = "word")) %&gt;%</a:t>
            </a:r>
          </a:p>
          <a:p>
            <a:pPr marL="0" indent="0">
              <a:buNone/>
            </a:pPr>
            <a:r>
              <a:rPr lang="en-US" dirty="0"/>
              <a:t>	mutate(contribution = value * n) %&gt;%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E80A-B21C-4DEF-A9F0-65BFD74A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35" y="2109158"/>
            <a:ext cx="3664138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1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5A90-DB44-46E5-95DC-561AF009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Adverbs of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C747-F90A-44D2-8BFD-AAA9D0BB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125247" cy="36365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“Adverbs of degree” (such as “very”) may enhance sentiment in either direction (“very unhappy,” “really excited”)</a:t>
            </a:r>
          </a:p>
          <a:p>
            <a:r>
              <a:rPr lang="en-US" sz="2000" dirty="0"/>
              <a:t>For the science newsgroups only, plot the 8 words (positive and negative combined) that most often followed each of these adverbs: “extremely,” “really,” “totally,” “very”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837C3-DD92-41E2-AD8A-0FCDD2B5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54" y="2099546"/>
            <a:ext cx="668748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CBAF-8266-4F67-A4BF-B8D7F21E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AC3F-206E-4CEE-9122-DF8D45A3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communication system established in 1980 at UNC and Duke</a:t>
            </a:r>
          </a:p>
          <a:p>
            <a:r>
              <a:rPr lang="en-US" dirty="0"/>
              <a:t>Users post articles/messages to newsgroups organized by topic</a:t>
            </a:r>
          </a:p>
          <a:p>
            <a:r>
              <a:rPr lang="en-US" dirty="0"/>
              <a:t>These originally appear on the user’s local server, then propagate to other servers in a peer-to-peer fashion</a:t>
            </a:r>
          </a:p>
          <a:p>
            <a:r>
              <a:rPr lang="en-US" dirty="0"/>
              <a:t>Messages are organized into topical newsgroups (e.g., </a:t>
            </a:r>
            <a:r>
              <a:rPr lang="en-US" dirty="0" err="1"/>
              <a:t>sci.space</a:t>
            </a:r>
            <a:r>
              <a:rPr lang="en-US" dirty="0"/>
              <a:t>, </a:t>
            </a:r>
            <a:r>
              <a:rPr lang="en-US" dirty="0" err="1"/>
              <a:t>talk.politics.mideast</a:t>
            </a:r>
            <a:r>
              <a:rPr lang="en-US" dirty="0"/>
              <a:t>)</a:t>
            </a:r>
          </a:p>
          <a:p>
            <a:r>
              <a:rPr lang="en-US" dirty="0"/>
              <a:t>Messages in this case study are from 1993; drawn from a range of newsgroups </a:t>
            </a:r>
          </a:p>
        </p:txBody>
      </p:sp>
    </p:spTree>
    <p:extLst>
      <p:ext uri="{BB962C8B-B14F-4D97-AF65-F5344CB8AC3E}">
        <p14:creationId xmlns:p14="http://schemas.microsoft.com/office/powerpoint/2010/main" val="39963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CBDC-B1EB-47C9-97E2-FC94C520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(before)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CB30-805E-48D4-A005-EEA58A35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66" y="1834829"/>
            <a:ext cx="3086861" cy="3636511"/>
          </a:xfrm>
        </p:spPr>
        <p:txBody>
          <a:bodyPr/>
          <a:lstStyle/>
          <a:p>
            <a:r>
              <a:rPr lang="en-US" dirty="0"/>
              <a:t>Need to get rid of text associated with each message that isn’t part of “main text” – e.g., to and from fields, previous messages quoted in the message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28F66-1C68-48C6-A6CB-44089D8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05" y="2160295"/>
            <a:ext cx="7770542" cy="45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F5E-9968-40F8-8CBE-096B676D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DFD1-4F83-40C2-8F19-7C18590D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29004" cy="43953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# include only messages that occur after the first occurrence of an empty line,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#   and before the first occurrence of a line starting with --</a:t>
            </a:r>
          </a:p>
          <a:p>
            <a:pPr marL="0" indent="0">
              <a:buNone/>
            </a:pPr>
            <a:r>
              <a:rPr lang="en-US" dirty="0" err="1"/>
              <a:t>cleaned_text</a:t>
            </a:r>
            <a:r>
              <a:rPr lang="en-US" dirty="0"/>
              <a:t> &lt;- </a:t>
            </a:r>
            <a:r>
              <a:rPr lang="en-US" dirty="0" err="1"/>
              <a:t>raw_text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(newsgroup, id) %&gt;%</a:t>
            </a:r>
          </a:p>
          <a:p>
            <a:pPr marL="0" indent="0">
              <a:buNone/>
            </a:pPr>
            <a:r>
              <a:rPr lang="en-US" dirty="0"/>
              <a:t>  filter(</a:t>
            </a:r>
            <a:r>
              <a:rPr lang="en-US" dirty="0" err="1"/>
              <a:t>cumsum</a:t>
            </a:r>
            <a:r>
              <a:rPr lang="en-US" dirty="0"/>
              <a:t>(text == "") &gt; 0,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str_detect</a:t>
            </a:r>
            <a:r>
              <a:rPr lang="en-US" dirty="0"/>
              <a:t>(text, "^--")) == 0) %&gt;%</a:t>
            </a:r>
          </a:p>
          <a:p>
            <a:pPr marL="0" indent="0">
              <a:buNone/>
            </a:pPr>
            <a:r>
              <a:rPr lang="en-US" dirty="0"/>
              <a:t>  ungroup()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# removes rows containing quotes of previous messages, which start with “&gt;”, “writes:”, ”writes…”, or “In article &lt;“</a:t>
            </a:r>
          </a:p>
          <a:p>
            <a:pPr marL="0" indent="0">
              <a:buNone/>
            </a:pPr>
            <a:r>
              <a:rPr lang="en-US" dirty="0" err="1"/>
              <a:t>cleaned_text</a:t>
            </a:r>
            <a:r>
              <a:rPr lang="en-US" dirty="0"/>
              <a:t> &lt;- </a:t>
            </a:r>
            <a:r>
              <a:rPr lang="en-US" dirty="0" err="1"/>
              <a:t>cleaned_text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filter(</a:t>
            </a:r>
            <a:r>
              <a:rPr lang="en-US" dirty="0" err="1"/>
              <a:t>str_detect</a:t>
            </a:r>
            <a:r>
              <a:rPr lang="en-US" dirty="0"/>
              <a:t>(text, "^[^&gt;]+[A-Za-z\\d]") | text == "",</a:t>
            </a:r>
          </a:p>
          <a:p>
            <a:pPr marL="0" indent="0">
              <a:buNone/>
            </a:pPr>
            <a:r>
              <a:rPr lang="en-US" dirty="0"/>
              <a:t>         !</a:t>
            </a:r>
            <a:r>
              <a:rPr lang="en-US" dirty="0" err="1"/>
              <a:t>str_detect</a:t>
            </a:r>
            <a:r>
              <a:rPr lang="en-US" dirty="0"/>
              <a:t>(text, "writes(:|\\.\\.\\.)$"),</a:t>
            </a:r>
          </a:p>
          <a:p>
            <a:pPr marL="0" indent="0">
              <a:buNone/>
            </a:pPr>
            <a:r>
              <a:rPr lang="en-US" dirty="0"/>
              <a:t>         !</a:t>
            </a:r>
            <a:r>
              <a:rPr lang="en-US" dirty="0" err="1"/>
              <a:t>str_detect</a:t>
            </a:r>
            <a:r>
              <a:rPr lang="en-US" dirty="0"/>
              <a:t>(text, "^In article &lt;"),</a:t>
            </a:r>
          </a:p>
          <a:p>
            <a:pPr marL="0" indent="0">
              <a:buNone/>
            </a:pPr>
            <a:r>
              <a:rPr lang="en-US" dirty="0"/>
              <a:t>         !id %in% c(9704, 9985))</a:t>
            </a:r>
          </a:p>
        </p:txBody>
      </p:sp>
    </p:spTree>
    <p:extLst>
      <p:ext uri="{BB962C8B-B14F-4D97-AF65-F5344CB8AC3E}">
        <p14:creationId xmlns:p14="http://schemas.microsoft.com/office/powerpoint/2010/main" val="342394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4815-85B6-4F99-A8B9-A16453A2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(after)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4EFD-FF65-4C32-A7FC-F2368760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90" y="3012763"/>
            <a:ext cx="9147219" cy="26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9F7-2915-48B6-BF1F-664F68ED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within newsgroups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1941-C8F9-4FF7-A101-79A15F9F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2284304"/>
            <a:ext cx="4576248" cy="3453556"/>
          </a:xfrm>
        </p:spPr>
        <p:txBody>
          <a:bodyPr>
            <a:normAutofit/>
          </a:bodyPr>
          <a:lstStyle/>
          <a:p>
            <a:r>
              <a:rPr lang="en-US" sz="2200" dirty="0"/>
              <a:t>Used </a:t>
            </a:r>
            <a:r>
              <a:rPr lang="en-US" sz="2200" dirty="0" err="1"/>
              <a:t>bind_tf_idf</a:t>
            </a:r>
            <a:r>
              <a:rPr lang="en-US" sz="2200" dirty="0"/>
              <a:t>() function to create new </a:t>
            </a:r>
            <a:r>
              <a:rPr lang="en-US" sz="2200" dirty="0" err="1"/>
              <a:t>tibble</a:t>
            </a:r>
            <a:r>
              <a:rPr lang="en-US" sz="2200" dirty="0"/>
              <a:t> with </a:t>
            </a:r>
            <a:r>
              <a:rPr lang="en-US" sz="2200" dirty="0" err="1"/>
              <a:t>tf-idf</a:t>
            </a:r>
            <a:r>
              <a:rPr lang="en-US" sz="2200" dirty="0"/>
              <a:t> for each newsgroup-word combination</a:t>
            </a:r>
          </a:p>
          <a:p>
            <a:r>
              <a:rPr lang="en-US" sz="2200" dirty="0"/>
              <a:t>Filtered by science-related newsgroups and plotted the 12 highest words by </a:t>
            </a:r>
            <a:r>
              <a:rPr lang="en-US" sz="2200" dirty="0" err="1"/>
              <a:t>tf-idf</a:t>
            </a:r>
            <a:r>
              <a:rPr lang="en-US" sz="2200" dirty="0"/>
              <a:t> for each newsgroup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F06E7-0539-4385-ADFC-FA482CC40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99" y="2307164"/>
            <a:ext cx="7217701" cy="44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967-E296-48FB-B70E-1914E701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correlations of word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614B-5DF9-4A2F-93B7-1CD61CC1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82" y="2277295"/>
            <a:ext cx="4466235" cy="3471995"/>
          </a:xfrm>
        </p:spPr>
        <p:txBody>
          <a:bodyPr>
            <a:noAutofit/>
          </a:bodyPr>
          <a:lstStyle/>
          <a:p>
            <a:r>
              <a:rPr lang="en-US" sz="2200" dirty="0"/>
              <a:t>Used </a:t>
            </a:r>
            <a:r>
              <a:rPr lang="en-US" sz="2200" dirty="0" err="1"/>
              <a:t>pairwise_cor</a:t>
            </a:r>
            <a:r>
              <a:rPr lang="en-US" sz="2200" dirty="0"/>
              <a:t>() function from </a:t>
            </a:r>
            <a:r>
              <a:rPr lang="en-US" sz="2200" dirty="0" err="1"/>
              <a:t>widyr</a:t>
            </a:r>
            <a:r>
              <a:rPr lang="en-US" sz="2200" dirty="0"/>
              <a:t> package to calculate word frequency correlations between each pair of newsgroups</a:t>
            </a:r>
          </a:p>
          <a:p>
            <a:r>
              <a:rPr lang="en-US" sz="2200" dirty="0"/>
              <a:t>Then used </a:t>
            </a:r>
            <a:r>
              <a:rPr lang="en-US" sz="2200" dirty="0" err="1"/>
              <a:t>ggraph</a:t>
            </a:r>
            <a:r>
              <a:rPr lang="en-US" sz="2200" dirty="0"/>
              <a:t>() to create a network graph with newsgroups as nodes and correlations as edges (limited to correlations &gt; 0.4)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A9465-7680-4F0A-8D45-8E60253D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17" y="2277295"/>
            <a:ext cx="7378578" cy="44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5B2D-9D37-4119-B0BE-097AB15D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Pairwise correlations of </a:t>
            </a:r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E072-035A-45F4-9256-D1904528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48" y="2408266"/>
            <a:ext cx="4202738" cy="3636511"/>
          </a:xfrm>
        </p:spPr>
        <p:txBody>
          <a:bodyPr>
            <a:normAutofit/>
          </a:bodyPr>
          <a:lstStyle/>
          <a:p>
            <a:r>
              <a:rPr lang="en-US" sz="2000" dirty="0"/>
              <a:t>Using the </a:t>
            </a:r>
            <a:r>
              <a:rPr lang="en-US" sz="2000" dirty="0" err="1"/>
              <a:t>pairwise_cor</a:t>
            </a:r>
            <a:r>
              <a:rPr lang="en-US" sz="2000" dirty="0"/>
              <a:t>() function, calculate correlations of </a:t>
            </a:r>
            <a:r>
              <a:rPr lang="en-US" sz="2000" dirty="0" err="1"/>
              <a:t>tf-idf</a:t>
            </a:r>
            <a:r>
              <a:rPr lang="en-US" sz="2000" dirty="0"/>
              <a:t> for each pair of newsgroups</a:t>
            </a:r>
          </a:p>
          <a:p>
            <a:r>
              <a:rPr lang="en-US" sz="2000" dirty="0"/>
              <a:t>Then create a network graph of all the correlations greater than 0.1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6E851-585B-493B-B2F0-0E72E818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04" y="2045775"/>
            <a:ext cx="6510182" cy="46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3A1-973A-4751-BB62-D52C7C1C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CAAC-36B1-489E-8F00-ADA1D0A4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" y="2171914"/>
            <a:ext cx="4656670" cy="4299699"/>
          </a:xfrm>
        </p:spPr>
        <p:txBody>
          <a:bodyPr>
            <a:normAutofit/>
          </a:bodyPr>
          <a:lstStyle/>
          <a:p>
            <a:r>
              <a:rPr lang="en-US" dirty="0"/>
              <a:t>For science newsgroups, calculated # of times each word occurred within each message</a:t>
            </a:r>
          </a:p>
          <a:p>
            <a:r>
              <a:rPr lang="en-US" dirty="0"/>
              <a:t>Converted to document-term matrix and conducted LDA with four topics</a:t>
            </a:r>
          </a:p>
          <a:p>
            <a:r>
              <a:rPr lang="en-US" dirty="0"/>
              <a:t>Then for each combination of topic and science newsgroup, plotted distribution of gammas (i.e., proportion of words within a given message generated by a given topic)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0B50-211C-4770-B787-90A19A19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86" y="2275778"/>
            <a:ext cx="7365515" cy="41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7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594</TotalTime>
  <Words>1007</Words>
  <Application>Microsoft Office PowerPoint</Application>
  <PresentationFormat>Widescreen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Quotable</vt:lpstr>
      <vt:lpstr>Text Mining with R, Chapter 9: Analyzing Usenet text</vt:lpstr>
      <vt:lpstr>Usenet</vt:lpstr>
      <vt:lpstr>Pre-processing (before)</vt:lpstr>
      <vt:lpstr>Pre-processing</vt:lpstr>
      <vt:lpstr>Pre-processing (after)</vt:lpstr>
      <vt:lpstr>Tf-idf within newsgroups</vt:lpstr>
      <vt:lpstr>Pairwise correlations of word frequencies</vt:lpstr>
      <vt:lpstr>Exercise 1: Pairwise correlations of tf-idf</vt:lpstr>
      <vt:lpstr>Topic modeling</vt:lpstr>
      <vt:lpstr>Exercise 2a: Religion newsgroup topics</vt:lpstr>
      <vt:lpstr>Exercise 2b: Religion newsgroup topics</vt:lpstr>
      <vt:lpstr>Exercise 2c: Religion newsgroup topics</vt:lpstr>
      <vt:lpstr>Sentiment analysis</vt:lpstr>
      <vt:lpstr>Words contributing most to sentiment</vt:lpstr>
      <vt:lpstr>Sentiment analysis by message</vt:lpstr>
      <vt:lpstr>N-gram analysis</vt:lpstr>
      <vt:lpstr>Exercise 3: Adverbs of degree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Schmader, Christopher</dc:creator>
  <cp:lastModifiedBy>Chris Schmader</cp:lastModifiedBy>
  <cp:revision>172</cp:revision>
  <dcterms:created xsi:type="dcterms:W3CDTF">2021-04-25T18:15:59Z</dcterms:created>
  <dcterms:modified xsi:type="dcterms:W3CDTF">2021-04-27T03:15:55Z</dcterms:modified>
</cp:coreProperties>
</file>