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68" r:id="rId2"/>
    <p:sldId id="269" r:id="rId3"/>
    <p:sldId id="270" r:id="rId4"/>
    <p:sldId id="271" r:id="rId5"/>
    <p:sldId id="272" r:id="rId6"/>
    <p:sldId id="273" r:id="rId7"/>
    <p:sldId id="289" r:id="rId8"/>
    <p:sldId id="274" r:id="rId9"/>
    <p:sldId id="277" r:id="rId10"/>
    <p:sldId id="285" r:id="rId11"/>
    <p:sldId id="286" r:id="rId12"/>
    <p:sldId id="278" r:id="rId13"/>
    <p:sldId id="287" r:id="rId14"/>
    <p:sldId id="288" r:id="rId15"/>
    <p:sldId id="281" r:id="rId16"/>
    <p:sldId id="283" r:id="rId17"/>
    <p:sldId id="28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102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104865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16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140677" y="621323"/>
            <a:ext cx="8768861" cy="362243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solidFill>
                  <a:srgbClr val="FF0000"/>
                </a:solidFill>
                <a:latin typeface="Book Antiqua" pitchFamily="18" charset="0"/>
              </a:rPr>
              <a:t/>
            </a:r>
            <a:br>
              <a:rPr lang="en-US" altLang="zh-CN" sz="4000" dirty="0" smtClean="0">
                <a:solidFill>
                  <a:srgbClr val="FF0000"/>
                </a:solidFill>
                <a:latin typeface="Book Antiqua" pitchFamily="18" charset="0"/>
              </a:rPr>
            </a:br>
            <a:r>
              <a:rPr lang="en-US" altLang="zh-CN" sz="4000" dirty="0" smtClean="0">
                <a:solidFill>
                  <a:srgbClr val="FF0000"/>
                </a:solidFill>
                <a:latin typeface="Book Antiqua" pitchFamily="18" charset="0"/>
              </a:rPr>
              <a:t>A </a:t>
            </a:r>
            <a:r>
              <a:rPr lang="en-US" altLang="zh-CN" sz="4000" dirty="0">
                <a:solidFill>
                  <a:srgbClr val="FF0000"/>
                </a:solidFill>
                <a:effectLst/>
                <a:latin typeface="Book Antiqua" pitchFamily="18" charset="0"/>
              </a:rPr>
              <a:t>Robust</a:t>
            </a:r>
            <a:r>
              <a:rPr lang="en-US" altLang="zh-CN" sz="4000" dirty="0">
                <a:solidFill>
                  <a:srgbClr val="FF0000"/>
                </a:solidFill>
                <a:latin typeface="Book Antiqua" pitchFamily="18" charset="0"/>
              </a:rPr>
              <a:t> Human Detection System</a:t>
            </a:r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75846" y="4489938"/>
            <a:ext cx="8737083" cy="2368062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Book Antiqua" pitchFamily="18" charset="0"/>
              </a:rPr>
              <a:t>Guide,	</a:t>
            </a:r>
            <a:r>
              <a:rPr lang="en-US" altLang="zh-CN" b="1" dirty="0" smtClean="0">
                <a:latin typeface="Book Antiqua" pitchFamily="18" charset="0"/>
              </a:rPr>
              <a:t>						          Prepared by,</a:t>
            </a:r>
            <a:endParaRPr lang="en-US" altLang="zh-CN" b="1" dirty="0">
              <a:latin typeface="Book Antiqua" pitchFamily="18" charset="0"/>
            </a:endParaRPr>
          </a:p>
          <a:p>
            <a:pPr algn="l"/>
            <a:r>
              <a:rPr lang="en-US" altLang="zh-CN" dirty="0" smtClean="0">
                <a:latin typeface="Book Antiqua" pitchFamily="18" charset="0"/>
              </a:rPr>
              <a:t>Mrs.R.Saranya,AP/CSE					             S</a:t>
            </a:r>
            <a:r>
              <a:rPr lang="en-US" altLang="zh-CN" dirty="0">
                <a:latin typeface="Book Antiqua" pitchFamily="18" charset="0"/>
              </a:rPr>
              <a:t>. ABARNA </a:t>
            </a:r>
          </a:p>
          <a:p>
            <a:pPr algn="l"/>
            <a:r>
              <a:rPr lang="en-US" altLang="zh-CN" dirty="0" smtClean="0">
                <a:latin typeface="Book Antiqua" pitchFamily="18" charset="0"/>
              </a:rPr>
              <a:t>							            IInd Yr.-CSE</a:t>
            </a:r>
          </a:p>
        </p:txBody>
      </p:sp>
      <p:pic>
        <p:nvPicPr>
          <p:cNvPr id="1026" name="Picture 2" descr="I:\Docs\Documents\PPTs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0"/>
            <a:ext cx="3341077" cy="260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ALGORITH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It checks whether there is an object or not.</a:t>
            </a:r>
          </a:p>
          <a:p>
            <a:r>
              <a:rPr lang="en-IN" dirty="0" smtClean="0"/>
              <a:t>If there is an object should calculate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Wl</a:t>
            </a:r>
            <a:r>
              <a:rPr lang="en-IN" sz="1200" b="1" dirty="0" smtClean="0">
                <a:solidFill>
                  <a:srgbClr val="7030A0"/>
                </a:solidFill>
              </a:rPr>
              <a:t>ratio =</a:t>
            </a:r>
            <a:r>
              <a:rPr lang="en-IN" b="1" dirty="0" smtClean="0">
                <a:solidFill>
                  <a:srgbClr val="7030A0"/>
                </a:solidFill>
              </a:rPr>
              <a:t>(ext</a:t>
            </a:r>
            <a:r>
              <a:rPr lang="en-IN" sz="1200" b="1" dirty="0" smtClean="0">
                <a:solidFill>
                  <a:srgbClr val="7030A0"/>
                </a:solidFill>
              </a:rPr>
              <a:t>1</a:t>
            </a:r>
            <a:r>
              <a:rPr lang="en-IN" sz="1000" b="1" dirty="0" smtClean="0">
                <a:solidFill>
                  <a:srgbClr val="7030A0"/>
                </a:solidFill>
              </a:rPr>
              <a:t>max  </a:t>
            </a:r>
            <a:r>
              <a:rPr lang="en-IN" b="1" dirty="0" smtClean="0">
                <a:solidFill>
                  <a:srgbClr val="7030A0"/>
                </a:solidFill>
              </a:rPr>
              <a:t>-ext</a:t>
            </a:r>
            <a:r>
              <a:rPr lang="en-IN" sz="1100" b="1" dirty="0" smtClean="0">
                <a:solidFill>
                  <a:srgbClr val="7030A0"/>
                </a:solidFill>
              </a:rPr>
              <a:t>1</a:t>
            </a:r>
            <a:r>
              <a:rPr lang="en-IN" sz="900" b="1" dirty="0" smtClean="0">
                <a:solidFill>
                  <a:srgbClr val="7030A0"/>
                </a:solidFill>
              </a:rPr>
              <a:t>min</a:t>
            </a:r>
            <a:r>
              <a:rPr lang="en-IN" b="1" dirty="0" smtClean="0">
                <a:solidFill>
                  <a:srgbClr val="7030A0"/>
                </a:solidFill>
              </a:rPr>
              <a:t>)/(ext</a:t>
            </a:r>
            <a:r>
              <a:rPr lang="en-IN" sz="1050" b="1" dirty="0">
                <a:solidFill>
                  <a:srgbClr val="7030A0"/>
                </a:solidFill>
              </a:rPr>
              <a:t>2</a:t>
            </a:r>
            <a:r>
              <a:rPr lang="en-IN" sz="900" b="1" dirty="0" smtClean="0">
                <a:solidFill>
                  <a:srgbClr val="7030A0"/>
                </a:solidFill>
              </a:rPr>
              <a:t>max</a:t>
            </a:r>
            <a:r>
              <a:rPr lang="en-IN" b="1" dirty="0" smtClean="0">
                <a:solidFill>
                  <a:srgbClr val="7030A0"/>
                </a:solidFill>
              </a:rPr>
              <a:t>  -ext</a:t>
            </a:r>
            <a:r>
              <a:rPr lang="en-IN" sz="1200" b="1" dirty="0" smtClean="0">
                <a:solidFill>
                  <a:srgbClr val="7030A0"/>
                </a:solidFill>
              </a:rPr>
              <a:t>2</a:t>
            </a:r>
            <a:r>
              <a:rPr lang="en-IN" sz="1000" b="1" dirty="0" smtClean="0">
                <a:solidFill>
                  <a:srgbClr val="7030A0"/>
                </a:solidFill>
              </a:rPr>
              <a:t>min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IN" dirty="0" smtClean="0"/>
              <a:t>where </a:t>
            </a:r>
            <a:r>
              <a:rPr lang="en-IN" b="1" dirty="0" smtClean="0"/>
              <a:t>ext</a:t>
            </a:r>
            <a:r>
              <a:rPr lang="en-IN" sz="1050" b="1" dirty="0" smtClean="0">
                <a:solidFill>
                  <a:srgbClr val="FF0000"/>
                </a:solidFill>
              </a:rPr>
              <a:t>1</a:t>
            </a:r>
            <a:r>
              <a:rPr lang="en-IN" sz="800" b="1" dirty="0" smtClean="0">
                <a:solidFill>
                  <a:srgbClr val="FF0000"/>
                </a:solidFill>
              </a:rPr>
              <a:t>max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 =  right-most-pixel of the object</a:t>
            </a:r>
          </a:p>
          <a:p>
            <a:pPr marL="0" indent="0" algn="just">
              <a:buNone/>
            </a:pPr>
            <a:r>
              <a:rPr lang="en-IN" dirty="0" smtClean="0"/>
              <a:t>           </a:t>
            </a:r>
            <a:r>
              <a:rPr lang="en-IN" b="1" dirty="0" smtClean="0"/>
              <a:t>ext</a:t>
            </a:r>
            <a:r>
              <a:rPr lang="en-IN" sz="900" b="1" dirty="0" smtClean="0">
                <a:solidFill>
                  <a:srgbClr val="FF0000"/>
                </a:solidFill>
              </a:rPr>
              <a:t>1</a:t>
            </a:r>
            <a:r>
              <a:rPr lang="en-IN" sz="700" b="1" dirty="0" smtClean="0">
                <a:solidFill>
                  <a:srgbClr val="FF0000"/>
                </a:solidFill>
              </a:rPr>
              <a:t>min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=  left-most pixel of the object</a:t>
            </a:r>
          </a:p>
          <a:p>
            <a:pPr marL="0" indent="0" algn="just">
              <a:buNone/>
            </a:pPr>
            <a:r>
              <a:rPr lang="en-IN" b="1" dirty="0" smtClean="0"/>
              <a:t>           ext</a:t>
            </a:r>
            <a:r>
              <a:rPr lang="en-IN" sz="1100" b="1" dirty="0" smtClean="0">
                <a:solidFill>
                  <a:srgbClr val="FF0000"/>
                </a:solidFill>
              </a:rPr>
              <a:t>2</a:t>
            </a:r>
            <a:r>
              <a:rPr lang="en-IN" sz="800" b="1" dirty="0" smtClean="0">
                <a:solidFill>
                  <a:srgbClr val="FF0000"/>
                </a:solidFill>
              </a:rPr>
              <a:t>max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= Bottom- most pixel of the object</a:t>
            </a:r>
          </a:p>
          <a:p>
            <a:pPr marL="0" indent="0" algn="just">
              <a:buNone/>
            </a:pPr>
            <a:r>
              <a:rPr lang="en-IN" b="1" dirty="0" smtClean="0"/>
              <a:t>           ext</a:t>
            </a:r>
            <a:r>
              <a:rPr lang="en-IN" sz="1200" b="1" dirty="0" smtClean="0">
                <a:solidFill>
                  <a:srgbClr val="FF0000"/>
                </a:solidFill>
              </a:rPr>
              <a:t>2</a:t>
            </a:r>
            <a:r>
              <a:rPr lang="en-IN" sz="900" b="1" dirty="0" smtClean="0">
                <a:solidFill>
                  <a:srgbClr val="FF0000"/>
                </a:solidFill>
              </a:rPr>
              <a:t>min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= Top-most pixels of the object</a:t>
            </a:r>
          </a:p>
          <a:p>
            <a:pPr algn="just"/>
            <a:r>
              <a:rPr lang="en-IN" dirty="0" smtClean="0"/>
              <a:t>If the object is pedestrain,then the aspect ratio comes under 0.3 to 0.75</a:t>
            </a:r>
          </a:p>
          <a:p>
            <a:pPr algn="just"/>
            <a:r>
              <a:rPr lang="en-IN" dirty="0" smtClean="0"/>
              <a:t>If objects is non-pedestrain like detecting vehicles ranges from 2 to 3.5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1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" y="93785"/>
            <a:ext cx="6459416" cy="662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5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42" y="-346685"/>
            <a:ext cx="7467600" cy="1143000"/>
          </a:xfrm>
        </p:spPr>
        <p:txBody>
          <a:bodyPr/>
          <a:lstStyle/>
          <a:p>
            <a:r>
              <a:rPr lang="en-US" b="1" dirty="0" smtClean="0"/>
              <a:t>EXEUTION OF THE EXPERIMENT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7538" y="3429000"/>
            <a:ext cx="7502769" cy="328832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Frames of the resolution are in 640*360 and sampled at rate of 15 samples/sec.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 first,Human moving in random direction and car in stationary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 second instant,human in fixed direction and car in stationary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 third instance,both car and human are in mation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09" y="855785"/>
            <a:ext cx="6781067" cy="245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7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5" y="412872"/>
            <a:ext cx="58102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5" y="3689976"/>
            <a:ext cx="58102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985" y="2766646"/>
            <a:ext cx="412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of Dataset B.</a:t>
            </a:r>
          </a:p>
          <a:p>
            <a:r>
              <a:rPr lang="en-IN" dirty="0" smtClean="0"/>
              <a:t>Here a bounding blue box is generated to detect humans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0276" y="6084277"/>
            <a:ext cx="356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of  Dataset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9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83" y="774823"/>
            <a:ext cx="58102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1662" y="1808257"/>
            <a:ext cx="328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of Dataset D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8" y="2177589"/>
            <a:ext cx="58007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3724" y="3185664"/>
            <a:ext cx="268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of Dataset E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83" y="3739662"/>
            <a:ext cx="5906232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9924" y="4821089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of Dataset 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73724" y="5556738"/>
            <a:ext cx="400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Here in E and F shows the output of multiple pedestrain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0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 of the algorithm  with various datasets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63211"/>
              </p:ext>
            </p:extLst>
          </p:nvPr>
        </p:nvGraphicFramePr>
        <p:xfrm>
          <a:off x="550984" y="2010508"/>
          <a:ext cx="7444154" cy="385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831"/>
                <a:gridCol w="1409364"/>
                <a:gridCol w="1568297"/>
                <a:gridCol w="1488831"/>
                <a:gridCol w="1488831"/>
              </a:tblGrid>
              <a:tr h="111306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Number of Testing Samples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Resolution of Datasets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E4xecution</a:t>
                      </a:r>
                      <a:r>
                        <a:rPr lang="en-IN" baseline="0" dirty="0" smtClean="0"/>
                        <a:t>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Detection Rate</a:t>
                      </a:r>
                      <a:endParaRPr lang="en-IN" dirty="0"/>
                    </a:p>
                  </a:txBody>
                  <a:tcPr/>
                </a:tc>
              </a:tr>
              <a:tr h="451411">
                <a:tc>
                  <a:txBody>
                    <a:bodyPr/>
                    <a:lstStyle/>
                    <a:p>
                      <a:r>
                        <a:rPr lang="en-IN" dirty="0" smtClean="0"/>
                        <a:t>Dataset</a:t>
                      </a:r>
                      <a:r>
                        <a:rPr lang="en-IN" baseline="0" dirty="0" smtClean="0"/>
                        <a:t>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640*360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177 sec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87.06%</a:t>
                      </a:r>
                      <a:endParaRPr lang="en-IN" dirty="0"/>
                    </a:p>
                  </a:txBody>
                  <a:tcPr/>
                </a:tc>
              </a:tr>
              <a:tr h="451411">
                <a:tc>
                  <a:txBody>
                    <a:bodyPr/>
                    <a:lstStyle/>
                    <a:p>
                      <a:r>
                        <a:rPr lang="en-IN" dirty="0" smtClean="0"/>
                        <a:t>Dataset</a:t>
                      </a:r>
                      <a:r>
                        <a:rPr lang="en-IN" baseline="0" dirty="0" smtClean="0"/>
                        <a:t>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640*360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125 sec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85.66%</a:t>
                      </a:r>
                      <a:endParaRPr lang="en-IN" dirty="0"/>
                    </a:p>
                  </a:txBody>
                  <a:tcPr/>
                </a:tc>
              </a:tr>
              <a:tr h="451411">
                <a:tc>
                  <a:txBody>
                    <a:bodyPr/>
                    <a:lstStyle/>
                    <a:p>
                      <a:r>
                        <a:rPr lang="en-IN" dirty="0" smtClean="0"/>
                        <a:t>Dataset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640*360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342 sec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74.66%</a:t>
                      </a:r>
                      <a:endParaRPr lang="en-IN" dirty="0"/>
                    </a:p>
                  </a:txBody>
                  <a:tcPr/>
                </a:tc>
              </a:tr>
              <a:tr h="451411">
                <a:tc>
                  <a:txBody>
                    <a:bodyPr/>
                    <a:lstStyle/>
                    <a:p>
                      <a:r>
                        <a:rPr lang="en-IN" dirty="0" smtClean="0"/>
                        <a:t>Dataset 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640*480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98.75%</a:t>
                      </a:r>
                      <a:endParaRPr lang="en-IN" dirty="0"/>
                    </a:p>
                  </a:txBody>
                  <a:tcPr/>
                </a:tc>
              </a:tr>
              <a:tr h="451411">
                <a:tc>
                  <a:txBody>
                    <a:bodyPr/>
                    <a:lstStyle/>
                    <a:p>
                      <a:r>
                        <a:rPr lang="en-IN" dirty="0" smtClean="0"/>
                        <a:t>Dataset 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640*480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152 sec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85.67%</a:t>
                      </a:r>
                      <a:endParaRPr lang="en-IN" dirty="0"/>
                    </a:p>
                  </a:txBody>
                  <a:tcPr/>
                </a:tc>
              </a:tr>
              <a:tr h="480903">
                <a:tc>
                  <a:txBody>
                    <a:bodyPr/>
                    <a:lstStyle/>
                    <a:p>
                      <a:r>
                        <a:rPr lang="en-IN" dirty="0" smtClean="0"/>
                        <a:t>Dataset</a:t>
                      </a:r>
                      <a:r>
                        <a:rPr lang="en-IN" baseline="0" dirty="0" smtClean="0"/>
                        <a:t> 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640*480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257 sec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93.135%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stage involves the image segmentation applied to motion regions</a:t>
            </a:r>
          </a:p>
          <a:p>
            <a:r>
              <a:rPr lang="en-US" dirty="0" smtClean="0"/>
              <a:t>Second , classifies the segment image is human or non-human based on Aspect Ratio of Human</a:t>
            </a:r>
          </a:p>
          <a:p>
            <a:r>
              <a:rPr lang="en-US" dirty="0" smtClean="0"/>
              <a:t>The overall detection rate is 85% and sometimes detection rate gets reduced drastically when human is occluded in the scene</a:t>
            </a:r>
          </a:p>
          <a:p>
            <a:r>
              <a:rPr lang="en-US" dirty="0" smtClean="0"/>
              <a:t>This accuracy will be helpful for the </a:t>
            </a:r>
            <a:r>
              <a:rPr lang="en-US" b="1" dirty="0" smtClean="0">
                <a:solidFill>
                  <a:srgbClr val="7030A0"/>
                </a:solidFill>
              </a:rPr>
              <a:t>Future </a:t>
            </a:r>
            <a:r>
              <a:rPr lang="en-US" b="1" dirty="0">
                <a:solidFill>
                  <a:srgbClr val="7030A0"/>
                </a:solidFill>
              </a:rPr>
              <a:t>E</a:t>
            </a:r>
            <a:r>
              <a:rPr lang="en-US" b="1" dirty="0" smtClean="0">
                <a:solidFill>
                  <a:srgbClr val="7030A0"/>
                </a:solidFill>
              </a:rPr>
              <a:t>nhancement </a:t>
            </a:r>
            <a:r>
              <a:rPr lang="en-US" dirty="0" smtClean="0"/>
              <a:t>using</a:t>
            </a:r>
          </a:p>
          <a:p>
            <a:pPr lvl="1"/>
            <a:r>
              <a:rPr lang="en-US" dirty="0" smtClean="0"/>
              <a:t>Texture </a:t>
            </a:r>
          </a:p>
          <a:p>
            <a:pPr lvl="1"/>
            <a:r>
              <a:rPr lang="en-US" dirty="0" smtClean="0"/>
              <a:t>Fourier descriptor</a:t>
            </a:r>
          </a:p>
          <a:p>
            <a:pPr lvl="1"/>
            <a:r>
              <a:rPr lang="en-US" dirty="0" smtClean="0"/>
              <a:t>Moments of 2D functions,etc,..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6137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1" dirty="0" smtClean="0"/>
              <a:t/>
            </a:r>
            <a:br>
              <a:rPr lang="en-US" sz="4400" b="1" i="1" dirty="0" smtClean="0"/>
            </a:br>
            <a:r>
              <a:rPr lang="en-US" sz="4400" b="1" i="1" dirty="0" smtClean="0"/>
              <a:t/>
            </a:r>
            <a:br>
              <a:rPr lang="en-US" sz="4400" b="1" i="1" dirty="0" smtClean="0"/>
            </a:b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b="1" i="1" dirty="0" smtClean="0"/>
              <a:t>Thank You</a:t>
            </a:r>
            <a:br>
              <a:rPr lang="en-US" sz="4400" b="1" i="1" dirty="0" smtClean="0"/>
            </a:b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b="1" i="1" dirty="0" smtClean="0"/>
              <a:t/>
            </a:r>
            <a:br>
              <a:rPr lang="en-US" sz="4400" b="1" i="1" dirty="0" smtClean="0"/>
            </a:b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b="1" i="1" dirty="0" smtClean="0"/>
              <a:t/>
            </a:r>
            <a:br>
              <a:rPr lang="en-US" sz="4400" b="1" i="1" dirty="0" smtClean="0"/>
            </a:b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b="1" i="1" dirty="0" smtClean="0"/>
              <a:t/>
            </a:r>
            <a:br>
              <a:rPr lang="en-US" sz="4400" b="1" i="1" dirty="0" smtClean="0"/>
            </a:br>
            <a:endParaRPr lang="en-US" sz="44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3" y="2357437"/>
            <a:ext cx="3985846" cy="36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04860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27331"/>
          </a:xfrm>
        </p:spPr>
        <p:txBody>
          <a:bodyPr>
            <a:normAutofit/>
          </a:bodyPr>
          <a:lstStyle/>
          <a:p>
            <a:r>
              <a:rPr lang="en-US" altLang="en-IN" sz="3500" b="1" dirty="0">
                <a:latin typeface="Book Antiqua" pitchFamily="18" charset="0"/>
              </a:rPr>
              <a:t>INTRODUCTION </a:t>
            </a:r>
            <a:endParaRPr lang="en-IN" sz="3500" b="1" dirty="0">
              <a:latin typeface="Book Antiqua" pitchFamily="18" charset="0"/>
            </a:endParaRPr>
          </a:p>
        </p:txBody>
      </p:sp>
      <p:sp>
        <p:nvSpPr>
          <p:cNvPr id="1048602" name="Content Placeholder 1048601"/>
          <p:cNvSpPr>
            <a:spLocks noGrp="1"/>
          </p:cNvSpPr>
          <p:nvPr>
            <p:ph sz="quarter" idx="1"/>
          </p:nvPr>
        </p:nvSpPr>
        <p:spPr>
          <a:xfrm>
            <a:off x="257908" y="1184031"/>
            <a:ext cx="8428892" cy="528992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IN" sz="2700" dirty="0">
                <a:latin typeface="Book Antiqua" pitchFamily="18" charset="0"/>
              </a:rPr>
              <a:t>Video surveillance receiving tremendous attention. In this field the monitoring of human take place</a:t>
            </a:r>
            <a:endParaRPr lang="en-IN" sz="2700" dirty="0">
              <a:latin typeface="Book Antiqu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2700" dirty="0">
                <a:latin typeface="Book Antiqua" pitchFamily="18" charset="0"/>
              </a:rPr>
              <a:t>Human detection is to detect people with number of poses and appearance in complex backgrounds</a:t>
            </a:r>
            <a:endParaRPr lang="en-IN" sz="2700" dirty="0">
              <a:latin typeface="Book Antiqu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2700" dirty="0">
                <a:latin typeface="Book Antiqua" pitchFamily="18" charset="0"/>
              </a:rPr>
              <a:t>To track the human with robustness as follows</a:t>
            </a:r>
            <a:endParaRPr lang="en-IN" sz="2700" dirty="0">
              <a:latin typeface="Book Antiqu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2700" dirty="0" smtClean="0">
                <a:latin typeface="Book Antiqua" pitchFamily="18" charset="0"/>
              </a:rPr>
              <a:t>First </a:t>
            </a:r>
            <a:r>
              <a:rPr lang="en-US" altLang="en-IN" sz="2700" dirty="0">
                <a:latin typeface="Book Antiqua" pitchFamily="18" charset="0"/>
              </a:rPr>
              <a:t>requirement to construct appearance model </a:t>
            </a:r>
            <a:endParaRPr lang="en-IN" sz="2700" dirty="0">
              <a:latin typeface="Book Antiqu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2700" dirty="0">
                <a:latin typeface="Book Antiqua" pitchFamily="18" charset="0"/>
              </a:rPr>
              <a:t>Then detection and tracking performed to obtain correct trajectory of person </a:t>
            </a:r>
            <a:endParaRPr lang="en-IN" sz="2700" dirty="0">
              <a:latin typeface="Book Antiqua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7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0486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1048604" name="Content Placeholder 1048603"/>
          <p:cNvSpPr>
            <a:spLocks noGrp="1"/>
          </p:cNvSpPr>
          <p:nvPr>
            <p:ph sz="quarter"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IN" sz="2700" dirty="0"/>
              <a:t>Method in human detection are of 2 categories </a:t>
            </a:r>
            <a:endParaRPr lang="en-IN" sz="2700" dirty="0"/>
          </a:p>
          <a:p>
            <a:pPr>
              <a:lnSpc>
                <a:spcPct val="150000"/>
              </a:lnSpc>
            </a:pPr>
            <a:r>
              <a:rPr lang="en-US" altLang="en-IN" sz="2700" dirty="0"/>
              <a:t>Signal processing based methods </a:t>
            </a:r>
            <a:endParaRPr lang="en-IN" sz="2700" dirty="0"/>
          </a:p>
          <a:p>
            <a:pPr>
              <a:lnSpc>
                <a:spcPct val="150000"/>
              </a:lnSpc>
            </a:pPr>
            <a:r>
              <a:rPr lang="en-US" altLang="en-IN" sz="2700" dirty="0"/>
              <a:t>Machine learning based methods</a:t>
            </a:r>
            <a:endParaRPr lang="en-IN" sz="2700" dirty="0"/>
          </a:p>
          <a:p>
            <a:pPr>
              <a:lnSpc>
                <a:spcPct val="150000"/>
              </a:lnSpc>
            </a:pPr>
            <a:r>
              <a:rPr lang="en-US" altLang="en-IN" sz="2700" dirty="0"/>
              <a:t>Human can be detected using frame difference  and finding location between human bodies in consecutive frames </a:t>
            </a:r>
            <a:endParaRPr lang="en-I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Book Antiqua" pitchFamily="18" charset="0"/>
              </a:rPr>
              <a:t>OVERVIEW</a:t>
            </a:r>
            <a:endParaRPr lang="en-IN" b="1" dirty="0">
              <a:latin typeface="Book Antiqua" pitchFamily="18" charset="0"/>
            </a:endParaRPr>
          </a:p>
        </p:txBody>
      </p:sp>
      <p:sp>
        <p:nvSpPr>
          <p:cNvPr id="1048593" name="Content Placeholder 104859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IN" sz="2800" dirty="0"/>
              <a:t>Image Segmentation </a:t>
            </a:r>
            <a:endParaRPr lang="en-IN" sz="2800" dirty="0"/>
          </a:p>
          <a:p>
            <a:r>
              <a:rPr lang="en-US" altLang="en-IN" sz="2800" dirty="0"/>
              <a:t>Frame differencing </a:t>
            </a:r>
            <a:endParaRPr lang="en-IN" sz="2800" dirty="0"/>
          </a:p>
          <a:p>
            <a:r>
              <a:rPr lang="en-US" altLang="en-IN" sz="2800" dirty="0"/>
              <a:t>Aspect Ratio of </a:t>
            </a:r>
            <a:r>
              <a:rPr lang="en-US" altLang="en-IN" sz="2800" dirty="0" smtClean="0"/>
              <a:t>human</a:t>
            </a:r>
          </a:p>
          <a:p>
            <a:r>
              <a:rPr lang="en-US" altLang="en-IN" sz="2800" dirty="0" smtClean="0"/>
              <a:t>Algorithm</a:t>
            </a:r>
          </a:p>
          <a:p>
            <a:r>
              <a:rPr lang="en-US" altLang="en-IN" sz="2800" dirty="0" smtClean="0"/>
              <a:t>Analysis of datasets  </a:t>
            </a:r>
            <a:endParaRPr lang="en-IN" sz="2800" dirty="0"/>
          </a:p>
          <a:p>
            <a:r>
              <a:rPr lang="en-US" altLang="en-IN" sz="2800" dirty="0"/>
              <a:t>Histogram of gradient </a:t>
            </a:r>
            <a:endParaRPr lang="en-IN" sz="2800" dirty="0"/>
          </a:p>
          <a:p>
            <a:r>
              <a:rPr lang="en-US" altLang="en-IN" sz="2800" dirty="0"/>
              <a:t>Proposed system</a:t>
            </a:r>
            <a:endParaRPr lang="en-IN" sz="2800" dirty="0"/>
          </a:p>
          <a:p>
            <a:r>
              <a:rPr lang="en-US" altLang="en-IN" sz="2800" dirty="0"/>
              <a:t>Experiment Result </a:t>
            </a:r>
            <a:endParaRPr lang="en-IN" sz="2800" dirty="0"/>
          </a:p>
          <a:p>
            <a:r>
              <a:rPr lang="en-US" altLang="en-IN" sz="2800" dirty="0"/>
              <a:t>Future Enhancement </a:t>
            </a:r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0485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1" name="Content Placeholder 1048590"/>
          <p:cNvSpPr>
            <a:spLocks noGrp="1"/>
          </p:cNvSpPr>
          <p:nvPr>
            <p:ph sz="quarter" idx="1"/>
          </p:nvPr>
        </p:nvSpPr>
        <p:spPr>
          <a:xfrm>
            <a:off x="258191" y="4988075"/>
            <a:ext cx="8627619" cy="1869925"/>
          </a:xfrm>
        </p:spPr>
        <p:txBody>
          <a:bodyPr>
            <a:normAutofit/>
          </a:bodyPr>
          <a:lstStyle/>
          <a:p>
            <a:r>
              <a:rPr lang="en-US" altLang="en-IN" dirty="0"/>
              <a:t>A multiple people tracking algorithm should track the same person at different situation.</a:t>
            </a:r>
            <a:endParaRPr lang="en-IN" dirty="0"/>
          </a:p>
          <a:p>
            <a:r>
              <a:rPr lang="en-US" altLang="en-IN" dirty="0"/>
              <a:t>If we want to increase the procision the computing time increases and vice versa </a:t>
            </a:r>
            <a:endParaRPr lang="en-IN" dirty="0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9231"/>
            <a:ext cx="5380891" cy="3845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title"/>
          </p:nvPr>
        </p:nvSpPr>
        <p:spPr>
          <a:xfrm>
            <a:off x="445477" y="-140677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en-IN" b="1" dirty="0"/>
              <a:t>DESIGN AND </a:t>
            </a:r>
            <a:r>
              <a:rPr lang="en-US" altLang="en-IN" b="1" dirty="0" smtClean="0"/>
              <a:t>IMPLEMENTATION of CBVR </a:t>
            </a:r>
            <a:endParaRPr lang="en-IN" b="1" dirty="0"/>
          </a:p>
        </p:txBody>
      </p:sp>
      <p:sp>
        <p:nvSpPr>
          <p:cNvPr id="1048589" name="Content Placeholder 1048588"/>
          <p:cNvSpPr>
            <a:spLocks noGrp="1"/>
          </p:cNvSpPr>
          <p:nvPr>
            <p:ph sz="quarter" idx="1"/>
          </p:nvPr>
        </p:nvSpPr>
        <p:spPr>
          <a:xfrm>
            <a:off x="105509" y="973015"/>
            <a:ext cx="8581292" cy="5685693"/>
          </a:xfrm>
        </p:spPr>
        <p:txBody>
          <a:bodyPr>
            <a:normAutofit fontScale="5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en-IN" sz="3600" dirty="0"/>
              <a:t>A.Sampath and A. Nirmala presented CBVR</a:t>
            </a:r>
            <a:endParaRPr lang="en-IN" dirty="0"/>
          </a:p>
          <a:p>
            <a:pPr>
              <a:lnSpc>
                <a:spcPct val="170000"/>
              </a:lnSpc>
            </a:pPr>
            <a:r>
              <a:rPr lang="en-US" altLang="en-IN" sz="3600" dirty="0"/>
              <a:t>A. Eweiwi presented work on temporal </a:t>
            </a:r>
            <a:r>
              <a:rPr lang="en-US" altLang="en-IN" sz="3600" dirty="0" smtClean="0"/>
              <a:t>key images poses </a:t>
            </a:r>
            <a:r>
              <a:rPr lang="en-US" altLang="en-IN" sz="3600" dirty="0"/>
              <a:t>of human by using Motion energy images - 91.5 accuracy </a:t>
            </a:r>
            <a:endParaRPr lang="en-IN" dirty="0"/>
          </a:p>
          <a:p>
            <a:pPr>
              <a:lnSpc>
                <a:spcPct val="170000"/>
              </a:lnSpc>
            </a:pPr>
            <a:r>
              <a:rPr lang="en-US" altLang="en-IN" sz="3600" dirty="0"/>
              <a:t>Histogram of gradient (HoG) used by obtaining the pose detectors using optical flow of sequence of video frames. </a:t>
            </a:r>
            <a:endParaRPr lang="en-US" altLang="en-IN" sz="3600" dirty="0" smtClean="0"/>
          </a:p>
          <a:p>
            <a:pPr>
              <a:lnSpc>
                <a:spcPct val="170000"/>
              </a:lnSpc>
            </a:pPr>
            <a:r>
              <a:rPr lang="en-US" sz="3600" dirty="0" smtClean="0"/>
              <a:t>S.Biswas have presented on “Dominating Pose Tablet”</a:t>
            </a:r>
            <a:endParaRPr lang="en-IN" dirty="0"/>
          </a:p>
          <a:p>
            <a:pPr>
              <a:lnSpc>
                <a:spcPct val="170000"/>
              </a:lnSpc>
            </a:pPr>
            <a:r>
              <a:rPr lang="en-US" altLang="en-IN" sz="3600" dirty="0"/>
              <a:t>Bipartite graph using dominated poses from different code </a:t>
            </a:r>
            <a:r>
              <a:rPr lang="en-US" altLang="en-IN" sz="3600" dirty="0" smtClean="0"/>
              <a:t>book by using dominating poses</a:t>
            </a:r>
          </a:p>
          <a:p>
            <a:pPr>
              <a:lnSpc>
                <a:spcPct val="170000"/>
              </a:lnSpc>
            </a:pPr>
            <a:r>
              <a:rPr lang="en-US" sz="3600" dirty="0" smtClean="0"/>
              <a:t>Tv human interaction,UT Interaction Dataset and hollywood-2 dataset have been used</a:t>
            </a:r>
            <a:endParaRPr lang="en-IN" dirty="0"/>
          </a:p>
          <a:p>
            <a:pPr>
              <a:lnSpc>
                <a:spcPct val="170000"/>
              </a:lnSpc>
            </a:pPr>
            <a:r>
              <a:rPr lang="en-US" altLang="en-IN" sz="3600" dirty="0"/>
              <a:t>This approach is limited to two person with constant background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062" y="1600200"/>
            <a:ext cx="8428892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IN" dirty="0" smtClean="0"/>
              <a:t>Lo and A.Tosi implemented a motion boundary trajectory for human action recognition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HoG ,Histogram optical flow and motion boundary are used as features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It gives an 64.4% accuracy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E.Victor and J.Niebles have introduced a work on spatial-temporal human-object interaction for human action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H.Wang have proposed an work of detecting two persons or person-object interaction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The limitation of this approach is only accuracy of 58.3%</a:t>
            </a:r>
          </a:p>
          <a:p>
            <a:pPr>
              <a:lnSpc>
                <a:spcPct val="17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94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b="1" dirty="0"/>
              <a:t>PROPOSED SYSTEMS </a:t>
            </a:r>
            <a:endParaRPr lang="en-IN" b="1" dirty="0"/>
          </a:p>
        </p:txBody>
      </p:sp>
      <p:sp>
        <p:nvSpPr>
          <p:cNvPr id="1048587" name="Content Placeholder 1048586"/>
          <p:cNvSpPr>
            <a:spLocks noGrp="1"/>
          </p:cNvSpPr>
          <p:nvPr>
            <p:ph sz="quarter" idx="1"/>
          </p:nvPr>
        </p:nvSpPr>
        <p:spPr>
          <a:xfrm>
            <a:off x="164123" y="1553308"/>
            <a:ext cx="8464061" cy="49998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IN" sz="2200" dirty="0">
                <a:latin typeface="Book Antiqua" pitchFamily="18" charset="0"/>
              </a:rPr>
              <a:t>The 2D human </a:t>
            </a:r>
            <a:r>
              <a:rPr lang="en-US" altLang="en-IN" sz="2200" dirty="0" smtClean="0">
                <a:latin typeface="Book Antiqua" pitchFamily="18" charset="0"/>
              </a:rPr>
              <a:t>motion analysis </a:t>
            </a:r>
            <a:r>
              <a:rPr lang="en-US" altLang="en-IN" sz="2200" dirty="0">
                <a:latin typeface="Book Antiqua" pitchFamily="18" charset="0"/>
              </a:rPr>
              <a:t>system have been used. </a:t>
            </a:r>
            <a:endParaRPr lang="en-IN" sz="2200" dirty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IN" sz="2200" dirty="0">
                <a:latin typeface="Book Antiqua" pitchFamily="18" charset="0"/>
              </a:rPr>
              <a:t>The video used in this experiment is RGB video</a:t>
            </a:r>
            <a:endParaRPr lang="en-IN" sz="2200" dirty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IN" sz="2200" dirty="0">
                <a:latin typeface="Book Antiqua" pitchFamily="18" charset="0"/>
              </a:rPr>
              <a:t>Every g</a:t>
            </a:r>
            <a:r>
              <a:rPr lang="en-US" altLang="en-IN" sz="2200" dirty="0" smtClean="0">
                <a:latin typeface="Book Antiqua" pitchFamily="18" charset="0"/>
              </a:rPr>
              <a:t>rayscale </a:t>
            </a:r>
            <a:r>
              <a:rPr lang="en-US" altLang="en-IN" sz="2200" dirty="0">
                <a:latin typeface="Book Antiqua" pitchFamily="18" charset="0"/>
              </a:rPr>
              <a:t>images converted into  RGB </a:t>
            </a:r>
            <a:r>
              <a:rPr lang="en-US" altLang="en-IN" sz="2200" dirty="0" smtClean="0">
                <a:latin typeface="Book Antiqua" pitchFamily="18" charset="0"/>
              </a:rPr>
              <a:t>video</a:t>
            </a:r>
          </a:p>
          <a:p>
            <a:pPr>
              <a:lnSpc>
                <a:spcPct val="150000"/>
              </a:lnSpc>
            </a:pPr>
            <a:r>
              <a:rPr lang="en-US" altLang="en-IN" sz="2200" dirty="0">
                <a:latin typeface="Book Antiqua" pitchFamily="18" charset="0"/>
              </a:rPr>
              <a:t>Frame differencing is </a:t>
            </a:r>
            <a:r>
              <a:rPr lang="en-US" altLang="en-IN" sz="2200" dirty="0" smtClean="0">
                <a:latin typeface="Book Antiqua" pitchFamily="18" charset="0"/>
              </a:rPr>
              <a:t>performed in this grayscale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Book Antiqua" pitchFamily="18" charset="0"/>
              </a:rPr>
              <a:t>The ith frame is subtracted with i-nth frame to get the objects in motion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Book Antiqua" pitchFamily="18" charset="0"/>
              </a:rPr>
              <a:t>If there is any motion in nth frames, then it can be extracted by this method</a:t>
            </a:r>
            <a:endParaRPr lang="en-IN" sz="2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8" y="-792162"/>
            <a:ext cx="7467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7570" y="814752"/>
            <a:ext cx="5709138" cy="60432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After image pre-processing object localisation is required.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This approach is mainly for detecting moving objects from difference of current frame and reference frame</a:t>
            </a:r>
            <a:r>
              <a:rPr lang="en-US" dirty="0"/>
              <a:t> </a:t>
            </a:r>
            <a:r>
              <a:rPr lang="en-US" dirty="0" smtClean="0"/>
              <a:t>called “Background Image”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Converting grayscale image to binary image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Morphological images have been used to remove imperfections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Calculating the Aspect Ratio of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23" y="476615"/>
            <a:ext cx="3083170" cy="471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1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135</TotalTime>
  <Words>732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 A Robust Human Detection System</vt:lpstr>
      <vt:lpstr>INTRODUCTION </vt:lpstr>
      <vt:lpstr>Contd…</vt:lpstr>
      <vt:lpstr>OVERVIEW</vt:lpstr>
      <vt:lpstr>PowerPoint Presentation</vt:lpstr>
      <vt:lpstr>DESIGN AND IMPLEMENTATION of CBVR </vt:lpstr>
      <vt:lpstr>Contd…</vt:lpstr>
      <vt:lpstr>PROPOSED SYSTEMS </vt:lpstr>
      <vt:lpstr>PowerPoint Presentation</vt:lpstr>
      <vt:lpstr>ALGORITH</vt:lpstr>
      <vt:lpstr>PowerPoint Presentation</vt:lpstr>
      <vt:lpstr>EXEUTION OF THE EXPERIMENT </vt:lpstr>
      <vt:lpstr>PowerPoint Presentation</vt:lpstr>
      <vt:lpstr>PowerPoint Presentation</vt:lpstr>
      <vt:lpstr>Analysis of the algorithm  with various datasets</vt:lpstr>
      <vt:lpstr>Conclusion</vt:lpstr>
      <vt:lpstr>   Thank You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Institute of technology  A Robust Human Detection System</dc:title>
  <dc:creator>Student</dc:creator>
  <cp:lastModifiedBy>lenovo</cp:lastModifiedBy>
  <cp:revision>19</cp:revision>
  <dcterms:created xsi:type="dcterms:W3CDTF">2015-05-08T17:30:45Z</dcterms:created>
  <dcterms:modified xsi:type="dcterms:W3CDTF">2018-03-24T00:19:27Z</dcterms:modified>
</cp:coreProperties>
</file>