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71" r:id="rId4"/>
    <p:sldId id="262" r:id="rId5"/>
    <p:sldId id="259" r:id="rId6"/>
    <p:sldId id="272" r:id="rId7"/>
    <p:sldId id="267" r:id="rId8"/>
    <p:sldId id="263" r:id="rId9"/>
    <p:sldId id="268" r:id="rId10"/>
    <p:sldId id="264" r:id="rId11"/>
    <p:sldId id="265" r:id="rId12"/>
    <p:sldId id="274" r:id="rId13"/>
    <p:sldId id="277" r:id="rId14"/>
    <p:sldId id="278" r:id="rId15"/>
    <p:sldId id="275" r:id="rId16"/>
    <p:sldId id="279" r:id="rId17"/>
    <p:sldId id="276" r:id="rId18"/>
    <p:sldId id="266" r:id="rId19"/>
    <p:sldId id="273" r:id="rId20"/>
    <p:sldId id="280"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288" y="-72"/>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7686E3-FFC5-446B-BCB6-4D7F3D2FCF3F}" type="datetimeFigureOut">
              <a:rPr lang="en-IN" smtClean="0"/>
              <a:t>14-09-2017</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746E9E-848B-44B4-BE5D-9793D1D61FD2}" type="slidenum">
              <a:rPr lang="en-IN" smtClean="0"/>
              <a:t>‹#›</a:t>
            </a:fld>
            <a:endParaRPr lang="en-IN"/>
          </a:p>
        </p:txBody>
      </p:sp>
    </p:spTree>
    <p:extLst>
      <p:ext uri="{BB962C8B-B14F-4D97-AF65-F5344CB8AC3E}">
        <p14:creationId xmlns:p14="http://schemas.microsoft.com/office/powerpoint/2010/main" val="2986385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4746E9E-848B-44B4-BE5D-9793D1D61FD2}" type="slidenum">
              <a:rPr lang="en-IN" smtClean="0"/>
              <a:t>1</a:t>
            </a:fld>
            <a:endParaRPr lang="en-IN"/>
          </a:p>
        </p:txBody>
      </p:sp>
    </p:spTree>
    <p:extLst>
      <p:ext uri="{BB962C8B-B14F-4D97-AF65-F5344CB8AC3E}">
        <p14:creationId xmlns:p14="http://schemas.microsoft.com/office/powerpoint/2010/main" val="182232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9/14/2017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claas.co.in/"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4091" y="4953000"/>
            <a:ext cx="4047509" cy="1320800"/>
          </a:xfrm>
        </p:spPr>
        <p:txBody>
          <a:bodyPr>
            <a:normAutofit fontScale="90000"/>
          </a:bodyPr>
          <a:lstStyle/>
          <a:p>
            <a:pPr algn="ctr"/>
            <a:r>
              <a:rPr lang="en-US" dirty="0" smtClean="0"/>
              <a:t>Presented by:</a:t>
            </a:r>
            <a:br>
              <a:rPr lang="en-US" dirty="0" smtClean="0"/>
            </a:br>
            <a:r>
              <a:rPr lang="en-US" dirty="0"/>
              <a:t> </a:t>
            </a:r>
            <a:r>
              <a:rPr lang="en-US" dirty="0" smtClean="0"/>
              <a:t> </a:t>
            </a:r>
            <a:r>
              <a:rPr lang="en-US" dirty="0" err="1" smtClean="0"/>
              <a:t>V.kanmani</a:t>
            </a:r>
            <a:r>
              <a:rPr lang="en-US" dirty="0" smtClean="0"/>
              <a:t/>
            </a:r>
            <a:br>
              <a:rPr lang="en-US" dirty="0" smtClean="0"/>
            </a:br>
            <a:r>
              <a:rPr lang="en-US" dirty="0" err="1" smtClean="0"/>
              <a:t>S.Abarna</a:t>
            </a:r>
            <a:r>
              <a:rPr lang="en-US" dirty="0" smtClean="0"/>
              <a:t/>
            </a:r>
            <a:br>
              <a:rPr lang="en-US" dirty="0" smtClean="0"/>
            </a:br>
            <a:r>
              <a:rPr lang="en-US" dirty="0" smtClean="0"/>
              <a:t>II-CSE</a:t>
            </a:r>
            <a:r>
              <a:rPr lang="en-US" dirty="0" smtClean="0"/>
              <a:t/>
            </a:r>
            <a:br>
              <a:rPr lang="en-US" dirty="0" smtClean="0"/>
            </a:br>
            <a:r>
              <a:rPr lang="en-US" dirty="0"/>
              <a:t> </a:t>
            </a:r>
            <a:r>
              <a:rPr lang="en-US" dirty="0" smtClean="0"/>
              <a:t>   </a:t>
            </a:r>
            <a:endParaRPr lang="en-US" dirty="0"/>
          </a:p>
        </p:txBody>
      </p:sp>
      <p:pic>
        <p:nvPicPr>
          <p:cNvPr id="5" name="Picture 4" descr="Image result for iot in agriculture"/>
          <p:cNvPicPr>
            <a:picLocks noChangeAspect="1" noChangeArrowheads="1"/>
          </p:cNvPicPr>
          <p:nvPr/>
        </p:nvPicPr>
        <p:blipFill rotWithShape="1">
          <a:blip r:embed="rId3">
            <a:extLst>
              <a:ext uri="{28A0092B-C50C-407E-A947-70E740481C1C}">
                <a14:useLocalDpi xmlns:a14="http://schemas.microsoft.com/office/drawing/2010/main" val="0"/>
              </a:ext>
            </a:extLst>
          </a:blip>
          <a:srcRect l="18445" t="5838" r="8384"/>
          <a:stretch/>
        </p:blipFill>
        <p:spPr bwMode="auto">
          <a:xfrm>
            <a:off x="5439506" y="593726"/>
            <a:ext cx="5087817" cy="38566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447" y="324216"/>
            <a:ext cx="4970586" cy="4970586"/>
          </a:xfrm>
          <a:prstGeom prst="rect">
            <a:avLst/>
          </a:prstGeom>
        </p:spPr>
      </p:pic>
    </p:spTree>
    <p:extLst>
      <p:ext uri="{BB962C8B-B14F-4D97-AF65-F5344CB8AC3E}">
        <p14:creationId xmlns:p14="http://schemas.microsoft.com/office/powerpoint/2010/main" val="3614881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537" y="120774"/>
            <a:ext cx="9261231" cy="4763964"/>
          </a:xfrm>
        </p:spPr>
        <p:txBody>
          <a:bodyPr>
            <a:normAutofit fontScale="92500" lnSpcReduction="10000"/>
          </a:bodyPr>
          <a:lstStyle/>
          <a:p>
            <a:pPr algn="just" fontAlgn="base"/>
            <a:r>
              <a:rPr lang="en-US" sz="2800" b="1" i="1" dirty="0"/>
              <a:t>Food production and safety</a:t>
            </a:r>
          </a:p>
          <a:p>
            <a:pPr algn="just" fontAlgn="base"/>
            <a:r>
              <a:rPr lang="en-US" sz="2600" dirty="0"/>
              <a:t>Along with attaining optimum, quality food production, the Agricultural </a:t>
            </a:r>
            <a:r>
              <a:rPr lang="en-US" sz="2600" dirty="0" smtClean="0"/>
              <a:t>IoT </a:t>
            </a:r>
            <a:r>
              <a:rPr lang="en-US" sz="2600" dirty="0"/>
              <a:t>aims to ensure food safety at different levels, like storage, transportation, etc. To do so, it has a monitoring system over various factors like shipping time, </a:t>
            </a:r>
            <a:r>
              <a:rPr lang="en-US" sz="2600" dirty="0" smtClean="0"/>
              <a:t>storage </a:t>
            </a:r>
            <a:r>
              <a:rPr lang="en-US" sz="2600" dirty="0"/>
              <a:t>temperature, and cloud-based record keeping</a:t>
            </a:r>
            <a:r>
              <a:rPr lang="en-US" sz="2200" dirty="0" smtClean="0"/>
              <a:t>.</a:t>
            </a:r>
          </a:p>
          <a:p>
            <a:pPr algn="just" fontAlgn="base"/>
            <a:r>
              <a:rPr lang="en-US" sz="2800" b="1" i="1" dirty="0"/>
              <a:t>Livestock management</a:t>
            </a:r>
          </a:p>
          <a:p>
            <a:pPr algn="just" fontAlgn="base"/>
            <a:r>
              <a:rPr lang="en-US" sz="2800" dirty="0"/>
              <a:t>Supporting livestock health fortified with monitoring tools like as ear tags for cattle, capable of detecting respiratory diseases. If a disease is detected, it sends an alert so the animal can be separated from the herd, preventing the disease from spreading.</a:t>
            </a:r>
          </a:p>
          <a:p>
            <a:pPr algn="just" fontAlgn="base"/>
            <a:endParaRPr lang="en-US" sz="2800" dirty="0"/>
          </a:p>
        </p:txBody>
      </p:sp>
      <p:pic>
        <p:nvPicPr>
          <p:cNvPr id="4098" name="Picture 2" descr="Image result for iot in agriculture de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402" y="4884738"/>
            <a:ext cx="3084087" cy="18240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475" y="4860925"/>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718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374582" y="2484695"/>
            <a:ext cx="715844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B6CAA"/>
                </a:solidFill>
                <a:effectLst/>
                <a:latin typeface="Arial" panose="020B0604020202020204" pitchFamily="34" charset="0"/>
                <a:ea typeface="Times New Roman" panose="02020603050405020304" pitchFamily="18" charset="0"/>
                <a:cs typeface="Arial" panose="020B0604020202020204" pitchFamily="34" charset="0"/>
                <a:hlinkClick r:id="rId2"/>
              </a:rPr>
              <a:t>CLAAS Equipment</a:t>
            </a:r>
            <a:r>
              <a:rPr kumimoji="0" lang="en-US" altLang="en-US" sz="2400" b="1" i="0" u="none" strike="noStrike" cap="none" normalizeH="0" baseline="0" dirty="0" smtClean="0">
                <a:ln>
                  <a:noFill/>
                </a:ln>
                <a:solidFill>
                  <a:srgbClr val="323232"/>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400" b="0" i="0" u="none" strike="noStrike" cap="none" normalizeH="0" baseline="0" dirty="0" smtClean="0">
                <a:ln>
                  <a:noFill/>
                </a:ln>
                <a:solidFill>
                  <a:srgbClr val="323232"/>
                </a:solidFill>
                <a:effectLst/>
                <a:latin typeface="Arial" panose="020B0604020202020204" pitchFamily="34" charset="0"/>
                <a:ea typeface="Times New Roman" panose="02020603050405020304" pitchFamily="18" charset="0"/>
                <a:cs typeface="Arial" panose="020B0604020202020204" pitchFamily="34" charset="0"/>
              </a:rPr>
              <a:t> CLAAS is a leading manufacturer of agricultural machinery founded in 1913</a:t>
            </a:r>
            <a:r>
              <a:rPr kumimoji="0" lang="en-US" altLang="en-US" sz="2400" b="1" i="0" u="none" strike="noStrike" cap="none" normalizeH="0" baseline="0" dirty="0" smtClean="0">
                <a:ln>
                  <a:noFill/>
                </a:ln>
                <a:solidFill>
                  <a:srgbClr val="323232"/>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400" b="0" i="0" u="none" strike="noStrike" cap="none" normalizeH="0" baseline="0" dirty="0" smtClean="0">
                <a:ln>
                  <a:noFill/>
                </a:ln>
                <a:solidFill>
                  <a:srgbClr val="323232"/>
                </a:solidFill>
                <a:effectLst/>
                <a:latin typeface="Arial" panose="020B0604020202020204" pitchFamily="34" charset="0"/>
                <a:ea typeface="Times New Roman" panose="02020603050405020304" pitchFamily="18" charset="0"/>
                <a:cs typeface="Arial" panose="020B0604020202020204" pitchFamily="34" charset="0"/>
              </a:rPr>
              <a:t> The CLAAS Agriculture Internet of Things equipment can be operated on autopilot and farmers can receive advice on ways to improve crop productivity and reduce grain losses.</a:t>
            </a:r>
            <a:endParaRPr kumimoji="0" lang="en-US" altLang="en-US" sz="2400" b="0" i="0" u="none" strike="noStrike" cap="none" normalizeH="0" baseline="0" dirty="0" smtClean="0">
              <a:ln>
                <a:noFill/>
              </a:ln>
              <a:solidFill>
                <a:schemeClr val="tx1"/>
              </a:solidFill>
              <a:effectLst/>
              <a:ea typeface="Times New Roman" panose="02020603050405020304" pitchFamily="18" charset="0"/>
            </a:endParaRPr>
          </a:p>
        </p:txBody>
      </p:sp>
      <p:pic>
        <p:nvPicPr>
          <p:cNvPr id="3073" name="Picture 5" descr="CLAAS agricultural equip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477" y="723900"/>
            <a:ext cx="5590923" cy="18390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299562" y="4793019"/>
            <a:ext cx="7276012"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tab pos="457200" algn="l"/>
              </a:tabLst>
            </a:pPr>
            <a:endParaRPr kumimoji="0" lang="en-US" altLang="en-US" sz="2400" b="0" i="0" u="none" strike="noStrike" cap="none" normalizeH="0" baseline="0" dirty="0" smtClean="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smtClean="0">
                <a:ln>
                  <a:noFill/>
                </a:ln>
                <a:solidFill>
                  <a:srgbClr val="323232"/>
                </a:solidFill>
                <a:effectLst/>
                <a:ea typeface="Times New Roman" panose="02020603050405020304" pitchFamily="18" charset="0"/>
                <a:cs typeface="Arial" panose="020B0604020202020204" pitchFamily="34" charset="0"/>
              </a:rPr>
              <a:t>It collects important pieces of information for further analysis. This information may be used in field mapping and in various planning programs like fertilization and nutrient planning.</a:t>
            </a:r>
            <a:endParaRPr kumimoji="0" lang="en-US" altLang="en-US" sz="2400" b="0" i="0" u="none" strike="noStrike" cap="none" normalizeH="0" baseline="0" dirty="0" smtClean="0">
              <a:ln>
                <a:noFill/>
              </a:ln>
              <a:solidFill>
                <a:schemeClr val="tx1"/>
              </a:solidFill>
              <a:effectLst/>
            </a:endParaRPr>
          </a:p>
        </p:txBody>
      </p:sp>
      <p:sp>
        <p:nvSpPr>
          <p:cNvPr id="6" name="Title 5"/>
          <p:cNvSpPr>
            <a:spLocks noGrp="1"/>
          </p:cNvSpPr>
          <p:nvPr>
            <p:ph type="title"/>
          </p:nvPr>
        </p:nvSpPr>
        <p:spPr>
          <a:xfrm>
            <a:off x="639234" y="182938"/>
            <a:ext cx="8596668" cy="540962"/>
          </a:xfrm>
        </p:spPr>
        <p:txBody>
          <a:bodyPr>
            <a:normAutofit fontScale="90000"/>
          </a:bodyPr>
          <a:lstStyle/>
          <a:p>
            <a:pPr fontAlgn="base"/>
            <a:r>
              <a:rPr lang="en-US" dirty="0"/>
              <a:t>Examples of new applications</a:t>
            </a:r>
            <a:endParaRPr lang="en-US" b="1" dirty="0"/>
          </a:p>
        </p:txBody>
      </p:sp>
    </p:spTree>
    <p:extLst>
      <p:ext uri="{BB962C8B-B14F-4D97-AF65-F5344CB8AC3E}">
        <p14:creationId xmlns:p14="http://schemas.microsoft.com/office/powerpoint/2010/main" val="125087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wheel(1)">
                                      <p:cBhvr>
                                        <p:cTn id="7" dur="2000"/>
                                        <p:tgtEl>
                                          <p:spTgt spid="30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CROP WATER MANAGEMENT</a:t>
            </a:r>
          </a:p>
        </p:txBody>
      </p:sp>
      <p:sp>
        <p:nvSpPr>
          <p:cNvPr id="3" name="Content Placeholder 2"/>
          <p:cNvSpPr>
            <a:spLocks noGrp="1"/>
          </p:cNvSpPr>
          <p:nvPr>
            <p:ph idx="1"/>
          </p:nvPr>
        </p:nvSpPr>
        <p:spPr>
          <a:xfrm>
            <a:off x="513211" y="1504097"/>
            <a:ext cx="8596668" cy="3880773"/>
          </a:xfrm>
        </p:spPr>
        <p:txBody>
          <a:bodyPr/>
          <a:lstStyle/>
          <a:p>
            <a:pPr algn="just"/>
            <a:r>
              <a:rPr lang="en-US" sz="2400" dirty="0">
                <a:latin typeface="+mj-lt"/>
              </a:rPr>
              <a:t>Usually the farmer pumps the water more or less to cultivate the land.</a:t>
            </a:r>
          </a:p>
          <a:p>
            <a:pPr algn="just"/>
            <a:r>
              <a:rPr lang="en-US" sz="2400" dirty="0">
                <a:latin typeface="+mj-lt"/>
              </a:rPr>
              <a:t> This may result in wastage of water or insufficiency to the crops.</a:t>
            </a:r>
          </a:p>
          <a:p>
            <a:pPr algn="just"/>
            <a:r>
              <a:rPr lang="en-US" sz="2400" dirty="0">
                <a:latin typeface="+mj-lt"/>
              </a:rPr>
              <a:t>sends an alerting message to the farmer when the moisture level increases or decreases.</a:t>
            </a:r>
            <a:endParaRPr lang="en-IN" sz="2400" dirty="0">
              <a:latin typeface="+mj-lt"/>
            </a:endParaRPr>
          </a:p>
          <a:p>
            <a:endParaRPr lang="en-IN" dirty="0"/>
          </a:p>
        </p:txBody>
      </p:sp>
      <p:pic>
        <p:nvPicPr>
          <p:cNvPr id="4" name="Picture 3" descr="download (4).jpg"/>
          <p:cNvPicPr>
            <a:picLocks noChangeAspect="1"/>
          </p:cNvPicPr>
          <p:nvPr/>
        </p:nvPicPr>
        <p:blipFill>
          <a:blip r:embed="rId2" cstate="print"/>
          <a:stretch>
            <a:fillRect/>
          </a:stretch>
        </p:blipFill>
        <p:spPr>
          <a:xfrm>
            <a:off x="924261" y="4230170"/>
            <a:ext cx="3284323" cy="2088949"/>
          </a:xfrm>
          <a:prstGeom prst="rect">
            <a:avLst/>
          </a:prstGeom>
        </p:spPr>
      </p:pic>
      <p:pic>
        <p:nvPicPr>
          <p:cNvPr id="5" name="Picture 4" descr="images (13).jpg"/>
          <p:cNvPicPr>
            <a:picLocks noChangeAspect="1"/>
          </p:cNvPicPr>
          <p:nvPr/>
        </p:nvPicPr>
        <p:blipFill>
          <a:blip r:embed="rId3" cstate="print"/>
          <a:stretch>
            <a:fillRect/>
          </a:stretch>
        </p:blipFill>
        <p:spPr>
          <a:xfrm>
            <a:off x="5320534" y="4230169"/>
            <a:ext cx="2955957" cy="2088949"/>
          </a:xfrm>
          <a:prstGeom prst="rect">
            <a:avLst/>
          </a:prstGeom>
        </p:spPr>
      </p:pic>
    </p:spTree>
    <p:extLst>
      <p:ext uri="{BB962C8B-B14F-4D97-AF65-F5344CB8AC3E}">
        <p14:creationId xmlns:p14="http://schemas.microsoft.com/office/powerpoint/2010/main" val="338091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mph" presetSubtype="0" fill="hold" grpId="1" nodeType="clickEffect">
                                  <p:stCondLst>
                                    <p:cond delay="0"/>
                                  </p:stCondLst>
                                  <p:childTnLst>
                                    <p:animClr clrSpc="hsl" dir="cw">
                                      <p:cBhvr override="childStyle">
                                        <p:cTn id="21" dur="500" fill="hold"/>
                                        <p:tgtEl>
                                          <p:spTgt spid="3">
                                            <p:txEl>
                                              <p:pRg st="0" end="0"/>
                                            </p:txEl>
                                          </p:spTgt>
                                        </p:tgtEl>
                                        <p:attrNameLst>
                                          <p:attrName>style.color</p:attrName>
                                        </p:attrNameLst>
                                      </p:cBhvr>
                                      <p:by>
                                        <p:hsl h="0" s="-12549" l="-25098"/>
                                      </p:by>
                                    </p:animClr>
                                    <p:animClr clrSpc="hsl" dir="cw">
                                      <p:cBhvr>
                                        <p:cTn id="22" dur="500" fill="hold"/>
                                        <p:tgtEl>
                                          <p:spTgt spid="3">
                                            <p:txEl>
                                              <p:pRg st="0" end="0"/>
                                            </p:txEl>
                                          </p:spTgt>
                                        </p:tgtEl>
                                        <p:attrNameLst>
                                          <p:attrName>fillcolor</p:attrName>
                                        </p:attrNameLst>
                                      </p:cBhvr>
                                      <p:by>
                                        <p:hsl h="0" s="-12549" l="-25098"/>
                                      </p:by>
                                    </p:animClr>
                                    <p:animClr clrSpc="hsl" dir="cw">
                                      <p:cBhvr>
                                        <p:cTn id="23" dur="500" fill="hold"/>
                                        <p:tgtEl>
                                          <p:spTgt spid="3">
                                            <p:txEl>
                                              <p:pRg st="0" end="0"/>
                                            </p:txEl>
                                          </p:spTgt>
                                        </p:tgtEl>
                                        <p:attrNameLst>
                                          <p:attrName>stroke.color</p:attrName>
                                        </p:attrNameLst>
                                      </p:cBhvr>
                                      <p:by>
                                        <p:hsl h="0" s="-12549" l="-25098"/>
                                      </p:by>
                                    </p:animClr>
                                    <p:set>
                                      <p:cBhvr>
                                        <p:cTn id="24" dur="500" fill="hold"/>
                                        <p:tgtEl>
                                          <p:spTgt spid="3">
                                            <p:txEl>
                                              <p:pRg st="0" end="0"/>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4" presetClass="emph" presetSubtype="0" fill="hold" grpId="1" nodeType="clickEffect">
                                  <p:stCondLst>
                                    <p:cond delay="0"/>
                                  </p:stCondLst>
                                  <p:childTnLst>
                                    <p:animClr clrSpc="hsl" dir="cw">
                                      <p:cBhvr override="childStyle">
                                        <p:cTn id="28" dur="500" fill="hold"/>
                                        <p:tgtEl>
                                          <p:spTgt spid="3">
                                            <p:txEl>
                                              <p:pRg st="1" end="1"/>
                                            </p:txEl>
                                          </p:spTgt>
                                        </p:tgtEl>
                                        <p:attrNameLst>
                                          <p:attrName>style.color</p:attrName>
                                        </p:attrNameLst>
                                      </p:cBhvr>
                                      <p:by>
                                        <p:hsl h="0" s="-12549" l="-25098"/>
                                      </p:by>
                                    </p:animClr>
                                    <p:animClr clrSpc="hsl" dir="cw">
                                      <p:cBhvr>
                                        <p:cTn id="29" dur="500" fill="hold"/>
                                        <p:tgtEl>
                                          <p:spTgt spid="3">
                                            <p:txEl>
                                              <p:pRg st="1" end="1"/>
                                            </p:txEl>
                                          </p:spTgt>
                                        </p:tgtEl>
                                        <p:attrNameLst>
                                          <p:attrName>fillcolor</p:attrName>
                                        </p:attrNameLst>
                                      </p:cBhvr>
                                      <p:by>
                                        <p:hsl h="0" s="-12549" l="-25098"/>
                                      </p:by>
                                    </p:animClr>
                                    <p:animClr clrSpc="hsl" dir="cw">
                                      <p:cBhvr>
                                        <p:cTn id="30" dur="500" fill="hold"/>
                                        <p:tgtEl>
                                          <p:spTgt spid="3">
                                            <p:txEl>
                                              <p:pRg st="1" end="1"/>
                                            </p:txEl>
                                          </p:spTgt>
                                        </p:tgtEl>
                                        <p:attrNameLst>
                                          <p:attrName>stroke.color</p:attrName>
                                        </p:attrNameLst>
                                      </p:cBhvr>
                                      <p:by>
                                        <p:hsl h="0" s="-12549" l="-25098"/>
                                      </p:by>
                                    </p:animClr>
                                    <p:set>
                                      <p:cBhvr>
                                        <p:cTn id="31" dur="500" fill="hold"/>
                                        <p:tgtEl>
                                          <p:spTgt spid="3">
                                            <p:txEl>
                                              <p:pRg st="1" end="1"/>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4" presetClass="emph" presetSubtype="0" fill="hold" grpId="1" nodeType="clickEffect">
                                  <p:stCondLst>
                                    <p:cond delay="0"/>
                                  </p:stCondLst>
                                  <p:childTnLst>
                                    <p:animClr clrSpc="hsl" dir="cw">
                                      <p:cBhvr override="childStyle">
                                        <p:cTn id="35" dur="500" fill="hold"/>
                                        <p:tgtEl>
                                          <p:spTgt spid="3">
                                            <p:txEl>
                                              <p:pRg st="2" end="2"/>
                                            </p:txEl>
                                          </p:spTgt>
                                        </p:tgtEl>
                                        <p:attrNameLst>
                                          <p:attrName>style.color</p:attrName>
                                        </p:attrNameLst>
                                      </p:cBhvr>
                                      <p:by>
                                        <p:hsl h="0" s="-12549" l="-25098"/>
                                      </p:by>
                                    </p:animClr>
                                    <p:animClr clrSpc="hsl" dir="cw">
                                      <p:cBhvr>
                                        <p:cTn id="36" dur="500" fill="hold"/>
                                        <p:tgtEl>
                                          <p:spTgt spid="3">
                                            <p:txEl>
                                              <p:pRg st="2" end="2"/>
                                            </p:txEl>
                                          </p:spTgt>
                                        </p:tgtEl>
                                        <p:attrNameLst>
                                          <p:attrName>fillcolor</p:attrName>
                                        </p:attrNameLst>
                                      </p:cBhvr>
                                      <p:by>
                                        <p:hsl h="0" s="-12549" l="-25098"/>
                                      </p:by>
                                    </p:animClr>
                                    <p:animClr clrSpc="hsl" dir="cw">
                                      <p:cBhvr>
                                        <p:cTn id="37" dur="500" fill="hold"/>
                                        <p:tgtEl>
                                          <p:spTgt spid="3">
                                            <p:txEl>
                                              <p:pRg st="2" end="2"/>
                                            </p:txEl>
                                          </p:spTgt>
                                        </p:tgtEl>
                                        <p:attrNameLst>
                                          <p:attrName>stroke.color</p:attrName>
                                        </p:attrNameLst>
                                      </p:cBhvr>
                                      <p:by>
                                        <p:hsl h="0" s="-12549" l="-25098"/>
                                      </p:by>
                                    </p:animClr>
                                    <p:set>
                                      <p:cBhvr>
                                        <p:cTn id="38" dur="500" fill="hold"/>
                                        <p:tgtEl>
                                          <p:spTgt spid="3">
                                            <p:txEl>
                                              <p:pRg st="2" end="2"/>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down)">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PEST MANAGEMENT</a:t>
            </a:r>
            <a:endParaRPr lang="en-IN" b="1" dirty="0"/>
          </a:p>
        </p:txBody>
      </p:sp>
      <p:sp>
        <p:nvSpPr>
          <p:cNvPr id="3" name="Content Placeholder 2"/>
          <p:cNvSpPr>
            <a:spLocks noGrp="1"/>
          </p:cNvSpPr>
          <p:nvPr>
            <p:ph idx="1"/>
          </p:nvPr>
        </p:nvSpPr>
        <p:spPr/>
        <p:txBody>
          <a:bodyPr/>
          <a:lstStyle/>
          <a:p>
            <a:pPr>
              <a:buFont typeface="Wingdings" pitchFamily="2" charset="2"/>
              <a:buChar char="Ø"/>
            </a:pPr>
            <a:r>
              <a:rPr lang="en-IN" sz="2400" dirty="0"/>
              <a:t>Often farmers </a:t>
            </a:r>
            <a:r>
              <a:rPr lang="en-IN" sz="2400" dirty="0" err="1"/>
              <a:t>hardwork</a:t>
            </a:r>
            <a:r>
              <a:rPr lang="en-IN" sz="2400" dirty="0"/>
              <a:t> are destroyed by </a:t>
            </a:r>
          </a:p>
          <a:p>
            <a:pPr>
              <a:buNone/>
            </a:pPr>
            <a:r>
              <a:rPr lang="en-IN" sz="2400" dirty="0"/>
              <a:t>   predators(pests) that results in huge loss to farmers.</a:t>
            </a:r>
          </a:p>
          <a:p>
            <a:pPr>
              <a:buFont typeface="Wingdings" pitchFamily="2" charset="2"/>
              <a:buChar char="Ø"/>
            </a:pPr>
            <a:r>
              <a:rPr lang="en-IN" sz="2400" dirty="0"/>
              <a:t>To prevent such situation </a:t>
            </a:r>
            <a:r>
              <a:rPr lang="en-IN" sz="2400" b="1" dirty="0">
                <a:solidFill>
                  <a:srgbClr val="00B050"/>
                </a:solidFill>
              </a:rPr>
              <a:t>AGRICULTURE INTERNET</a:t>
            </a:r>
          </a:p>
          <a:p>
            <a:pPr>
              <a:buNone/>
            </a:pPr>
            <a:r>
              <a:rPr lang="en-IN" sz="2400" b="1" dirty="0">
                <a:solidFill>
                  <a:srgbClr val="00B050"/>
                </a:solidFill>
              </a:rPr>
              <a:t>   OF THINGS</a:t>
            </a:r>
            <a:r>
              <a:rPr lang="en-IN" sz="2400" b="1" dirty="0"/>
              <a:t>  </a:t>
            </a:r>
            <a:r>
              <a:rPr lang="en-IN" sz="2400" dirty="0"/>
              <a:t>has a system that detects the motion</a:t>
            </a:r>
          </a:p>
          <a:p>
            <a:pPr>
              <a:buNone/>
            </a:pPr>
            <a:r>
              <a:rPr lang="en-IN" sz="2400" dirty="0"/>
              <a:t>   of predators using PIR sensors.</a:t>
            </a:r>
          </a:p>
          <a:p>
            <a:pPr>
              <a:buFont typeface="Wingdings" pitchFamily="2" charset="2"/>
              <a:buChar char="Ø"/>
            </a:pPr>
            <a:r>
              <a:rPr lang="en-IN" sz="2400" dirty="0"/>
              <a:t>This information can be used by the farmers to reduce </a:t>
            </a:r>
          </a:p>
          <a:p>
            <a:pPr>
              <a:buNone/>
            </a:pPr>
            <a:r>
              <a:rPr lang="en-IN" sz="2400" dirty="0"/>
              <a:t>    damage done by predators.</a:t>
            </a:r>
          </a:p>
          <a:p>
            <a:endParaRPr lang="en-IN" dirty="0"/>
          </a:p>
        </p:txBody>
      </p:sp>
    </p:spTree>
    <p:extLst>
      <p:ext uri="{BB962C8B-B14F-4D97-AF65-F5344CB8AC3E}">
        <p14:creationId xmlns:p14="http://schemas.microsoft.com/office/powerpoint/2010/main" val="358470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SOIL MOISTURE AND PIR SENSOR</a:t>
            </a:r>
            <a:endParaRPr lang="en-IN" b="1" dirty="0"/>
          </a:p>
        </p:txBody>
      </p:sp>
      <p:sp>
        <p:nvSpPr>
          <p:cNvPr id="3" name="Content Placeholder 2"/>
          <p:cNvSpPr>
            <a:spLocks noGrp="1"/>
          </p:cNvSpPr>
          <p:nvPr>
            <p:ph sz="quarter" idx="1"/>
          </p:nvPr>
        </p:nvSpPr>
        <p:spPr/>
        <p:txBody>
          <a:bodyPr>
            <a:normAutofit fontScale="85000" lnSpcReduction="20000"/>
          </a:bodyPr>
          <a:lstStyle/>
          <a:p>
            <a:r>
              <a:rPr lang="en-US" sz="3200" dirty="0"/>
              <a:t>A sensor that will sense </a:t>
            </a:r>
            <a:endParaRPr lang="en-US" sz="3200" dirty="0" smtClean="0"/>
          </a:p>
          <a:p>
            <a:pPr marL="0" indent="0">
              <a:buNone/>
            </a:pPr>
            <a:r>
              <a:rPr lang="en-US" sz="3200" dirty="0" smtClean="0"/>
              <a:t>the </a:t>
            </a:r>
            <a:r>
              <a:rPr lang="en-US" sz="3200" dirty="0"/>
              <a:t>moisture level in </a:t>
            </a:r>
            <a:r>
              <a:rPr lang="en-US" sz="3200" dirty="0" smtClean="0"/>
              <a:t>the</a:t>
            </a:r>
          </a:p>
          <a:p>
            <a:pPr marL="0" indent="0">
              <a:buNone/>
            </a:pPr>
            <a:r>
              <a:rPr lang="en-US" sz="3200" dirty="0" smtClean="0"/>
              <a:t> </a:t>
            </a:r>
            <a:r>
              <a:rPr lang="en-US" sz="3200" dirty="0"/>
              <a:t>land (sand) called </a:t>
            </a:r>
            <a:r>
              <a:rPr lang="en-US" sz="3200" b="1" dirty="0">
                <a:solidFill>
                  <a:srgbClr val="C00000"/>
                </a:solidFill>
              </a:rPr>
              <a:t>SOIL </a:t>
            </a:r>
            <a:endParaRPr lang="en-US" sz="3200" b="1" dirty="0" smtClean="0">
              <a:solidFill>
                <a:srgbClr val="C00000"/>
              </a:solidFill>
            </a:endParaRPr>
          </a:p>
          <a:p>
            <a:pPr marL="0" indent="0">
              <a:buNone/>
            </a:pPr>
            <a:r>
              <a:rPr lang="en-US" sz="3200" b="1" dirty="0" smtClean="0">
                <a:solidFill>
                  <a:srgbClr val="C00000"/>
                </a:solidFill>
              </a:rPr>
              <a:t>MOISTURE </a:t>
            </a:r>
            <a:r>
              <a:rPr lang="en-US" sz="3200" b="1" dirty="0">
                <a:solidFill>
                  <a:srgbClr val="C00000"/>
                </a:solidFill>
              </a:rPr>
              <a:t>SENSOR</a:t>
            </a:r>
            <a:r>
              <a:rPr lang="en-US" sz="3200" b="1" dirty="0" smtClean="0">
                <a:solidFill>
                  <a:srgbClr val="C00000"/>
                </a:solidFill>
              </a:rPr>
              <a:t>.</a:t>
            </a:r>
          </a:p>
          <a:p>
            <a:r>
              <a:rPr lang="en-US" sz="3200" dirty="0" smtClean="0"/>
              <a:t>A </a:t>
            </a:r>
            <a:r>
              <a:rPr lang="en-US" sz="3200" b="1" dirty="0" smtClean="0">
                <a:solidFill>
                  <a:schemeClr val="accent1"/>
                </a:solidFill>
              </a:rPr>
              <a:t>PIR</a:t>
            </a:r>
            <a:r>
              <a:rPr lang="en-US" sz="3200" dirty="0" smtClean="0"/>
              <a:t> based motion </a:t>
            </a:r>
          </a:p>
          <a:p>
            <a:pPr marL="0" indent="0">
              <a:buNone/>
            </a:pPr>
            <a:r>
              <a:rPr lang="en-US" sz="3200" dirty="0" smtClean="0"/>
              <a:t>detector is used to sense </a:t>
            </a:r>
          </a:p>
          <a:p>
            <a:pPr marL="0" indent="0">
              <a:buNone/>
            </a:pPr>
            <a:r>
              <a:rPr lang="en-US" sz="3200" dirty="0" smtClean="0"/>
              <a:t>movement of people,</a:t>
            </a:r>
          </a:p>
          <a:p>
            <a:pPr marL="0" indent="0">
              <a:buNone/>
            </a:pPr>
            <a:r>
              <a:rPr lang="en-US" sz="3200" dirty="0" smtClean="0"/>
              <a:t>animals or other objects.</a:t>
            </a:r>
          </a:p>
          <a:p>
            <a:endParaRPr lang="en-US" sz="3200" b="1" dirty="0">
              <a:solidFill>
                <a:srgbClr val="C00000"/>
              </a:solidFill>
              <a:latin typeface="Calibri" pitchFamily="34" charset="0"/>
            </a:endParaRPr>
          </a:p>
          <a:p>
            <a:endParaRPr lang="en-US" sz="3200" b="1" dirty="0" smtClean="0">
              <a:solidFill>
                <a:srgbClr val="C00000"/>
              </a:solidFill>
              <a:latin typeface="Calibri" pitchFamily="34" charset="0"/>
            </a:endParaRPr>
          </a:p>
          <a:p>
            <a:pPr marL="0" indent="0">
              <a:buNone/>
            </a:pPr>
            <a:endParaRPr lang="en-US" sz="3200" b="1" dirty="0">
              <a:solidFill>
                <a:srgbClr val="C00000"/>
              </a:solidFill>
              <a:latin typeface="Calibri" pitchFamily="34" charset="0"/>
            </a:endParaRPr>
          </a:p>
        </p:txBody>
      </p:sp>
      <p:pic>
        <p:nvPicPr>
          <p:cNvPr id="4" name="Picture 3" descr="download (5).jpg"/>
          <p:cNvPicPr>
            <a:picLocks noChangeAspect="1"/>
          </p:cNvPicPr>
          <p:nvPr/>
        </p:nvPicPr>
        <p:blipFill>
          <a:blip r:embed="rId2" cstate="print"/>
          <a:stretch>
            <a:fillRect/>
          </a:stretch>
        </p:blipFill>
        <p:spPr>
          <a:xfrm>
            <a:off x="5392615" y="1435657"/>
            <a:ext cx="3238268" cy="2171477"/>
          </a:xfrm>
          <a:prstGeom prst="rect">
            <a:avLst/>
          </a:prstGeom>
        </p:spPr>
      </p:pic>
      <p:pic>
        <p:nvPicPr>
          <p:cNvPr id="5" name="Picture 4" descr="Picture2.jpg"/>
          <p:cNvPicPr>
            <a:picLocks noChangeAspect="1"/>
          </p:cNvPicPr>
          <p:nvPr/>
        </p:nvPicPr>
        <p:blipFill>
          <a:blip r:embed="rId3" cstate="print"/>
          <a:stretch>
            <a:fillRect/>
          </a:stretch>
        </p:blipFill>
        <p:spPr>
          <a:xfrm>
            <a:off x="5662245" y="4196861"/>
            <a:ext cx="3217359" cy="2086707"/>
          </a:xfrm>
          <a:prstGeom prst="rect">
            <a:avLst/>
          </a:prstGeom>
        </p:spPr>
      </p:pic>
    </p:spTree>
    <p:extLst>
      <p:ext uri="{BB962C8B-B14F-4D97-AF65-F5344CB8AC3E}">
        <p14:creationId xmlns:p14="http://schemas.microsoft.com/office/powerpoint/2010/main" val="179688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5"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2000"/>
                                        <p:tgtEl>
                                          <p:spTgt spid="4"/>
                                        </p:tgtEl>
                                      </p:cBhvr>
                                    </p:animEffect>
                                    <p:anim calcmode="lin" valueType="num">
                                      <p:cBhvr>
                                        <p:cTn id="48" dur="2000" fill="hold"/>
                                        <p:tgtEl>
                                          <p:spTgt spid="4"/>
                                        </p:tgtEl>
                                        <p:attrNameLst>
                                          <p:attrName>ppt_w</p:attrName>
                                        </p:attrNameLst>
                                      </p:cBhvr>
                                      <p:tavLst>
                                        <p:tav tm="0" fmla="#ppt_w*sin(2.5*pi*$)">
                                          <p:val>
                                            <p:fltVal val="0"/>
                                          </p:val>
                                        </p:tav>
                                        <p:tav tm="100000">
                                          <p:val>
                                            <p:fltVal val="1"/>
                                          </p:val>
                                        </p:tav>
                                      </p:tavLst>
                                    </p:anim>
                                    <p:anim calcmode="lin" valueType="num">
                                      <p:cBhvr>
                                        <p:cTn id="4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2000"/>
                                        <p:tgtEl>
                                          <p:spTgt spid="5"/>
                                        </p:tgtEl>
                                      </p:cBhvr>
                                    </p:animEffect>
                                    <p:anim calcmode="lin" valueType="num">
                                      <p:cBhvr>
                                        <p:cTn id="55" dur="2000" fill="hold"/>
                                        <p:tgtEl>
                                          <p:spTgt spid="5"/>
                                        </p:tgtEl>
                                        <p:attrNameLst>
                                          <p:attrName>ppt_w</p:attrName>
                                        </p:attrNameLst>
                                      </p:cBhvr>
                                      <p:tavLst>
                                        <p:tav tm="0" fmla="#ppt_w*sin(2.5*pi*$)">
                                          <p:val>
                                            <p:fltVal val="0"/>
                                          </p:val>
                                        </p:tav>
                                        <p:tav tm="100000">
                                          <p:val>
                                            <p:fltVal val="1"/>
                                          </p:val>
                                        </p:tav>
                                      </p:tavLst>
                                    </p:anim>
                                    <p:anim calcmode="lin" valueType="num">
                                      <p:cBhvr>
                                        <p:cTn id="56"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042" y="1125416"/>
            <a:ext cx="8596668" cy="1320800"/>
          </a:xfrm>
        </p:spPr>
        <p:txBody>
          <a:bodyPr/>
          <a:lstStyle/>
          <a:p>
            <a:pPr algn="ctr"/>
            <a:r>
              <a:rPr lang="en-IN" b="1" dirty="0" smtClean="0"/>
              <a:t>ARDUINO</a:t>
            </a:r>
            <a:endParaRPr lang="en-IN" b="1" dirty="0"/>
          </a:p>
        </p:txBody>
      </p:sp>
      <p:sp>
        <p:nvSpPr>
          <p:cNvPr id="3" name="Content Placeholder 2"/>
          <p:cNvSpPr>
            <a:spLocks noGrp="1"/>
          </p:cNvSpPr>
          <p:nvPr>
            <p:ph idx="1"/>
          </p:nvPr>
        </p:nvSpPr>
        <p:spPr/>
        <p:txBody>
          <a:bodyPr>
            <a:normAutofit lnSpcReduction="10000"/>
          </a:bodyPr>
          <a:lstStyle/>
          <a:p>
            <a:r>
              <a:rPr lang="en-US" sz="2800" dirty="0"/>
              <a:t>Both </a:t>
            </a:r>
            <a:r>
              <a:rPr lang="en-US" sz="2800" b="1" dirty="0"/>
              <a:t>SOIL MOISTURE SENSOR </a:t>
            </a:r>
            <a:r>
              <a:rPr lang="en-US" sz="2800" dirty="0"/>
              <a:t>and </a:t>
            </a:r>
            <a:r>
              <a:rPr lang="en-US" sz="2800" b="1" dirty="0"/>
              <a:t>PIR SENSOR  </a:t>
            </a:r>
            <a:r>
              <a:rPr lang="en-US" sz="2800" dirty="0"/>
              <a:t>are connected to the </a:t>
            </a:r>
            <a:r>
              <a:rPr lang="en-US" sz="2800" dirty="0" err="1"/>
              <a:t>Arduino</a:t>
            </a:r>
            <a:r>
              <a:rPr lang="en-US" sz="2800" dirty="0"/>
              <a:t> to perform an action.</a:t>
            </a:r>
            <a:endParaRPr lang="en-IN" sz="2800" dirty="0"/>
          </a:p>
          <a:p>
            <a:r>
              <a:rPr lang="en-US" sz="2800" dirty="0" err="1"/>
              <a:t>Arduino</a:t>
            </a:r>
            <a:r>
              <a:rPr lang="en-US" sz="2800" dirty="0"/>
              <a:t> will send the data </a:t>
            </a:r>
          </a:p>
          <a:p>
            <a:pPr marL="0" indent="0">
              <a:buNone/>
            </a:pPr>
            <a:r>
              <a:rPr lang="en-US" sz="2800" dirty="0"/>
              <a:t>to the data base using </a:t>
            </a:r>
          </a:p>
          <a:p>
            <a:pPr marL="0" indent="0">
              <a:buNone/>
            </a:pPr>
            <a:r>
              <a:rPr lang="en-US" sz="2800" b="1" dirty="0"/>
              <a:t>Ethernet shield </a:t>
            </a:r>
            <a:r>
              <a:rPr lang="en-US" sz="2800" dirty="0"/>
              <a:t>and if </a:t>
            </a:r>
          </a:p>
          <a:p>
            <a:pPr marL="0" indent="0">
              <a:buNone/>
            </a:pPr>
            <a:r>
              <a:rPr lang="en-US" sz="2800" dirty="0"/>
              <a:t>emergency it also send message to the  user by using a device called </a:t>
            </a:r>
            <a:r>
              <a:rPr lang="en-US" sz="2800" b="1" dirty="0"/>
              <a:t>GSM module</a:t>
            </a:r>
            <a:endParaRPr lang="en-IN" sz="2800" dirty="0"/>
          </a:p>
          <a:p>
            <a:endParaRPr lang="en-IN" sz="2800" dirty="0"/>
          </a:p>
          <a:p>
            <a:endParaRPr lang="en-IN" dirty="0"/>
          </a:p>
        </p:txBody>
      </p:sp>
      <p:pic>
        <p:nvPicPr>
          <p:cNvPr id="4" name="Picture 3" descr="ETHERNET2.jpg"/>
          <p:cNvPicPr>
            <a:picLocks noChangeAspect="1"/>
          </p:cNvPicPr>
          <p:nvPr/>
        </p:nvPicPr>
        <p:blipFill>
          <a:blip r:embed="rId2" cstate="print"/>
          <a:stretch>
            <a:fillRect/>
          </a:stretch>
        </p:blipFill>
        <p:spPr>
          <a:xfrm>
            <a:off x="5749075" y="3048000"/>
            <a:ext cx="3430093" cy="1917859"/>
          </a:xfrm>
          <a:prstGeom prst="rect">
            <a:avLst/>
          </a:prstGeom>
        </p:spPr>
      </p:pic>
    </p:spTree>
    <p:extLst>
      <p:ext uri="{BB962C8B-B14F-4D97-AF65-F5344CB8AC3E}">
        <p14:creationId xmlns:p14="http://schemas.microsoft.com/office/powerpoint/2010/main" val="153277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4"/>
                                        </p:tgtEl>
                                      </p:cBhvr>
                                    </p:animEffect>
                                    <p:animScale>
                                      <p:cBhvr>
                                        <p:cTn id="32"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18" y="574431"/>
            <a:ext cx="8596668" cy="1320800"/>
          </a:xfrm>
        </p:spPr>
        <p:txBody>
          <a:bodyPr/>
          <a:lstStyle/>
          <a:p>
            <a:pPr algn="ctr"/>
            <a:r>
              <a:rPr lang="en-IN" b="1" dirty="0" smtClean="0"/>
              <a:t>SMART SENSORS </a:t>
            </a:r>
            <a:r>
              <a:rPr lang="en-IN" b="1" dirty="0" err="1" smtClean="0"/>
              <a:t>IoT</a:t>
            </a:r>
            <a:r>
              <a:rPr lang="en-IN" b="1" dirty="0" smtClean="0"/>
              <a:t> RED AND RIPE</a:t>
            </a:r>
            <a:endParaRPr lang="en-IN" b="1" dirty="0"/>
          </a:p>
        </p:txBody>
      </p:sp>
      <p:sp>
        <p:nvSpPr>
          <p:cNvPr id="3" name="Content Placeholder 2"/>
          <p:cNvSpPr>
            <a:spLocks noGrp="1"/>
          </p:cNvSpPr>
          <p:nvPr>
            <p:ph idx="1"/>
          </p:nvPr>
        </p:nvSpPr>
        <p:spPr/>
        <p:txBody>
          <a:bodyPr/>
          <a:lstStyle/>
          <a:p>
            <a:r>
              <a:rPr lang="en-IN" i="1" dirty="0"/>
              <a:t>At the heart of the Internet of Tomatoes Project is a sensor-based system to measure the quality of the popular red produce. Source: ADI.</a:t>
            </a:r>
            <a:r>
              <a:rPr lang="en-IN" dirty="0"/>
              <a:t/>
            </a:r>
            <a:br>
              <a:rPr lang="en-IN" dirty="0"/>
            </a:br>
            <a:endParaRPr lang="en-IN" dirty="0"/>
          </a:p>
          <a:p>
            <a:endParaRPr lang="en-IN"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780928"/>
            <a:ext cx="7920881" cy="3960440"/>
          </a:xfrm>
          <a:prstGeom prst="rect">
            <a:avLst/>
          </a:prstGeom>
        </p:spPr>
      </p:pic>
    </p:spTree>
    <p:extLst>
      <p:ext uri="{BB962C8B-B14F-4D97-AF65-F5344CB8AC3E}">
        <p14:creationId xmlns:p14="http://schemas.microsoft.com/office/powerpoint/2010/main" val="382194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49" y="0"/>
            <a:ext cx="8596668" cy="1320800"/>
          </a:xfrm>
        </p:spPr>
        <p:txBody>
          <a:bodyPr>
            <a:normAutofit/>
          </a:bodyPr>
          <a:lstStyle/>
          <a:p>
            <a:pPr algn="ctr"/>
            <a:r>
              <a:rPr lang="en-IN" b="1" dirty="0" smtClean="0"/>
              <a:t>SMART SENSOR</a:t>
            </a:r>
            <a:br>
              <a:rPr lang="en-IN" b="1" dirty="0" smtClean="0"/>
            </a:br>
            <a:r>
              <a:rPr lang="en-IN" b="1" dirty="0" smtClean="0"/>
              <a:t>HERD MATERNITY</a:t>
            </a:r>
            <a:endParaRPr lang="en-IN"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168" r="-1" b="-1"/>
          <a:stretch/>
        </p:blipFill>
        <p:spPr>
          <a:xfrm>
            <a:off x="293077" y="1195753"/>
            <a:ext cx="9366738" cy="4865078"/>
          </a:xfrm>
          <a:prstGeom prst="rect">
            <a:avLst/>
          </a:prstGeom>
        </p:spPr>
      </p:pic>
    </p:spTree>
    <p:extLst>
      <p:ext uri="{BB962C8B-B14F-4D97-AF65-F5344CB8AC3E}">
        <p14:creationId xmlns:p14="http://schemas.microsoft.com/office/powerpoint/2010/main" val="39500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pic>
        <p:nvPicPr>
          <p:cNvPr id="3" name="Picture 2"/>
          <p:cNvPicPr>
            <a:picLocks noChangeAspect="1"/>
          </p:cNvPicPr>
          <p:nvPr/>
        </p:nvPicPr>
        <p:blipFill rotWithShape="1">
          <a:blip r:embed="rId2"/>
          <a:srcRect l="15153" t="30035" r="45804" b="32986"/>
          <a:stretch/>
        </p:blipFill>
        <p:spPr>
          <a:xfrm>
            <a:off x="677334" y="1930400"/>
            <a:ext cx="8108920" cy="4318000"/>
          </a:xfrm>
          <a:prstGeom prst="rect">
            <a:avLst/>
          </a:prstGeom>
        </p:spPr>
      </p:pic>
    </p:spTree>
    <p:extLst>
      <p:ext uri="{BB962C8B-B14F-4D97-AF65-F5344CB8AC3E}">
        <p14:creationId xmlns:p14="http://schemas.microsoft.com/office/powerpoint/2010/main" val="346023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DISADAVNTAGES</a:t>
            </a:r>
            <a:endParaRPr lang="en-US" dirty="0"/>
          </a:p>
        </p:txBody>
      </p:sp>
      <p:sp>
        <p:nvSpPr>
          <p:cNvPr id="4" name="Content Placeholder 3"/>
          <p:cNvSpPr>
            <a:spLocks noGrp="1"/>
          </p:cNvSpPr>
          <p:nvPr>
            <p:ph idx="1"/>
          </p:nvPr>
        </p:nvSpPr>
        <p:spPr>
          <a:xfrm>
            <a:off x="677334" y="1930400"/>
            <a:ext cx="8596668" cy="3880773"/>
          </a:xfrm>
        </p:spPr>
        <p:txBody>
          <a:bodyPr>
            <a:noAutofit/>
          </a:bodyPr>
          <a:lstStyle/>
          <a:p>
            <a:r>
              <a:rPr lang="en-US" sz="2400" dirty="0" smtClean="0"/>
              <a:t>However advantageous the movement is, it comes with disadvantages as well.</a:t>
            </a:r>
          </a:p>
          <a:p>
            <a:r>
              <a:rPr lang="en-US" sz="2400" dirty="0" smtClean="0"/>
              <a:t>Smart farming requires skills in robot and computer based intelligence, skills the average farmer would not necessarily have.</a:t>
            </a:r>
          </a:p>
          <a:p>
            <a:r>
              <a:rPr lang="en-US" sz="2400" dirty="0" smtClean="0"/>
              <a:t>This would be the great challenge between farmers and information technology professionals to communicate to each other.</a:t>
            </a:r>
          </a:p>
          <a:p>
            <a:r>
              <a:rPr lang="en-US" sz="2400" dirty="0" smtClean="0"/>
              <a:t>Finally, farming is a low margin industry so the willingness to invest in innovation is low as well. </a:t>
            </a:r>
          </a:p>
        </p:txBody>
      </p:sp>
    </p:spTree>
    <p:extLst>
      <p:ext uri="{BB962C8B-B14F-4D97-AF65-F5344CB8AC3E}">
        <p14:creationId xmlns:p14="http://schemas.microsoft.com/office/powerpoint/2010/main" val="110837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4" presetClass="emph" presetSubtype="0" fill="hold" grpId="1" nodeType="clickEffect">
                                  <p:stCondLst>
                                    <p:cond delay="0"/>
                                  </p:stCondLst>
                                  <p:childTnLst>
                                    <p:animClr clrSpc="hsl" dir="cw">
                                      <p:cBhvr override="childStyle">
                                        <p:cTn id="26" dur="500" fill="hold"/>
                                        <p:tgtEl>
                                          <p:spTgt spid="4">
                                            <p:txEl>
                                              <p:pRg st="0" end="0"/>
                                            </p:txEl>
                                          </p:spTgt>
                                        </p:tgtEl>
                                        <p:attrNameLst>
                                          <p:attrName>style.color</p:attrName>
                                        </p:attrNameLst>
                                      </p:cBhvr>
                                      <p:by>
                                        <p:hsl h="0" s="-12549" l="-25098"/>
                                      </p:by>
                                    </p:animClr>
                                    <p:animClr clrSpc="hsl" dir="cw">
                                      <p:cBhvr>
                                        <p:cTn id="27" dur="500" fill="hold"/>
                                        <p:tgtEl>
                                          <p:spTgt spid="4">
                                            <p:txEl>
                                              <p:pRg st="0" end="0"/>
                                            </p:txEl>
                                          </p:spTgt>
                                        </p:tgtEl>
                                        <p:attrNameLst>
                                          <p:attrName>fillcolor</p:attrName>
                                        </p:attrNameLst>
                                      </p:cBhvr>
                                      <p:by>
                                        <p:hsl h="0" s="-12549" l="-25098"/>
                                      </p:by>
                                    </p:animClr>
                                    <p:animClr clrSpc="hsl" dir="cw">
                                      <p:cBhvr>
                                        <p:cTn id="28" dur="500" fill="hold"/>
                                        <p:tgtEl>
                                          <p:spTgt spid="4">
                                            <p:txEl>
                                              <p:pRg st="0" end="0"/>
                                            </p:txEl>
                                          </p:spTgt>
                                        </p:tgtEl>
                                        <p:attrNameLst>
                                          <p:attrName>stroke.color</p:attrName>
                                        </p:attrNameLst>
                                      </p:cBhvr>
                                      <p:by>
                                        <p:hsl h="0" s="-12549" l="-25098"/>
                                      </p:by>
                                    </p:animClr>
                                    <p:set>
                                      <p:cBhvr>
                                        <p:cTn id="29" dur="500" fill="hold"/>
                                        <p:tgtEl>
                                          <p:spTgt spid="4">
                                            <p:txEl>
                                              <p:pRg st="0" end="0"/>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4" presetClass="emph" presetSubtype="0" fill="hold" grpId="1" nodeType="clickEffect">
                                  <p:stCondLst>
                                    <p:cond delay="0"/>
                                  </p:stCondLst>
                                  <p:childTnLst>
                                    <p:animClr clrSpc="hsl" dir="cw">
                                      <p:cBhvr override="childStyle">
                                        <p:cTn id="33" dur="500" fill="hold"/>
                                        <p:tgtEl>
                                          <p:spTgt spid="4">
                                            <p:txEl>
                                              <p:pRg st="1" end="1"/>
                                            </p:txEl>
                                          </p:spTgt>
                                        </p:tgtEl>
                                        <p:attrNameLst>
                                          <p:attrName>style.color</p:attrName>
                                        </p:attrNameLst>
                                      </p:cBhvr>
                                      <p:by>
                                        <p:hsl h="0" s="-12549" l="-25098"/>
                                      </p:by>
                                    </p:animClr>
                                    <p:animClr clrSpc="hsl" dir="cw">
                                      <p:cBhvr>
                                        <p:cTn id="34" dur="500" fill="hold"/>
                                        <p:tgtEl>
                                          <p:spTgt spid="4">
                                            <p:txEl>
                                              <p:pRg st="1" end="1"/>
                                            </p:txEl>
                                          </p:spTgt>
                                        </p:tgtEl>
                                        <p:attrNameLst>
                                          <p:attrName>fillcolor</p:attrName>
                                        </p:attrNameLst>
                                      </p:cBhvr>
                                      <p:by>
                                        <p:hsl h="0" s="-12549" l="-25098"/>
                                      </p:by>
                                    </p:animClr>
                                    <p:animClr clrSpc="hsl" dir="cw">
                                      <p:cBhvr>
                                        <p:cTn id="35" dur="500" fill="hold"/>
                                        <p:tgtEl>
                                          <p:spTgt spid="4">
                                            <p:txEl>
                                              <p:pRg st="1" end="1"/>
                                            </p:txEl>
                                          </p:spTgt>
                                        </p:tgtEl>
                                        <p:attrNameLst>
                                          <p:attrName>stroke.color</p:attrName>
                                        </p:attrNameLst>
                                      </p:cBhvr>
                                      <p:by>
                                        <p:hsl h="0" s="-12549" l="-25098"/>
                                      </p:by>
                                    </p:animClr>
                                    <p:set>
                                      <p:cBhvr>
                                        <p:cTn id="36" dur="500" fill="hold"/>
                                        <p:tgtEl>
                                          <p:spTgt spid="4">
                                            <p:txEl>
                                              <p:pRg st="1" end="1"/>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4" presetClass="emph" presetSubtype="0" fill="hold" grpId="1" nodeType="clickEffect">
                                  <p:stCondLst>
                                    <p:cond delay="0"/>
                                  </p:stCondLst>
                                  <p:childTnLst>
                                    <p:animClr clrSpc="hsl" dir="cw">
                                      <p:cBhvr override="childStyle">
                                        <p:cTn id="40" dur="500" fill="hold"/>
                                        <p:tgtEl>
                                          <p:spTgt spid="4">
                                            <p:txEl>
                                              <p:pRg st="2" end="2"/>
                                            </p:txEl>
                                          </p:spTgt>
                                        </p:tgtEl>
                                        <p:attrNameLst>
                                          <p:attrName>style.color</p:attrName>
                                        </p:attrNameLst>
                                      </p:cBhvr>
                                      <p:by>
                                        <p:hsl h="0" s="-12549" l="-25098"/>
                                      </p:by>
                                    </p:animClr>
                                    <p:animClr clrSpc="hsl" dir="cw">
                                      <p:cBhvr>
                                        <p:cTn id="41" dur="500" fill="hold"/>
                                        <p:tgtEl>
                                          <p:spTgt spid="4">
                                            <p:txEl>
                                              <p:pRg st="2" end="2"/>
                                            </p:txEl>
                                          </p:spTgt>
                                        </p:tgtEl>
                                        <p:attrNameLst>
                                          <p:attrName>fillcolor</p:attrName>
                                        </p:attrNameLst>
                                      </p:cBhvr>
                                      <p:by>
                                        <p:hsl h="0" s="-12549" l="-25098"/>
                                      </p:by>
                                    </p:animClr>
                                    <p:animClr clrSpc="hsl" dir="cw">
                                      <p:cBhvr>
                                        <p:cTn id="42" dur="500" fill="hold"/>
                                        <p:tgtEl>
                                          <p:spTgt spid="4">
                                            <p:txEl>
                                              <p:pRg st="2" end="2"/>
                                            </p:txEl>
                                          </p:spTgt>
                                        </p:tgtEl>
                                        <p:attrNameLst>
                                          <p:attrName>stroke.color</p:attrName>
                                        </p:attrNameLst>
                                      </p:cBhvr>
                                      <p:by>
                                        <p:hsl h="0" s="-12549" l="-25098"/>
                                      </p:by>
                                    </p:animClr>
                                    <p:set>
                                      <p:cBhvr>
                                        <p:cTn id="43" dur="500" fill="hold"/>
                                        <p:tgtEl>
                                          <p:spTgt spid="4">
                                            <p:txEl>
                                              <p:pRg st="2" end="2"/>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4" presetClass="emph" presetSubtype="0" fill="hold" grpId="1" nodeType="clickEffect">
                                  <p:stCondLst>
                                    <p:cond delay="0"/>
                                  </p:stCondLst>
                                  <p:childTnLst>
                                    <p:animClr clrSpc="hsl" dir="cw">
                                      <p:cBhvr override="childStyle">
                                        <p:cTn id="47" dur="500" fill="hold"/>
                                        <p:tgtEl>
                                          <p:spTgt spid="4">
                                            <p:txEl>
                                              <p:pRg st="3" end="3"/>
                                            </p:txEl>
                                          </p:spTgt>
                                        </p:tgtEl>
                                        <p:attrNameLst>
                                          <p:attrName>style.color</p:attrName>
                                        </p:attrNameLst>
                                      </p:cBhvr>
                                      <p:by>
                                        <p:hsl h="0" s="-12549" l="-25098"/>
                                      </p:by>
                                    </p:animClr>
                                    <p:animClr clrSpc="hsl" dir="cw">
                                      <p:cBhvr>
                                        <p:cTn id="48" dur="500" fill="hold"/>
                                        <p:tgtEl>
                                          <p:spTgt spid="4">
                                            <p:txEl>
                                              <p:pRg st="3" end="3"/>
                                            </p:txEl>
                                          </p:spTgt>
                                        </p:tgtEl>
                                        <p:attrNameLst>
                                          <p:attrName>fillcolor</p:attrName>
                                        </p:attrNameLst>
                                      </p:cBhvr>
                                      <p:by>
                                        <p:hsl h="0" s="-12549" l="-25098"/>
                                      </p:by>
                                    </p:animClr>
                                    <p:animClr clrSpc="hsl" dir="cw">
                                      <p:cBhvr>
                                        <p:cTn id="49" dur="500" fill="hold"/>
                                        <p:tgtEl>
                                          <p:spTgt spid="4">
                                            <p:txEl>
                                              <p:pRg st="3" end="3"/>
                                            </p:txEl>
                                          </p:spTgt>
                                        </p:tgtEl>
                                        <p:attrNameLst>
                                          <p:attrName>stroke.color</p:attrName>
                                        </p:attrNameLst>
                                      </p:cBhvr>
                                      <p:by>
                                        <p:hsl h="0" s="-12549" l="-25098"/>
                                      </p:by>
                                    </p:animClr>
                                    <p:set>
                                      <p:cBhvr>
                                        <p:cTn id="50"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a:t>
            </a:r>
            <a:endParaRPr lang="en-US" dirty="0"/>
          </a:p>
        </p:txBody>
      </p:sp>
      <p:sp>
        <p:nvSpPr>
          <p:cNvPr id="3" name="Content Placeholder 2"/>
          <p:cNvSpPr>
            <a:spLocks noGrp="1"/>
          </p:cNvSpPr>
          <p:nvPr>
            <p:ph idx="1"/>
          </p:nvPr>
        </p:nvSpPr>
        <p:spPr>
          <a:xfrm>
            <a:off x="677334" y="1729913"/>
            <a:ext cx="8596668" cy="3880773"/>
          </a:xfrm>
        </p:spPr>
        <p:txBody>
          <a:bodyPr>
            <a:normAutofit/>
          </a:bodyPr>
          <a:lstStyle/>
          <a:p>
            <a:pPr algn="just"/>
            <a:r>
              <a:rPr lang="en-US" sz="2400" b="1" i="1" dirty="0" smtClean="0"/>
              <a:t>The </a:t>
            </a:r>
            <a:r>
              <a:rPr lang="en-US" sz="2400" b="1" i="1" dirty="0"/>
              <a:t>Internet of Things </a:t>
            </a:r>
            <a:r>
              <a:rPr lang="en-US" sz="2400" b="1" i="1" dirty="0" smtClean="0"/>
              <a:t>(IoT) </a:t>
            </a:r>
            <a:r>
              <a:rPr lang="en-US" sz="2400" b="1" i="1" dirty="0"/>
              <a:t>is the network of physical objects—devices, vehicles, buildings and other items—embedded with electronics, software, sensors, and network connectivity that enables these objects to collect and exchange </a:t>
            </a:r>
            <a:r>
              <a:rPr lang="en-US" sz="2400" b="1" i="1" dirty="0" smtClean="0"/>
              <a:t>data.</a:t>
            </a:r>
            <a:endParaRPr lang="en-US" sz="2400" b="1" i="1" dirty="0"/>
          </a:p>
        </p:txBody>
      </p:sp>
      <p:sp>
        <p:nvSpPr>
          <p:cNvPr id="5" name="Cloud 4"/>
          <p:cNvSpPr/>
          <p:nvPr/>
        </p:nvSpPr>
        <p:spPr>
          <a:xfrm>
            <a:off x="825500" y="3670300"/>
            <a:ext cx="7280718" cy="3187700"/>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en-US" sz="2000" b="1" dirty="0">
                <a:solidFill>
                  <a:srgbClr val="000000"/>
                </a:solidFill>
                <a:latin typeface="inherit"/>
              </a:rPr>
              <a:t>Internet of Things =</a:t>
            </a:r>
            <a:r>
              <a:rPr lang="en-US" altLang="en-US" sz="2000" dirty="0">
                <a:solidFill>
                  <a:srgbClr val="000000"/>
                </a:solidFill>
                <a:latin typeface="Open Sans"/>
              </a:rPr>
              <a:t> “</a:t>
            </a:r>
            <a:r>
              <a:rPr lang="en-US" altLang="en-US" sz="2000" b="1" i="1" dirty="0">
                <a:solidFill>
                  <a:srgbClr val="000000"/>
                </a:solidFill>
                <a:latin typeface="inherit"/>
              </a:rPr>
              <a:t>Sensors and </a:t>
            </a:r>
            <a:r>
              <a:rPr lang="en-US" altLang="en-US" sz="2000" b="1" i="1" dirty="0" smtClean="0">
                <a:solidFill>
                  <a:srgbClr val="000000"/>
                </a:solidFill>
                <a:latin typeface="inherit"/>
              </a:rPr>
              <a:t>software are </a:t>
            </a:r>
            <a:r>
              <a:rPr lang="en-US" altLang="en-US" sz="2000" b="1" i="1" dirty="0">
                <a:solidFill>
                  <a:srgbClr val="000000"/>
                </a:solidFill>
                <a:latin typeface="inherit"/>
              </a:rPr>
              <a:t>embedded in physical objects are linked through wired and wireless </a:t>
            </a:r>
            <a:r>
              <a:rPr lang="en-US" altLang="en-US" sz="2000" b="1" i="1" dirty="0" smtClean="0">
                <a:solidFill>
                  <a:srgbClr val="000000"/>
                </a:solidFill>
                <a:latin typeface="inherit"/>
              </a:rPr>
              <a:t>networks”</a:t>
            </a:r>
            <a:endParaRPr lang="en-US" altLang="en-US" sz="2000" dirty="0">
              <a:solidFill>
                <a:schemeClr val="tx1"/>
              </a:solidFill>
            </a:endParaRPr>
          </a:p>
        </p:txBody>
      </p:sp>
    </p:spTree>
    <p:extLst>
      <p:ext uri="{BB962C8B-B14F-4D97-AF65-F5344CB8AC3E}">
        <p14:creationId xmlns:p14="http://schemas.microsoft.com/office/powerpoint/2010/main" val="277771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92500" lnSpcReduction="20000"/>
          </a:bodyPr>
          <a:lstStyle/>
          <a:p>
            <a:r>
              <a:rPr lang="en-IN" dirty="0"/>
              <a:t> </a:t>
            </a:r>
            <a:r>
              <a:rPr lang="en-IN" sz="2400" dirty="0"/>
              <a:t>The report </a:t>
            </a:r>
            <a:r>
              <a:rPr lang="en-IN" sz="2400" i="1" dirty="0"/>
              <a:t>Alternative Agriculture</a:t>
            </a:r>
            <a:r>
              <a:rPr lang="en-IN" sz="2400" dirty="0"/>
              <a:t> emphasized the importance of a systems approach to agricultural research 20 years ago, yet the proportion of long-term systems </a:t>
            </a:r>
            <a:r>
              <a:rPr lang="en-IN" sz="2400" dirty="0" smtClean="0"/>
              <a:t>agricultural </a:t>
            </a:r>
            <a:r>
              <a:rPr lang="en-IN" sz="2400" dirty="0"/>
              <a:t>research remains small</a:t>
            </a:r>
            <a:r>
              <a:rPr lang="en-IN" sz="2400" dirty="0" smtClean="0"/>
              <a:t>.</a:t>
            </a:r>
          </a:p>
          <a:p>
            <a:r>
              <a:rPr lang="en-IN" sz="2400" dirty="0"/>
              <a:t>” To pursue systemic changes in farming systems, R&amp;D has to address multiple dimensions of sustainability (productivity, and environmental, economic, and social sustainability) and to explore </a:t>
            </a:r>
            <a:r>
              <a:rPr lang="en-IN" sz="2400" dirty="0" err="1"/>
              <a:t>agroecosystems</a:t>
            </a:r>
            <a:r>
              <a:rPr lang="en-IN" sz="2400" dirty="0"/>
              <a:t> properties, such as complex cropping rotations, integrated crop and livestock production, and enhanced reliance on ecological processes to manage pests, weeds, and diseases (recognizing their interconnectedness and interactions with the environment), that could make systems robust and resilient over time.</a:t>
            </a:r>
            <a:endParaRPr lang="en-IN" sz="2400" dirty="0"/>
          </a:p>
        </p:txBody>
      </p:sp>
    </p:spTree>
    <p:extLst>
      <p:ext uri="{BB962C8B-B14F-4D97-AF65-F5344CB8AC3E}">
        <p14:creationId xmlns:p14="http://schemas.microsoft.com/office/powerpoint/2010/main" val="341893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1" nodeType="clickEffect">
                                  <p:stCondLst>
                                    <p:cond delay="0"/>
                                  </p:stCondLst>
                                  <p:childTnLst>
                                    <p:animClr clrSpc="rgb" dir="cw">
                                      <p:cBhvr override="childStyle">
                                        <p:cTn id="20" dur="250" autoRev="1" fill="remove"/>
                                        <p:tgtEl>
                                          <p:spTgt spid="3">
                                            <p:txEl>
                                              <p:pRg st="0" end="0"/>
                                            </p:txEl>
                                          </p:spTgt>
                                        </p:tgtEl>
                                        <p:attrNameLst>
                                          <p:attrName>style.color</p:attrName>
                                        </p:attrNameLst>
                                      </p:cBhvr>
                                      <p:to>
                                        <a:schemeClr val="bg1"/>
                                      </p:to>
                                    </p:animClr>
                                    <p:animClr clrSpc="rgb" dir="cw">
                                      <p:cBhvr>
                                        <p:cTn id="21" dur="250" autoRev="1" fill="remove"/>
                                        <p:tgtEl>
                                          <p:spTgt spid="3">
                                            <p:txEl>
                                              <p:pRg st="0" end="0"/>
                                            </p:txEl>
                                          </p:spTgt>
                                        </p:tgtEl>
                                        <p:attrNameLst>
                                          <p:attrName>fillcolor</p:attrName>
                                        </p:attrNameLst>
                                      </p:cBhvr>
                                      <p:to>
                                        <a:schemeClr val="bg1"/>
                                      </p:to>
                                    </p:animClr>
                                    <p:set>
                                      <p:cBhvr>
                                        <p:cTn id="22" dur="250" autoRev="1" fill="remove"/>
                                        <p:tgtEl>
                                          <p:spTgt spid="3">
                                            <p:txEl>
                                              <p:pRg st="0" end="0"/>
                                            </p:txEl>
                                          </p:spTgt>
                                        </p:tgtEl>
                                        <p:attrNameLst>
                                          <p:attrName>fill.type</p:attrName>
                                        </p:attrNameLst>
                                      </p:cBhvr>
                                      <p:to>
                                        <p:strVal val="solid"/>
                                      </p:to>
                                    </p:set>
                                    <p:set>
                                      <p:cBhvr>
                                        <p:cTn id="23" dur="250" autoRev="1" fill="remove"/>
                                        <p:tgtEl>
                                          <p:spTgt spid="3">
                                            <p:txEl>
                                              <p:pRg st="0" end="0"/>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grpId="1" nodeType="clickEffect">
                                  <p:stCondLst>
                                    <p:cond delay="0"/>
                                  </p:stCondLst>
                                  <p:childTnLst>
                                    <p:animClr clrSpc="rgb" dir="cw">
                                      <p:cBhvr override="childStyle">
                                        <p:cTn id="27" dur="250" autoRev="1" fill="remove"/>
                                        <p:tgtEl>
                                          <p:spTgt spid="3">
                                            <p:txEl>
                                              <p:pRg st="1" end="1"/>
                                            </p:txEl>
                                          </p:spTgt>
                                        </p:tgtEl>
                                        <p:attrNameLst>
                                          <p:attrName>style.color</p:attrName>
                                        </p:attrNameLst>
                                      </p:cBhvr>
                                      <p:to>
                                        <a:schemeClr val="bg1"/>
                                      </p:to>
                                    </p:animClr>
                                    <p:animClr clrSpc="rgb" dir="cw">
                                      <p:cBhvr>
                                        <p:cTn id="28" dur="250" autoRev="1" fill="remove"/>
                                        <p:tgtEl>
                                          <p:spTgt spid="3">
                                            <p:txEl>
                                              <p:pRg st="1" end="1"/>
                                            </p:txEl>
                                          </p:spTgt>
                                        </p:tgtEl>
                                        <p:attrNameLst>
                                          <p:attrName>fillcolor</p:attrName>
                                        </p:attrNameLst>
                                      </p:cBhvr>
                                      <p:to>
                                        <a:schemeClr val="bg1"/>
                                      </p:to>
                                    </p:animClr>
                                    <p:set>
                                      <p:cBhvr>
                                        <p:cTn id="29" dur="250" autoRev="1" fill="remove"/>
                                        <p:tgtEl>
                                          <p:spTgt spid="3">
                                            <p:txEl>
                                              <p:pRg st="1" end="1"/>
                                            </p:txEl>
                                          </p:spTgt>
                                        </p:tgtEl>
                                        <p:attrNameLst>
                                          <p:attrName>fill.type</p:attrName>
                                        </p:attrNameLst>
                                      </p:cBhvr>
                                      <p:to>
                                        <p:strVal val="solid"/>
                                      </p:to>
                                    </p:set>
                                    <p:set>
                                      <p:cBhvr>
                                        <p:cTn id="30" dur="250" autoRev="1" fill="remove"/>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914770" y="-58615"/>
            <a:ext cx="6083300" cy="1557866"/>
          </a:xfrm>
        </p:spPr>
        <p:txBody>
          <a:bodyPr/>
          <a:lstStyle/>
          <a:p>
            <a:r>
              <a:rPr lang="en-US" sz="8000" dirty="0" smtClean="0"/>
              <a:t>THANK YOU</a:t>
            </a:r>
            <a:endParaRPr lang="en-US" sz="8000" dirty="0"/>
          </a:p>
        </p:txBody>
      </p:sp>
      <p:pic>
        <p:nvPicPr>
          <p:cNvPr id="614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108" y="1529330"/>
            <a:ext cx="9038492" cy="532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770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eet Kevin Ashton, the visionary technologist who named the Internet of Th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1852" y="2059911"/>
            <a:ext cx="3924299" cy="29006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BIRTH OF IoT</a:t>
            </a:r>
            <a:endParaRPr lang="en-US" dirty="0"/>
          </a:p>
        </p:txBody>
      </p:sp>
      <p:sp>
        <p:nvSpPr>
          <p:cNvPr id="3" name="Content Placeholder 2"/>
          <p:cNvSpPr>
            <a:spLocks noGrp="1"/>
          </p:cNvSpPr>
          <p:nvPr>
            <p:ph idx="1"/>
          </p:nvPr>
        </p:nvSpPr>
        <p:spPr>
          <a:xfrm>
            <a:off x="154680" y="1569837"/>
            <a:ext cx="7488766" cy="3880773"/>
          </a:xfrm>
        </p:spPr>
        <p:txBody>
          <a:bodyPr>
            <a:noAutofit/>
          </a:bodyPr>
          <a:lstStyle/>
          <a:p>
            <a:r>
              <a:rPr lang="en-US" sz="2400" dirty="0" smtClean="0"/>
              <a:t>KEVIN ASHTON, inventor of the internet of things.</a:t>
            </a:r>
          </a:p>
          <a:p>
            <a:r>
              <a:rPr lang="en-US" sz="2400" dirty="0" smtClean="0"/>
              <a:t>The idea was often called “embedded internet”.</a:t>
            </a:r>
          </a:p>
          <a:p>
            <a:r>
              <a:rPr lang="en-US" sz="2400" dirty="0" smtClean="0"/>
              <a:t>The actual term internet of things was coined by the year 1999 during his work at Procter and gamble.</a:t>
            </a:r>
          </a:p>
          <a:p>
            <a:r>
              <a:rPr lang="en-US" sz="2400" dirty="0" smtClean="0"/>
              <a:t>He wanted to attract his senior manager’s attention to a new existing technology called RFID, Because internet was the hottest new tend in 1999.</a:t>
            </a:r>
          </a:p>
          <a:p>
            <a:r>
              <a:rPr lang="en-US" sz="2400" dirty="0" smtClean="0"/>
              <a:t>He grabbed the interest of some P&amp;G executives, but it does not widespread for the next 10 years.</a:t>
            </a:r>
            <a:endParaRPr lang="en-US" sz="2400" dirty="0"/>
          </a:p>
        </p:txBody>
      </p:sp>
    </p:spTree>
    <p:extLst>
      <p:ext uri="{BB962C8B-B14F-4D97-AF65-F5344CB8AC3E}">
        <p14:creationId xmlns:p14="http://schemas.microsoft.com/office/powerpoint/2010/main" val="234054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1)">
                                      <p:cBhvr>
                                        <p:cTn id="34" dur="20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4" presetClass="emph" presetSubtype="0" fill="hold" grpId="0" nodeType="clickEffect">
                                  <p:stCondLst>
                                    <p:cond delay="0"/>
                                  </p:stCondLst>
                                  <p:childTnLst>
                                    <p:animClr clrSpc="hsl" dir="cw">
                                      <p:cBhvr override="childStyle">
                                        <p:cTn id="38" dur="500" fill="hold"/>
                                        <p:tgtEl>
                                          <p:spTgt spid="3">
                                            <p:txEl>
                                              <p:pRg st="0" end="0"/>
                                            </p:txEl>
                                          </p:spTgt>
                                        </p:tgtEl>
                                        <p:attrNameLst>
                                          <p:attrName>style.color</p:attrName>
                                        </p:attrNameLst>
                                      </p:cBhvr>
                                      <p:by>
                                        <p:hsl h="0" s="-12549" l="-25098"/>
                                      </p:by>
                                    </p:animClr>
                                    <p:animClr clrSpc="hsl" dir="cw">
                                      <p:cBhvr>
                                        <p:cTn id="39" dur="500" fill="hold"/>
                                        <p:tgtEl>
                                          <p:spTgt spid="3">
                                            <p:txEl>
                                              <p:pRg st="0" end="0"/>
                                            </p:txEl>
                                          </p:spTgt>
                                        </p:tgtEl>
                                        <p:attrNameLst>
                                          <p:attrName>fillcolor</p:attrName>
                                        </p:attrNameLst>
                                      </p:cBhvr>
                                      <p:by>
                                        <p:hsl h="0" s="-12549" l="-25098"/>
                                      </p:by>
                                    </p:animClr>
                                    <p:animClr clrSpc="hsl" dir="cw">
                                      <p:cBhvr>
                                        <p:cTn id="40" dur="500" fill="hold"/>
                                        <p:tgtEl>
                                          <p:spTgt spid="3">
                                            <p:txEl>
                                              <p:pRg st="0" end="0"/>
                                            </p:txEl>
                                          </p:spTgt>
                                        </p:tgtEl>
                                        <p:attrNameLst>
                                          <p:attrName>stroke.color</p:attrName>
                                        </p:attrNameLst>
                                      </p:cBhvr>
                                      <p:by>
                                        <p:hsl h="0" s="-12549" l="-25098"/>
                                      </p:by>
                                    </p:animClr>
                                    <p:set>
                                      <p:cBhvr>
                                        <p:cTn id="41" dur="500" fill="hold"/>
                                        <p:tgtEl>
                                          <p:spTgt spid="3">
                                            <p:txEl>
                                              <p:pRg st="0" end="0"/>
                                            </p:txEl>
                                          </p:spTgt>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24" presetClass="emph" presetSubtype="0" fill="hold" grpId="0" nodeType="clickEffect">
                                  <p:stCondLst>
                                    <p:cond delay="0"/>
                                  </p:stCondLst>
                                  <p:childTnLst>
                                    <p:animClr clrSpc="hsl" dir="cw">
                                      <p:cBhvr override="childStyle">
                                        <p:cTn id="45" dur="500" fill="hold"/>
                                        <p:tgtEl>
                                          <p:spTgt spid="3">
                                            <p:txEl>
                                              <p:pRg st="1" end="1"/>
                                            </p:txEl>
                                          </p:spTgt>
                                        </p:tgtEl>
                                        <p:attrNameLst>
                                          <p:attrName>style.color</p:attrName>
                                        </p:attrNameLst>
                                      </p:cBhvr>
                                      <p:by>
                                        <p:hsl h="0" s="-12549" l="-25098"/>
                                      </p:by>
                                    </p:animClr>
                                    <p:animClr clrSpc="hsl" dir="cw">
                                      <p:cBhvr>
                                        <p:cTn id="46" dur="500" fill="hold"/>
                                        <p:tgtEl>
                                          <p:spTgt spid="3">
                                            <p:txEl>
                                              <p:pRg st="1" end="1"/>
                                            </p:txEl>
                                          </p:spTgt>
                                        </p:tgtEl>
                                        <p:attrNameLst>
                                          <p:attrName>fillcolor</p:attrName>
                                        </p:attrNameLst>
                                      </p:cBhvr>
                                      <p:by>
                                        <p:hsl h="0" s="-12549" l="-25098"/>
                                      </p:by>
                                    </p:animClr>
                                    <p:animClr clrSpc="hsl" dir="cw">
                                      <p:cBhvr>
                                        <p:cTn id="47" dur="500" fill="hold"/>
                                        <p:tgtEl>
                                          <p:spTgt spid="3">
                                            <p:txEl>
                                              <p:pRg st="1" end="1"/>
                                            </p:txEl>
                                          </p:spTgt>
                                        </p:tgtEl>
                                        <p:attrNameLst>
                                          <p:attrName>stroke.color</p:attrName>
                                        </p:attrNameLst>
                                      </p:cBhvr>
                                      <p:by>
                                        <p:hsl h="0" s="-12549" l="-25098"/>
                                      </p:by>
                                    </p:animClr>
                                    <p:set>
                                      <p:cBhvr>
                                        <p:cTn id="48" dur="500" fill="hold"/>
                                        <p:tgtEl>
                                          <p:spTgt spid="3">
                                            <p:txEl>
                                              <p:pRg st="1" end="1"/>
                                            </p:txEl>
                                          </p:spTgt>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24" presetClass="emph" presetSubtype="0" fill="hold" grpId="0" nodeType="clickEffect">
                                  <p:stCondLst>
                                    <p:cond delay="0"/>
                                  </p:stCondLst>
                                  <p:childTnLst>
                                    <p:animClr clrSpc="hsl" dir="cw">
                                      <p:cBhvr override="childStyle">
                                        <p:cTn id="52" dur="500" fill="hold"/>
                                        <p:tgtEl>
                                          <p:spTgt spid="3">
                                            <p:txEl>
                                              <p:pRg st="2" end="2"/>
                                            </p:txEl>
                                          </p:spTgt>
                                        </p:tgtEl>
                                        <p:attrNameLst>
                                          <p:attrName>style.color</p:attrName>
                                        </p:attrNameLst>
                                      </p:cBhvr>
                                      <p:by>
                                        <p:hsl h="0" s="-12549" l="-25098"/>
                                      </p:by>
                                    </p:animClr>
                                    <p:animClr clrSpc="hsl" dir="cw">
                                      <p:cBhvr>
                                        <p:cTn id="53" dur="500" fill="hold"/>
                                        <p:tgtEl>
                                          <p:spTgt spid="3">
                                            <p:txEl>
                                              <p:pRg st="2" end="2"/>
                                            </p:txEl>
                                          </p:spTgt>
                                        </p:tgtEl>
                                        <p:attrNameLst>
                                          <p:attrName>fillcolor</p:attrName>
                                        </p:attrNameLst>
                                      </p:cBhvr>
                                      <p:by>
                                        <p:hsl h="0" s="-12549" l="-25098"/>
                                      </p:by>
                                    </p:animClr>
                                    <p:animClr clrSpc="hsl" dir="cw">
                                      <p:cBhvr>
                                        <p:cTn id="54" dur="500" fill="hold"/>
                                        <p:tgtEl>
                                          <p:spTgt spid="3">
                                            <p:txEl>
                                              <p:pRg st="2" end="2"/>
                                            </p:txEl>
                                          </p:spTgt>
                                        </p:tgtEl>
                                        <p:attrNameLst>
                                          <p:attrName>stroke.color</p:attrName>
                                        </p:attrNameLst>
                                      </p:cBhvr>
                                      <p:by>
                                        <p:hsl h="0" s="-12549" l="-25098"/>
                                      </p:by>
                                    </p:animClr>
                                    <p:set>
                                      <p:cBhvr>
                                        <p:cTn id="55" dur="500" fill="hold"/>
                                        <p:tgtEl>
                                          <p:spTgt spid="3">
                                            <p:txEl>
                                              <p:pRg st="2" end="2"/>
                                            </p:txEl>
                                          </p:spTgt>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24" presetClass="emph" presetSubtype="0" fill="hold" grpId="0" nodeType="clickEffect">
                                  <p:stCondLst>
                                    <p:cond delay="0"/>
                                  </p:stCondLst>
                                  <p:childTnLst>
                                    <p:animClr clrSpc="hsl" dir="cw">
                                      <p:cBhvr override="childStyle">
                                        <p:cTn id="59" dur="500" fill="hold"/>
                                        <p:tgtEl>
                                          <p:spTgt spid="3">
                                            <p:txEl>
                                              <p:pRg st="3" end="3"/>
                                            </p:txEl>
                                          </p:spTgt>
                                        </p:tgtEl>
                                        <p:attrNameLst>
                                          <p:attrName>style.color</p:attrName>
                                        </p:attrNameLst>
                                      </p:cBhvr>
                                      <p:by>
                                        <p:hsl h="0" s="-12549" l="-25098"/>
                                      </p:by>
                                    </p:animClr>
                                    <p:animClr clrSpc="hsl" dir="cw">
                                      <p:cBhvr>
                                        <p:cTn id="60" dur="500" fill="hold"/>
                                        <p:tgtEl>
                                          <p:spTgt spid="3">
                                            <p:txEl>
                                              <p:pRg st="3" end="3"/>
                                            </p:txEl>
                                          </p:spTgt>
                                        </p:tgtEl>
                                        <p:attrNameLst>
                                          <p:attrName>fillcolor</p:attrName>
                                        </p:attrNameLst>
                                      </p:cBhvr>
                                      <p:by>
                                        <p:hsl h="0" s="-12549" l="-25098"/>
                                      </p:by>
                                    </p:animClr>
                                    <p:animClr clrSpc="hsl" dir="cw">
                                      <p:cBhvr>
                                        <p:cTn id="61" dur="500" fill="hold"/>
                                        <p:tgtEl>
                                          <p:spTgt spid="3">
                                            <p:txEl>
                                              <p:pRg st="3" end="3"/>
                                            </p:txEl>
                                          </p:spTgt>
                                        </p:tgtEl>
                                        <p:attrNameLst>
                                          <p:attrName>stroke.color</p:attrName>
                                        </p:attrNameLst>
                                      </p:cBhvr>
                                      <p:by>
                                        <p:hsl h="0" s="-12549" l="-25098"/>
                                      </p:by>
                                    </p:animClr>
                                    <p:set>
                                      <p:cBhvr>
                                        <p:cTn id="62" dur="500" fill="hold"/>
                                        <p:tgtEl>
                                          <p:spTgt spid="3">
                                            <p:txEl>
                                              <p:pRg st="3" end="3"/>
                                            </p:txEl>
                                          </p:spTgt>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24" presetClass="emph" presetSubtype="0" fill="hold" grpId="0" nodeType="clickEffect">
                                  <p:stCondLst>
                                    <p:cond delay="0"/>
                                  </p:stCondLst>
                                  <p:childTnLst>
                                    <p:animClr clrSpc="hsl" dir="cw">
                                      <p:cBhvr override="childStyle">
                                        <p:cTn id="66" dur="500" fill="hold"/>
                                        <p:tgtEl>
                                          <p:spTgt spid="3">
                                            <p:txEl>
                                              <p:pRg st="4" end="4"/>
                                            </p:txEl>
                                          </p:spTgt>
                                        </p:tgtEl>
                                        <p:attrNameLst>
                                          <p:attrName>style.color</p:attrName>
                                        </p:attrNameLst>
                                      </p:cBhvr>
                                      <p:by>
                                        <p:hsl h="0" s="-12549" l="-25098"/>
                                      </p:by>
                                    </p:animClr>
                                    <p:animClr clrSpc="hsl" dir="cw">
                                      <p:cBhvr>
                                        <p:cTn id="67" dur="500" fill="hold"/>
                                        <p:tgtEl>
                                          <p:spTgt spid="3">
                                            <p:txEl>
                                              <p:pRg st="4" end="4"/>
                                            </p:txEl>
                                          </p:spTgt>
                                        </p:tgtEl>
                                        <p:attrNameLst>
                                          <p:attrName>fillcolor</p:attrName>
                                        </p:attrNameLst>
                                      </p:cBhvr>
                                      <p:by>
                                        <p:hsl h="0" s="-12549" l="-25098"/>
                                      </p:by>
                                    </p:animClr>
                                    <p:animClr clrSpc="hsl" dir="cw">
                                      <p:cBhvr>
                                        <p:cTn id="68" dur="500" fill="hold"/>
                                        <p:tgtEl>
                                          <p:spTgt spid="3">
                                            <p:txEl>
                                              <p:pRg st="4" end="4"/>
                                            </p:txEl>
                                          </p:spTgt>
                                        </p:tgtEl>
                                        <p:attrNameLst>
                                          <p:attrName>stroke.color</p:attrName>
                                        </p:attrNameLst>
                                      </p:cBhvr>
                                      <p:by>
                                        <p:hsl h="0" s="-12549" l="-25098"/>
                                      </p:by>
                                    </p:animClr>
                                    <p:set>
                                      <p:cBhvr>
                                        <p:cTn id="69" dur="500" fill="hold"/>
                                        <p:tgtEl>
                                          <p:spTgt spid="3">
                                            <p:txEl>
                                              <p:pRg st="4" end="4"/>
                                            </p:txEl>
                                          </p:spTgt>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24" presetClass="emph" presetSubtype="0" fill="hold" nodeType="clickEffect">
                                  <p:stCondLst>
                                    <p:cond delay="0"/>
                                  </p:stCondLst>
                                  <p:childTnLst>
                                    <p:animClr clrSpc="hsl" dir="cw">
                                      <p:cBhvr override="childStyle">
                                        <p:cTn id="73" dur="500" fill="hold"/>
                                        <p:tgtEl>
                                          <p:spTgt spid="3">
                                            <p:txEl>
                                              <p:pRg st="0" end="0"/>
                                            </p:txEl>
                                          </p:spTgt>
                                        </p:tgtEl>
                                        <p:attrNameLst>
                                          <p:attrName>style.color</p:attrName>
                                        </p:attrNameLst>
                                      </p:cBhvr>
                                      <p:by>
                                        <p:hsl h="0" s="-12549" l="-25098"/>
                                      </p:by>
                                    </p:animClr>
                                    <p:animClr clrSpc="hsl" dir="cw">
                                      <p:cBhvr>
                                        <p:cTn id="74" dur="500" fill="hold"/>
                                        <p:tgtEl>
                                          <p:spTgt spid="3">
                                            <p:txEl>
                                              <p:pRg st="0" end="0"/>
                                            </p:txEl>
                                          </p:spTgt>
                                        </p:tgtEl>
                                        <p:attrNameLst>
                                          <p:attrName>fillcolor</p:attrName>
                                        </p:attrNameLst>
                                      </p:cBhvr>
                                      <p:by>
                                        <p:hsl h="0" s="-12549" l="-25098"/>
                                      </p:by>
                                    </p:animClr>
                                    <p:animClr clrSpc="hsl" dir="cw">
                                      <p:cBhvr>
                                        <p:cTn id="75" dur="500" fill="hold"/>
                                        <p:tgtEl>
                                          <p:spTgt spid="3">
                                            <p:txEl>
                                              <p:pRg st="0" end="0"/>
                                            </p:txEl>
                                          </p:spTgt>
                                        </p:tgtEl>
                                        <p:attrNameLst>
                                          <p:attrName>stroke.color</p:attrName>
                                        </p:attrNameLst>
                                      </p:cBhvr>
                                      <p:by>
                                        <p:hsl h="0" s="-12549" l="-25098"/>
                                      </p:by>
                                    </p:animClr>
                                    <p:set>
                                      <p:cBhvr>
                                        <p:cTn id="76" dur="500" fill="hold"/>
                                        <p:tgtEl>
                                          <p:spTgt spid="3">
                                            <p:txEl>
                                              <p:pRg st="0" end="0"/>
                                            </p:txEl>
                                          </p:spTgt>
                                        </p:tgtEl>
                                        <p:attrNameLst>
                                          <p:attrName>fill.type</p:attrName>
                                        </p:attrNameLst>
                                      </p:cBhvr>
                                      <p:to>
                                        <p:strVal val="solid"/>
                                      </p:to>
                                    </p:set>
                                  </p:childTnLst>
                                </p:cTn>
                              </p:par>
                            </p:childTnLst>
                          </p:cTn>
                        </p:par>
                      </p:childTnLst>
                    </p:cTn>
                  </p:par>
                  <p:par>
                    <p:cTn id="77" fill="hold">
                      <p:stCondLst>
                        <p:cond delay="indefinite"/>
                      </p:stCondLst>
                      <p:childTnLst>
                        <p:par>
                          <p:cTn id="78" fill="hold">
                            <p:stCondLst>
                              <p:cond delay="0"/>
                            </p:stCondLst>
                            <p:childTnLst>
                              <p:par>
                                <p:cTn id="79" presetID="24" presetClass="emph" presetSubtype="0" fill="hold" nodeType="clickEffect">
                                  <p:stCondLst>
                                    <p:cond delay="0"/>
                                  </p:stCondLst>
                                  <p:childTnLst>
                                    <p:animClr clrSpc="hsl" dir="cw">
                                      <p:cBhvr override="childStyle">
                                        <p:cTn id="80" dur="500" fill="hold"/>
                                        <p:tgtEl>
                                          <p:spTgt spid="3">
                                            <p:txEl>
                                              <p:pRg st="1" end="1"/>
                                            </p:txEl>
                                          </p:spTgt>
                                        </p:tgtEl>
                                        <p:attrNameLst>
                                          <p:attrName>style.color</p:attrName>
                                        </p:attrNameLst>
                                      </p:cBhvr>
                                      <p:by>
                                        <p:hsl h="0" s="-12549" l="-25098"/>
                                      </p:by>
                                    </p:animClr>
                                    <p:animClr clrSpc="hsl" dir="cw">
                                      <p:cBhvr>
                                        <p:cTn id="81" dur="500" fill="hold"/>
                                        <p:tgtEl>
                                          <p:spTgt spid="3">
                                            <p:txEl>
                                              <p:pRg st="1" end="1"/>
                                            </p:txEl>
                                          </p:spTgt>
                                        </p:tgtEl>
                                        <p:attrNameLst>
                                          <p:attrName>fillcolor</p:attrName>
                                        </p:attrNameLst>
                                      </p:cBhvr>
                                      <p:by>
                                        <p:hsl h="0" s="-12549" l="-25098"/>
                                      </p:by>
                                    </p:animClr>
                                    <p:animClr clrSpc="hsl" dir="cw">
                                      <p:cBhvr>
                                        <p:cTn id="82" dur="500" fill="hold"/>
                                        <p:tgtEl>
                                          <p:spTgt spid="3">
                                            <p:txEl>
                                              <p:pRg st="1" end="1"/>
                                            </p:txEl>
                                          </p:spTgt>
                                        </p:tgtEl>
                                        <p:attrNameLst>
                                          <p:attrName>stroke.color</p:attrName>
                                        </p:attrNameLst>
                                      </p:cBhvr>
                                      <p:by>
                                        <p:hsl h="0" s="-12549" l="-25098"/>
                                      </p:by>
                                    </p:animClr>
                                    <p:set>
                                      <p:cBhvr>
                                        <p:cTn id="83" dur="500" fill="hold"/>
                                        <p:tgtEl>
                                          <p:spTgt spid="3">
                                            <p:txEl>
                                              <p:pRg st="1" end="1"/>
                                            </p:txEl>
                                          </p:spTgt>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24" presetClass="emph" presetSubtype="0" fill="hold" nodeType="clickEffect">
                                  <p:stCondLst>
                                    <p:cond delay="0"/>
                                  </p:stCondLst>
                                  <p:childTnLst>
                                    <p:animClr clrSpc="hsl" dir="cw">
                                      <p:cBhvr override="childStyle">
                                        <p:cTn id="87" dur="500" fill="hold"/>
                                        <p:tgtEl>
                                          <p:spTgt spid="3">
                                            <p:txEl>
                                              <p:pRg st="2" end="2"/>
                                            </p:txEl>
                                          </p:spTgt>
                                        </p:tgtEl>
                                        <p:attrNameLst>
                                          <p:attrName>style.color</p:attrName>
                                        </p:attrNameLst>
                                      </p:cBhvr>
                                      <p:by>
                                        <p:hsl h="0" s="-12549" l="-25098"/>
                                      </p:by>
                                    </p:animClr>
                                    <p:animClr clrSpc="hsl" dir="cw">
                                      <p:cBhvr>
                                        <p:cTn id="88" dur="500" fill="hold"/>
                                        <p:tgtEl>
                                          <p:spTgt spid="3">
                                            <p:txEl>
                                              <p:pRg st="2" end="2"/>
                                            </p:txEl>
                                          </p:spTgt>
                                        </p:tgtEl>
                                        <p:attrNameLst>
                                          <p:attrName>fillcolor</p:attrName>
                                        </p:attrNameLst>
                                      </p:cBhvr>
                                      <p:by>
                                        <p:hsl h="0" s="-12549" l="-25098"/>
                                      </p:by>
                                    </p:animClr>
                                    <p:animClr clrSpc="hsl" dir="cw">
                                      <p:cBhvr>
                                        <p:cTn id="89" dur="500" fill="hold"/>
                                        <p:tgtEl>
                                          <p:spTgt spid="3">
                                            <p:txEl>
                                              <p:pRg st="2" end="2"/>
                                            </p:txEl>
                                          </p:spTgt>
                                        </p:tgtEl>
                                        <p:attrNameLst>
                                          <p:attrName>stroke.color</p:attrName>
                                        </p:attrNameLst>
                                      </p:cBhvr>
                                      <p:by>
                                        <p:hsl h="0" s="-12549" l="-25098"/>
                                      </p:by>
                                    </p:animClr>
                                    <p:set>
                                      <p:cBhvr>
                                        <p:cTn id="90" dur="500" fill="hold"/>
                                        <p:tgtEl>
                                          <p:spTgt spid="3">
                                            <p:txEl>
                                              <p:pRg st="2" end="2"/>
                                            </p:txEl>
                                          </p:spTgt>
                                        </p:tgtEl>
                                        <p:attrNameLst>
                                          <p:attrName>fill.type</p:attrName>
                                        </p:attrNameLst>
                                      </p:cBhvr>
                                      <p:to>
                                        <p:strVal val="solid"/>
                                      </p:to>
                                    </p:set>
                                  </p:childTnLst>
                                </p:cTn>
                              </p:par>
                            </p:childTnLst>
                          </p:cTn>
                        </p:par>
                      </p:childTnLst>
                    </p:cTn>
                  </p:par>
                  <p:par>
                    <p:cTn id="91" fill="hold">
                      <p:stCondLst>
                        <p:cond delay="indefinite"/>
                      </p:stCondLst>
                      <p:childTnLst>
                        <p:par>
                          <p:cTn id="92" fill="hold">
                            <p:stCondLst>
                              <p:cond delay="0"/>
                            </p:stCondLst>
                            <p:childTnLst>
                              <p:par>
                                <p:cTn id="93" presetID="24" presetClass="emph" presetSubtype="0" fill="hold" nodeType="clickEffect">
                                  <p:stCondLst>
                                    <p:cond delay="0"/>
                                  </p:stCondLst>
                                  <p:childTnLst>
                                    <p:animClr clrSpc="hsl" dir="cw">
                                      <p:cBhvr override="childStyle">
                                        <p:cTn id="94" dur="500" fill="hold"/>
                                        <p:tgtEl>
                                          <p:spTgt spid="3">
                                            <p:txEl>
                                              <p:pRg st="3" end="3"/>
                                            </p:txEl>
                                          </p:spTgt>
                                        </p:tgtEl>
                                        <p:attrNameLst>
                                          <p:attrName>style.color</p:attrName>
                                        </p:attrNameLst>
                                      </p:cBhvr>
                                      <p:by>
                                        <p:hsl h="0" s="-12549" l="-25098"/>
                                      </p:by>
                                    </p:animClr>
                                    <p:animClr clrSpc="hsl" dir="cw">
                                      <p:cBhvr>
                                        <p:cTn id="95" dur="500" fill="hold"/>
                                        <p:tgtEl>
                                          <p:spTgt spid="3">
                                            <p:txEl>
                                              <p:pRg st="3" end="3"/>
                                            </p:txEl>
                                          </p:spTgt>
                                        </p:tgtEl>
                                        <p:attrNameLst>
                                          <p:attrName>fillcolor</p:attrName>
                                        </p:attrNameLst>
                                      </p:cBhvr>
                                      <p:by>
                                        <p:hsl h="0" s="-12549" l="-25098"/>
                                      </p:by>
                                    </p:animClr>
                                    <p:animClr clrSpc="hsl" dir="cw">
                                      <p:cBhvr>
                                        <p:cTn id="96" dur="500" fill="hold"/>
                                        <p:tgtEl>
                                          <p:spTgt spid="3">
                                            <p:txEl>
                                              <p:pRg st="3" end="3"/>
                                            </p:txEl>
                                          </p:spTgt>
                                        </p:tgtEl>
                                        <p:attrNameLst>
                                          <p:attrName>stroke.color</p:attrName>
                                        </p:attrNameLst>
                                      </p:cBhvr>
                                      <p:by>
                                        <p:hsl h="0" s="-12549" l="-25098"/>
                                      </p:by>
                                    </p:animClr>
                                    <p:set>
                                      <p:cBhvr>
                                        <p:cTn id="97" dur="500" fill="hold"/>
                                        <p:tgtEl>
                                          <p:spTgt spid="3">
                                            <p:txEl>
                                              <p:pRg st="3" end="3"/>
                                            </p:txEl>
                                          </p:spTgt>
                                        </p:tgtEl>
                                        <p:attrNameLst>
                                          <p:attrName>fill.type</p:attrName>
                                        </p:attrNameLst>
                                      </p:cBhvr>
                                      <p:to>
                                        <p:strVal val="solid"/>
                                      </p:to>
                                    </p:set>
                                  </p:childTnLst>
                                </p:cTn>
                              </p:par>
                            </p:childTnLst>
                          </p:cTn>
                        </p:par>
                      </p:childTnLst>
                    </p:cTn>
                  </p:par>
                  <p:par>
                    <p:cTn id="98" fill="hold">
                      <p:stCondLst>
                        <p:cond delay="indefinite"/>
                      </p:stCondLst>
                      <p:childTnLst>
                        <p:par>
                          <p:cTn id="99" fill="hold">
                            <p:stCondLst>
                              <p:cond delay="0"/>
                            </p:stCondLst>
                            <p:childTnLst>
                              <p:par>
                                <p:cTn id="100" presetID="24" presetClass="emph" presetSubtype="0" fill="hold" nodeType="clickEffect">
                                  <p:stCondLst>
                                    <p:cond delay="0"/>
                                  </p:stCondLst>
                                  <p:childTnLst>
                                    <p:animClr clrSpc="hsl" dir="cw">
                                      <p:cBhvr override="childStyle">
                                        <p:cTn id="101" dur="500" fill="hold"/>
                                        <p:tgtEl>
                                          <p:spTgt spid="3">
                                            <p:txEl>
                                              <p:pRg st="4" end="4"/>
                                            </p:txEl>
                                          </p:spTgt>
                                        </p:tgtEl>
                                        <p:attrNameLst>
                                          <p:attrName>style.color</p:attrName>
                                        </p:attrNameLst>
                                      </p:cBhvr>
                                      <p:by>
                                        <p:hsl h="0" s="-12549" l="-25098"/>
                                      </p:by>
                                    </p:animClr>
                                    <p:animClr clrSpc="hsl" dir="cw">
                                      <p:cBhvr>
                                        <p:cTn id="102" dur="500" fill="hold"/>
                                        <p:tgtEl>
                                          <p:spTgt spid="3">
                                            <p:txEl>
                                              <p:pRg st="4" end="4"/>
                                            </p:txEl>
                                          </p:spTgt>
                                        </p:tgtEl>
                                        <p:attrNameLst>
                                          <p:attrName>fillcolor</p:attrName>
                                        </p:attrNameLst>
                                      </p:cBhvr>
                                      <p:by>
                                        <p:hsl h="0" s="-12549" l="-25098"/>
                                      </p:by>
                                    </p:animClr>
                                    <p:animClr clrSpc="hsl" dir="cw">
                                      <p:cBhvr>
                                        <p:cTn id="103" dur="500" fill="hold"/>
                                        <p:tgtEl>
                                          <p:spTgt spid="3">
                                            <p:txEl>
                                              <p:pRg st="4" end="4"/>
                                            </p:txEl>
                                          </p:spTgt>
                                        </p:tgtEl>
                                        <p:attrNameLst>
                                          <p:attrName>stroke.color</p:attrName>
                                        </p:attrNameLst>
                                      </p:cBhvr>
                                      <p:by>
                                        <p:hsl h="0" s="-12549" l="-25098"/>
                                      </p:by>
                                    </p:animClr>
                                    <p:set>
                                      <p:cBhvr>
                                        <p:cTn id="104"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a:xfrm>
            <a:off x="698176" y="1515820"/>
            <a:ext cx="8596668" cy="3880773"/>
          </a:xfrm>
        </p:spPr>
        <p:txBody>
          <a:bodyPr>
            <a:noAutofit/>
          </a:bodyPr>
          <a:lstStyle/>
          <a:p>
            <a:pPr lvl="0" fontAlgn="base"/>
            <a:r>
              <a:rPr lang="en-US" sz="2400" dirty="0" smtClean="0"/>
              <a:t>Year </a:t>
            </a:r>
            <a:r>
              <a:rPr lang="en-US" sz="2400" dirty="0"/>
              <a:t>2000</a:t>
            </a:r>
            <a:r>
              <a:rPr lang="en-US" sz="2400" b="1" dirty="0"/>
              <a:t> –</a:t>
            </a:r>
            <a:r>
              <a:rPr lang="en-US" sz="2400" dirty="0"/>
              <a:t> Globally, there were 525 million farms on record, out of which not a single farm was connected to the Internet of Things.</a:t>
            </a:r>
          </a:p>
          <a:p>
            <a:pPr lvl="0" algn="just" fontAlgn="base"/>
            <a:r>
              <a:rPr lang="en-US" sz="2400" dirty="0"/>
              <a:t>Year 2025</a:t>
            </a:r>
            <a:r>
              <a:rPr lang="en-US" sz="2400" b="1" dirty="0"/>
              <a:t> –</a:t>
            </a:r>
            <a:r>
              <a:rPr lang="en-US" sz="2400" dirty="0"/>
              <a:t> With same base of 525 million farms, there will be 600 million sensors in use at these farms – representing a major shift towards technological advancements being applied to agriculture to support the Agricultural Internet of Things.</a:t>
            </a:r>
          </a:p>
          <a:p>
            <a:pPr lvl="0" fontAlgn="base"/>
            <a:r>
              <a:rPr lang="en-US" sz="2400" dirty="0"/>
              <a:t>Year 2035</a:t>
            </a:r>
            <a:r>
              <a:rPr lang="en-US" sz="2400" b="1" dirty="0"/>
              <a:t> –</a:t>
            </a:r>
            <a:r>
              <a:rPr lang="en-US" sz="2400" dirty="0"/>
              <a:t> With 525 million farms globally, there will be a more than threefold growth in sensor usage compared to the year 2020. By 2050, there will be two billion sensors used in 525 million farms.</a:t>
            </a:r>
          </a:p>
        </p:txBody>
      </p:sp>
    </p:spTree>
    <p:extLst>
      <p:ext uri="{BB962C8B-B14F-4D97-AF65-F5344CB8AC3E}">
        <p14:creationId xmlns:p14="http://schemas.microsoft.com/office/powerpoint/2010/main" val="127281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4" presetClass="emph" presetSubtype="0" fill="hold" nodeType="clickEffect">
                                  <p:stCondLst>
                                    <p:cond delay="0"/>
                                  </p:stCondLst>
                                  <p:childTnLst>
                                    <p:animClr clrSpc="hsl" dir="cw">
                                      <p:cBhvr override="childStyle">
                                        <p:cTn id="24" dur="500" fill="hold"/>
                                        <p:tgtEl>
                                          <p:spTgt spid="3">
                                            <p:txEl>
                                              <p:pRg st="0" end="0"/>
                                            </p:txEl>
                                          </p:spTgt>
                                        </p:tgtEl>
                                        <p:attrNameLst>
                                          <p:attrName>style.color</p:attrName>
                                        </p:attrNameLst>
                                      </p:cBhvr>
                                      <p:by>
                                        <p:hsl h="0" s="-12549" l="-25098"/>
                                      </p:by>
                                    </p:animClr>
                                    <p:animClr clrSpc="hsl" dir="cw">
                                      <p:cBhvr>
                                        <p:cTn id="25" dur="500" fill="hold"/>
                                        <p:tgtEl>
                                          <p:spTgt spid="3">
                                            <p:txEl>
                                              <p:pRg st="0" end="0"/>
                                            </p:txEl>
                                          </p:spTgt>
                                        </p:tgtEl>
                                        <p:attrNameLst>
                                          <p:attrName>fillcolor</p:attrName>
                                        </p:attrNameLst>
                                      </p:cBhvr>
                                      <p:by>
                                        <p:hsl h="0" s="-12549" l="-25098"/>
                                      </p:by>
                                    </p:animClr>
                                    <p:animClr clrSpc="hsl" dir="cw">
                                      <p:cBhvr>
                                        <p:cTn id="26" dur="500" fill="hold"/>
                                        <p:tgtEl>
                                          <p:spTgt spid="3">
                                            <p:txEl>
                                              <p:pRg st="0" end="0"/>
                                            </p:txEl>
                                          </p:spTgt>
                                        </p:tgtEl>
                                        <p:attrNameLst>
                                          <p:attrName>stroke.color</p:attrName>
                                        </p:attrNameLst>
                                      </p:cBhvr>
                                      <p:by>
                                        <p:hsl h="0" s="-12549" l="-25098"/>
                                      </p:by>
                                    </p:animClr>
                                    <p:set>
                                      <p:cBhvr>
                                        <p:cTn id="27" dur="500" fill="hold"/>
                                        <p:tgtEl>
                                          <p:spTgt spid="3">
                                            <p:txEl>
                                              <p:pRg st="0" end="0"/>
                                            </p:txEl>
                                          </p:spTgt>
                                        </p:tgtEl>
                                        <p:attrNameLst>
                                          <p:attrName>fill.type</p:attrName>
                                        </p:attrNameLst>
                                      </p:cBhvr>
                                      <p:to>
                                        <p:strVal val="solid"/>
                                      </p:to>
                                    </p:set>
                                  </p:childTnLst>
                                </p:cTn>
                              </p:par>
                              <p:par>
                                <p:cTn id="28" presetID="24" presetClass="emph" presetSubtype="0" fill="hold" nodeType="withEffect">
                                  <p:stCondLst>
                                    <p:cond delay="0"/>
                                  </p:stCondLst>
                                  <p:childTnLst>
                                    <p:animClr clrSpc="hsl" dir="cw">
                                      <p:cBhvr override="childStyle">
                                        <p:cTn id="29" dur="500" fill="hold"/>
                                        <p:tgtEl>
                                          <p:spTgt spid="3">
                                            <p:txEl>
                                              <p:pRg st="1" end="1"/>
                                            </p:txEl>
                                          </p:spTgt>
                                        </p:tgtEl>
                                        <p:attrNameLst>
                                          <p:attrName>style.color</p:attrName>
                                        </p:attrNameLst>
                                      </p:cBhvr>
                                      <p:by>
                                        <p:hsl h="0" s="-12549" l="-25098"/>
                                      </p:by>
                                    </p:animClr>
                                    <p:animClr clrSpc="hsl" dir="cw">
                                      <p:cBhvr>
                                        <p:cTn id="30" dur="500" fill="hold"/>
                                        <p:tgtEl>
                                          <p:spTgt spid="3">
                                            <p:txEl>
                                              <p:pRg st="1" end="1"/>
                                            </p:txEl>
                                          </p:spTgt>
                                        </p:tgtEl>
                                        <p:attrNameLst>
                                          <p:attrName>fillcolor</p:attrName>
                                        </p:attrNameLst>
                                      </p:cBhvr>
                                      <p:by>
                                        <p:hsl h="0" s="-12549" l="-25098"/>
                                      </p:by>
                                    </p:animClr>
                                    <p:animClr clrSpc="hsl" dir="cw">
                                      <p:cBhvr>
                                        <p:cTn id="31" dur="500" fill="hold"/>
                                        <p:tgtEl>
                                          <p:spTgt spid="3">
                                            <p:txEl>
                                              <p:pRg st="1" end="1"/>
                                            </p:txEl>
                                          </p:spTgt>
                                        </p:tgtEl>
                                        <p:attrNameLst>
                                          <p:attrName>stroke.color</p:attrName>
                                        </p:attrNameLst>
                                      </p:cBhvr>
                                      <p:by>
                                        <p:hsl h="0" s="-12549" l="-25098"/>
                                      </p:by>
                                    </p:animClr>
                                    <p:set>
                                      <p:cBhvr>
                                        <p:cTn id="32" dur="500" fill="hold"/>
                                        <p:tgtEl>
                                          <p:spTgt spid="3">
                                            <p:txEl>
                                              <p:pRg st="1" end="1"/>
                                            </p:txEl>
                                          </p:spTgt>
                                        </p:tgtEl>
                                        <p:attrNameLst>
                                          <p:attrName>fill.type</p:attrName>
                                        </p:attrNameLst>
                                      </p:cBhvr>
                                      <p:to>
                                        <p:strVal val="solid"/>
                                      </p:to>
                                    </p:set>
                                  </p:childTnLst>
                                </p:cTn>
                              </p:par>
                              <p:par>
                                <p:cTn id="33" presetID="24" presetClass="emph" presetSubtype="0" fill="hold" nodeType="withEffect">
                                  <p:stCondLst>
                                    <p:cond delay="0"/>
                                  </p:stCondLst>
                                  <p:childTnLst>
                                    <p:animClr clrSpc="hsl" dir="cw">
                                      <p:cBhvr override="childStyle">
                                        <p:cTn id="34" dur="500" fill="hold"/>
                                        <p:tgtEl>
                                          <p:spTgt spid="3">
                                            <p:txEl>
                                              <p:pRg st="2" end="2"/>
                                            </p:txEl>
                                          </p:spTgt>
                                        </p:tgtEl>
                                        <p:attrNameLst>
                                          <p:attrName>style.color</p:attrName>
                                        </p:attrNameLst>
                                      </p:cBhvr>
                                      <p:by>
                                        <p:hsl h="0" s="-12549" l="-25098"/>
                                      </p:by>
                                    </p:animClr>
                                    <p:animClr clrSpc="hsl" dir="cw">
                                      <p:cBhvr>
                                        <p:cTn id="35" dur="500" fill="hold"/>
                                        <p:tgtEl>
                                          <p:spTgt spid="3">
                                            <p:txEl>
                                              <p:pRg st="2" end="2"/>
                                            </p:txEl>
                                          </p:spTgt>
                                        </p:tgtEl>
                                        <p:attrNameLst>
                                          <p:attrName>fillcolor</p:attrName>
                                        </p:attrNameLst>
                                      </p:cBhvr>
                                      <p:by>
                                        <p:hsl h="0" s="-12549" l="-25098"/>
                                      </p:by>
                                    </p:animClr>
                                    <p:animClr clrSpc="hsl" dir="cw">
                                      <p:cBhvr>
                                        <p:cTn id="36" dur="500" fill="hold"/>
                                        <p:tgtEl>
                                          <p:spTgt spid="3">
                                            <p:txEl>
                                              <p:pRg st="2" end="2"/>
                                            </p:txEl>
                                          </p:spTgt>
                                        </p:tgtEl>
                                        <p:attrNameLst>
                                          <p:attrName>stroke.color</p:attrName>
                                        </p:attrNameLst>
                                      </p:cBhvr>
                                      <p:by>
                                        <p:hsl h="0" s="-12549" l="-25098"/>
                                      </p:by>
                                    </p:animClr>
                                    <p:set>
                                      <p:cBhvr>
                                        <p:cTn id="37"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334" y="198637"/>
            <a:ext cx="8596668" cy="1320800"/>
          </a:xfrm>
        </p:spPr>
        <p:txBody>
          <a:bodyPr/>
          <a:lstStyle/>
          <a:p>
            <a:r>
              <a:rPr lang="en-US" dirty="0" smtClean="0"/>
              <a:t>IoT IN AGRICULTURE</a:t>
            </a:r>
            <a:endParaRPr lang="en-US" dirty="0"/>
          </a:p>
        </p:txBody>
      </p:sp>
      <p:sp>
        <p:nvSpPr>
          <p:cNvPr id="3" name="Content Placeholder 2"/>
          <p:cNvSpPr>
            <a:spLocks noGrp="1"/>
          </p:cNvSpPr>
          <p:nvPr>
            <p:ph idx="1"/>
          </p:nvPr>
        </p:nvSpPr>
        <p:spPr>
          <a:xfrm>
            <a:off x="737903" y="3935411"/>
            <a:ext cx="8596668" cy="2513011"/>
          </a:xfrm>
        </p:spPr>
        <p:txBody>
          <a:bodyPr>
            <a:noAutofit/>
          </a:bodyPr>
          <a:lstStyle/>
          <a:p>
            <a:pPr marL="0" indent="0">
              <a:buNone/>
            </a:pPr>
            <a:r>
              <a:rPr lang="en-US" sz="2400" dirty="0" smtClean="0"/>
              <a:t>IoT </a:t>
            </a:r>
            <a:r>
              <a:rPr lang="en-US" sz="2400" dirty="0"/>
              <a:t>farmers enable to contend with the enormous challenges they face. The agriculture industry must overcome increasing water shortages, difficult to manage costs, limited availability of lands, while meeting the increasing consumption needs of a global population that is expected to grow by 70% by 2050. (Reference: Food and Agriculture Organization of the United Nations).</a:t>
            </a:r>
            <a:br>
              <a:rPr lang="en-US" sz="2400" dirty="0"/>
            </a:br>
            <a:endParaRPr lang="en-US" sz="2400" dirty="0"/>
          </a:p>
          <a:p>
            <a:endParaRPr lang="en-US" sz="2400" dirty="0"/>
          </a:p>
        </p:txBody>
      </p:sp>
      <p:pic>
        <p:nvPicPr>
          <p:cNvPr id="4" name="Picture 2" descr="Image result for iot in agricul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938" y="859036"/>
            <a:ext cx="6353908" cy="2950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20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533" y="3571631"/>
            <a:ext cx="8829502" cy="2447262"/>
          </a:xfrm>
        </p:spPr>
        <p:txBody>
          <a:bodyPr>
            <a:noAutofit/>
          </a:bodyPr>
          <a:lstStyle/>
          <a:p>
            <a:r>
              <a:rPr lang="en-US" sz="2400" dirty="0" smtClean="0"/>
              <a:t>The advent of IoT into agriculture has been made into good times because the world population is expected to grow to 9.6 billion by 2020.</a:t>
            </a:r>
          </a:p>
          <a:p>
            <a:r>
              <a:rPr lang="en-US" sz="2400" dirty="0" smtClean="0"/>
              <a:t>It would have been impossible to feed all those people when there are limited farming methods.</a:t>
            </a:r>
          </a:p>
          <a:p>
            <a:r>
              <a:rPr lang="en-US" sz="2400" dirty="0" smtClean="0"/>
              <a:t>In order to keep up with the food requirements, it is imperative that a new and innovation method of farming should be introduced.</a:t>
            </a:r>
            <a:endParaRPr lang="en-US" sz="2400" dirty="0"/>
          </a:p>
        </p:txBody>
      </p:sp>
      <p:pic>
        <p:nvPicPr>
          <p:cNvPr id="5" name="Picture 4"/>
          <p:cNvPicPr>
            <a:picLocks noChangeAspect="1"/>
          </p:cNvPicPr>
          <p:nvPr/>
        </p:nvPicPr>
        <p:blipFill rotWithShape="1">
          <a:blip r:embed="rId2"/>
          <a:srcRect l="5089" t="26216" r="49803" b="26965"/>
          <a:stretch/>
        </p:blipFill>
        <p:spPr>
          <a:xfrm>
            <a:off x="1742831" y="146700"/>
            <a:ext cx="5868987" cy="3424931"/>
          </a:xfrm>
          <a:prstGeom prst="rect">
            <a:avLst/>
          </a:prstGeom>
        </p:spPr>
      </p:pic>
    </p:spTree>
    <p:extLst>
      <p:ext uri="{BB962C8B-B14F-4D97-AF65-F5344CB8AC3E}">
        <p14:creationId xmlns:p14="http://schemas.microsoft.com/office/powerpoint/2010/main" val="410354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6568" t="16063" r="26042" b="20680"/>
          <a:stretch/>
        </p:blipFill>
        <p:spPr>
          <a:xfrm>
            <a:off x="304800" y="592040"/>
            <a:ext cx="5092700" cy="3137098"/>
          </a:xfrm>
          <a:prstGeom prst="rect">
            <a:avLst/>
          </a:prstGeom>
        </p:spPr>
      </p:pic>
      <p:sp>
        <p:nvSpPr>
          <p:cNvPr id="5" name="Content Placeholder 4"/>
          <p:cNvSpPr>
            <a:spLocks noGrp="1"/>
          </p:cNvSpPr>
          <p:nvPr>
            <p:ph idx="1"/>
          </p:nvPr>
        </p:nvSpPr>
        <p:spPr>
          <a:xfrm>
            <a:off x="539262" y="-93785"/>
            <a:ext cx="8676125" cy="4071885"/>
          </a:xfrm>
        </p:spPr>
        <p:txBody>
          <a:bodyPr>
            <a:noAutofit/>
          </a:bodyPr>
          <a:lstStyle/>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a:t/>
            </a:r>
            <a:br>
              <a:rPr lang="en-US" sz="2400" dirty="0"/>
            </a:br>
            <a:endParaRPr lang="en-US" sz="2400" dirty="0" smtClean="0"/>
          </a:p>
          <a:p>
            <a:pPr marL="0" indent="0">
              <a:buNone/>
            </a:pPr>
            <a:endParaRPr lang="en-US" sz="2400" dirty="0"/>
          </a:p>
          <a:p>
            <a:pPr marL="0" indent="0">
              <a:buNone/>
            </a:pPr>
            <a:endParaRPr lang="en-US" sz="2400" dirty="0" smtClean="0"/>
          </a:p>
          <a:p>
            <a:pPr marL="0" indent="0" algn="just">
              <a:buNone/>
            </a:pPr>
            <a:r>
              <a:rPr lang="en-US" sz="2400" dirty="0" smtClean="0"/>
              <a:t> It </a:t>
            </a:r>
            <a:r>
              <a:rPr lang="en-US" sz="2400" dirty="0"/>
              <a:t>can be helped by using the data. With the Data that the farmers get from new innovative </a:t>
            </a:r>
            <a:r>
              <a:rPr lang="en-US" sz="2400" dirty="0" smtClean="0"/>
              <a:t>IoT </a:t>
            </a:r>
            <a:r>
              <a:rPr lang="en-US" sz="2400" dirty="0"/>
              <a:t>applications can be addressed the issues of  fields, water, air and even the livestock. The </a:t>
            </a:r>
            <a:r>
              <a:rPr lang="en-US" sz="2400" dirty="0" smtClean="0"/>
              <a:t>IoT </a:t>
            </a:r>
            <a:r>
              <a:rPr lang="en-US" sz="2400" dirty="0"/>
              <a:t>helps farmers better informed of their land, crops and animals so they know how to increase quality, quantity, sustainability and cost effectiveness of agricultural production.</a:t>
            </a:r>
          </a:p>
        </p:txBody>
      </p:sp>
      <p:pic>
        <p:nvPicPr>
          <p:cNvPr id="6" name="Picture 4" descr="Image result for iot in agricul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9011" y="592040"/>
            <a:ext cx="4327612" cy="313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6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35578" y="-2002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6" descr="Image 1: Electronic agricultural de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032" y="3817974"/>
            <a:ext cx="5737468" cy="2602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rot="10800000" flipV="1">
            <a:off x="567064" y="1062107"/>
            <a:ext cx="775752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23232"/>
                </a:solidFill>
                <a:effectLst/>
                <a:latin typeface="Arial" panose="020B0604020202020204" pitchFamily="34" charset="0"/>
                <a:ea typeface="Times New Roman" panose="02020603050405020304" pitchFamily="18" charset="0"/>
                <a:cs typeface="Arial" panose="020B0604020202020204" pitchFamily="34" charset="0"/>
              </a:rPr>
              <a:t>Electronic agricultural devices</a:t>
            </a:r>
            <a:endParaRPr kumimoji="0" lang="en-US" altLang="en-US" sz="2400" b="0" i="0" u="none" strike="noStrike" cap="none" normalizeH="0" baseline="0" dirty="0" smtClean="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23232"/>
                </a:solidFill>
                <a:effectLst/>
                <a:latin typeface="Arial" panose="020B0604020202020204" pitchFamily="34" charset="0"/>
                <a:ea typeface="Times New Roman" panose="02020603050405020304" pitchFamily="18" charset="0"/>
                <a:cs typeface="Arial" panose="020B0604020202020204" pitchFamily="34" charset="0"/>
              </a:rPr>
              <a:t>Product quality, higher crop productivity, resource conservation and cost control – these are just a few of the ways the Agricultural Internet of Things promises to transform farming and food production in the future. It helps increase crop productivity by managing and controlling such activities in the following ways: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6" name="Title 5"/>
          <p:cNvSpPr>
            <a:spLocks noGrp="1"/>
          </p:cNvSpPr>
          <p:nvPr>
            <p:ph type="title"/>
          </p:nvPr>
        </p:nvSpPr>
        <p:spPr>
          <a:xfrm>
            <a:off x="639234" y="414714"/>
            <a:ext cx="8936566" cy="660400"/>
          </a:xfrm>
        </p:spPr>
        <p:txBody>
          <a:bodyPr/>
          <a:lstStyle/>
          <a:p>
            <a:r>
              <a:rPr lang="en-US" dirty="0" smtClean="0"/>
              <a:t>IoT DEVICES</a:t>
            </a:r>
            <a:endParaRPr lang="en-US" dirty="0"/>
          </a:p>
        </p:txBody>
      </p:sp>
    </p:spTree>
    <p:extLst>
      <p:ext uri="{BB962C8B-B14F-4D97-AF65-F5344CB8AC3E}">
        <p14:creationId xmlns:p14="http://schemas.microsoft.com/office/powerpoint/2010/main" val="21503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2049"/>
                                        </p:tgtEl>
                                        <p:attrNameLst>
                                          <p:attrName>style.visibility</p:attrName>
                                        </p:attrNameLst>
                                      </p:cBhvr>
                                      <p:to>
                                        <p:strVal val="visible"/>
                                      </p:to>
                                    </p:set>
                                    <p:animEffect transition="in" filter="wipe(down)">
                                      <p:cBhvr>
                                        <p:cTn id="12" dur="580">
                                          <p:stCondLst>
                                            <p:cond delay="0"/>
                                          </p:stCondLst>
                                        </p:cTn>
                                        <p:tgtEl>
                                          <p:spTgt spid="2049"/>
                                        </p:tgtEl>
                                      </p:cBhvr>
                                    </p:animEffect>
                                    <p:anim calcmode="lin" valueType="num">
                                      <p:cBhvr>
                                        <p:cTn id="13" dur="1822" tmFilter="0,0; 0.14,0.36; 0.43,0.73; 0.71,0.91; 1.0,1.0">
                                          <p:stCondLst>
                                            <p:cond delay="0"/>
                                          </p:stCondLst>
                                        </p:cTn>
                                        <p:tgtEl>
                                          <p:spTgt spid="2049"/>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049"/>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049"/>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049"/>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049"/>
                                        </p:tgtEl>
                                        <p:attrNameLst>
                                          <p:attrName>ppt_y</p:attrName>
                                        </p:attrNameLst>
                                      </p:cBhvr>
                                      <p:tavLst>
                                        <p:tav tm="0" fmla="#ppt_y-sin(pi*$)/81">
                                          <p:val>
                                            <p:fltVal val="0"/>
                                          </p:val>
                                        </p:tav>
                                        <p:tav tm="100000">
                                          <p:val>
                                            <p:fltVal val="1"/>
                                          </p:val>
                                        </p:tav>
                                      </p:tavLst>
                                    </p:anim>
                                    <p:animScale>
                                      <p:cBhvr>
                                        <p:cTn id="18" dur="26">
                                          <p:stCondLst>
                                            <p:cond delay="650"/>
                                          </p:stCondLst>
                                        </p:cTn>
                                        <p:tgtEl>
                                          <p:spTgt spid="2049"/>
                                        </p:tgtEl>
                                      </p:cBhvr>
                                      <p:to x="100000" y="60000"/>
                                    </p:animScale>
                                    <p:animScale>
                                      <p:cBhvr>
                                        <p:cTn id="19" dur="166" decel="50000">
                                          <p:stCondLst>
                                            <p:cond delay="676"/>
                                          </p:stCondLst>
                                        </p:cTn>
                                        <p:tgtEl>
                                          <p:spTgt spid="2049"/>
                                        </p:tgtEl>
                                      </p:cBhvr>
                                      <p:to x="100000" y="100000"/>
                                    </p:animScale>
                                    <p:animScale>
                                      <p:cBhvr>
                                        <p:cTn id="20" dur="26">
                                          <p:stCondLst>
                                            <p:cond delay="1312"/>
                                          </p:stCondLst>
                                        </p:cTn>
                                        <p:tgtEl>
                                          <p:spTgt spid="2049"/>
                                        </p:tgtEl>
                                      </p:cBhvr>
                                      <p:to x="100000" y="80000"/>
                                    </p:animScale>
                                    <p:animScale>
                                      <p:cBhvr>
                                        <p:cTn id="21" dur="166" decel="50000">
                                          <p:stCondLst>
                                            <p:cond delay="1338"/>
                                          </p:stCondLst>
                                        </p:cTn>
                                        <p:tgtEl>
                                          <p:spTgt spid="2049"/>
                                        </p:tgtEl>
                                      </p:cBhvr>
                                      <p:to x="100000" y="100000"/>
                                    </p:animScale>
                                    <p:animScale>
                                      <p:cBhvr>
                                        <p:cTn id="22" dur="26">
                                          <p:stCondLst>
                                            <p:cond delay="1642"/>
                                          </p:stCondLst>
                                        </p:cTn>
                                        <p:tgtEl>
                                          <p:spTgt spid="2049"/>
                                        </p:tgtEl>
                                      </p:cBhvr>
                                      <p:to x="100000" y="90000"/>
                                    </p:animScale>
                                    <p:animScale>
                                      <p:cBhvr>
                                        <p:cTn id="23" dur="166" decel="50000">
                                          <p:stCondLst>
                                            <p:cond delay="1668"/>
                                          </p:stCondLst>
                                        </p:cTn>
                                        <p:tgtEl>
                                          <p:spTgt spid="2049"/>
                                        </p:tgtEl>
                                      </p:cBhvr>
                                      <p:to x="100000" y="100000"/>
                                    </p:animScale>
                                    <p:animScale>
                                      <p:cBhvr>
                                        <p:cTn id="24" dur="26">
                                          <p:stCondLst>
                                            <p:cond delay="1808"/>
                                          </p:stCondLst>
                                        </p:cTn>
                                        <p:tgtEl>
                                          <p:spTgt spid="2049"/>
                                        </p:tgtEl>
                                      </p:cBhvr>
                                      <p:to x="100000" y="95000"/>
                                    </p:animScale>
                                    <p:animScale>
                                      <p:cBhvr>
                                        <p:cTn id="25" dur="166" decel="50000">
                                          <p:stCondLst>
                                            <p:cond delay="1834"/>
                                          </p:stCondLst>
                                        </p:cTn>
                                        <p:tgtEl>
                                          <p:spTgt spid="204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56492"/>
            <a:ext cx="8596668" cy="1320800"/>
          </a:xfrm>
        </p:spPr>
        <p:txBody>
          <a:bodyPr/>
          <a:lstStyle/>
          <a:p>
            <a:r>
              <a:rPr lang="en-US" dirty="0" smtClean="0"/>
              <a:t>EXAMPLE FOR IoT USAGE</a:t>
            </a:r>
            <a:endParaRPr lang="en-US" dirty="0"/>
          </a:p>
        </p:txBody>
      </p:sp>
      <p:sp>
        <p:nvSpPr>
          <p:cNvPr id="3" name="Content Placeholder 2"/>
          <p:cNvSpPr>
            <a:spLocks noGrp="1"/>
          </p:cNvSpPr>
          <p:nvPr>
            <p:ph idx="1"/>
          </p:nvPr>
        </p:nvSpPr>
        <p:spPr>
          <a:xfrm>
            <a:off x="677334" y="1252870"/>
            <a:ext cx="8596668" cy="3880773"/>
          </a:xfrm>
        </p:spPr>
        <p:txBody>
          <a:bodyPr>
            <a:normAutofit/>
          </a:bodyPr>
          <a:lstStyle/>
          <a:p>
            <a:pPr marL="0" indent="0">
              <a:buNone/>
            </a:pPr>
            <a:r>
              <a:rPr lang="en-US" sz="2400" dirty="0"/>
              <a:t/>
            </a:r>
            <a:br>
              <a:rPr lang="en-US" sz="2400" dirty="0"/>
            </a:br>
            <a:r>
              <a:rPr lang="en-US" sz="2400" dirty="0"/>
              <a:t>The team behind the Cow Tracking Project attach a GPS device to each cow, and placed sensors around their shed to monitor their movements and sleeping habits. The information was then sent to the farmer’s computer. Disruptions in a cow’s regular pattern (e.g. sleeping more or moving around less than usual) could signal illness Daily updates can help the farmer quickly catch these changes.</a:t>
            </a:r>
            <a:br>
              <a:rPr lang="en-US" sz="2400" dirty="0"/>
            </a:br>
            <a:endParaRPr lang="en-US" sz="2400" dirty="0"/>
          </a:p>
        </p:txBody>
      </p:sp>
      <p:pic>
        <p:nvPicPr>
          <p:cNvPr id="5122" name="Picture 2" descr="Image result for iot in agriculture devices in c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75" y="4456112"/>
            <a:ext cx="3074827" cy="19192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0" y="4456112"/>
            <a:ext cx="3238500" cy="186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2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mph" presetSubtype="2" fill="hold" nodeType="clickEffect">
                                  <p:stCondLst>
                                    <p:cond delay="0"/>
                                  </p:stCondLst>
                                  <p:childTnLst>
                                    <p:animClr clrSpc="rgb" dir="cw">
                                      <p:cBhvr>
                                        <p:cTn id="13" dur="2000" fill="hold"/>
                                        <p:tgtEl>
                                          <p:spTgt spid="3"/>
                                        </p:tgtEl>
                                        <p:attrNameLst>
                                          <p:attrName>fillcolor</p:attrName>
                                        </p:attrNameLst>
                                      </p:cBhvr>
                                      <p:to>
                                        <a:schemeClr val="accent2"/>
                                      </p:to>
                                    </p:animClr>
                                    <p:set>
                                      <p:cBhvr>
                                        <p:cTn id="14" dur="2000" fill="hold"/>
                                        <p:tgtEl>
                                          <p:spTgt spid="3"/>
                                        </p:tgtEl>
                                        <p:attrNameLst>
                                          <p:attrName>fill.type</p:attrName>
                                        </p:attrNameLst>
                                      </p:cBhvr>
                                      <p:to>
                                        <p:strVal val="solid"/>
                                      </p:to>
                                    </p:set>
                                    <p:set>
                                      <p:cBhvr>
                                        <p:cTn id="15" dur="2000" fill="hold"/>
                                        <p:tgtEl>
                                          <p:spTgt spid="3"/>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circle(in)">
                                      <p:cBhvr>
                                        <p:cTn id="20" dur="2000"/>
                                        <p:tgtEl>
                                          <p:spTgt spid="5122"/>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124"/>
                                        </p:tgtEl>
                                        <p:attrNameLst>
                                          <p:attrName>style.visibility</p:attrName>
                                        </p:attrNameLst>
                                      </p:cBhvr>
                                      <p:to>
                                        <p:strVal val="visible"/>
                                      </p:to>
                                    </p:set>
                                    <p:animEffect transition="in" filter="circle(in)">
                                      <p:cBhvr>
                                        <p:cTn id="25" dur="20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493</TotalTime>
  <Words>768</Words>
  <Application>Microsoft Office PowerPoint</Application>
  <PresentationFormat>Custom</PresentationFormat>
  <Paragraphs>82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Presented by:   V.kanmani S.Abarna II-CSE     </vt:lpstr>
      <vt:lpstr>INTERNET OF THINGS</vt:lpstr>
      <vt:lpstr>BIRTH OF IoT</vt:lpstr>
      <vt:lpstr>RESEARCH</vt:lpstr>
      <vt:lpstr>IoT IN AGRICULTURE</vt:lpstr>
      <vt:lpstr>PowerPoint Presentation</vt:lpstr>
      <vt:lpstr>PowerPoint Presentation</vt:lpstr>
      <vt:lpstr>IoT DEVICES</vt:lpstr>
      <vt:lpstr>EXAMPLE FOR IoT USAGE</vt:lpstr>
      <vt:lpstr>PowerPoint Presentation</vt:lpstr>
      <vt:lpstr>Examples of new applications</vt:lpstr>
      <vt:lpstr>CROP WATER MANAGEMENT</vt:lpstr>
      <vt:lpstr>PEST MANAGEMENT</vt:lpstr>
      <vt:lpstr>SOIL MOISTURE AND PIR SENSOR</vt:lpstr>
      <vt:lpstr>ARDUINO</vt:lpstr>
      <vt:lpstr>SMART SENSORS IoT RED AND RIPE</vt:lpstr>
      <vt:lpstr>SMART SENSOR HERD MATERNITY</vt:lpstr>
      <vt:lpstr>ADVANTAGES</vt:lpstr>
      <vt:lpstr>DISADAVNTAGES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lenovo</cp:lastModifiedBy>
  <cp:revision>40</cp:revision>
  <dcterms:created xsi:type="dcterms:W3CDTF">2017-07-22T03:46:37Z</dcterms:created>
  <dcterms:modified xsi:type="dcterms:W3CDTF">2017-09-14T17:32:01Z</dcterms:modified>
</cp:coreProperties>
</file>