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6" r:id="rId3"/>
    <p:sldId id="257" r:id="rId4"/>
    <p:sldId id="261" r:id="rId5"/>
    <p:sldId id="286" r:id="rId6"/>
    <p:sldId id="287" r:id="rId7"/>
    <p:sldId id="260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8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3" d="100"/>
          <a:sy n="73" d="100"/>
        </p:scale>
        <p:origin x="-105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 cstate="print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3E9982FA-27A5-45D2-BB75-66159903A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3F7C6-28D3-4589-BD1C-E05E0C1BD64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DAD15-DC58-4B63-904D-F3E9C221C07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1FAC-A467-4858-9EDE-D4FCAC89AEF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FE8FD-CC2F-43EE-A0F1-F0262566C18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3F62-B6EC-4772-B977-BBEF17123B9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29F56-6133-4D2D-977A-3B8FBCAA958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917D2-CAAC-432E-9730-28AE3547220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B9DB8-6908-4DDB-9778-4E37C512915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3C43B-EE0D-4691-A75B-8DADA5E0DD3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EC2C-9671-4051-8D6B-23824755957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33" name="Picture 9" descr="C:\Wendy\anabnr2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F848BB-52BE-48D6-B182-A6F36DFA9C4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 dirty="0" smtClean="0">
                <a:latin typeface="Algerian" pitchFamily="82" charset="0"/>
              </a:rPr>
              <a:t>DEADLOCK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By </a:t>
            </a:r>
            <a:r>
              <a:rPr lang="en-US" dirty="0" smtClean="0"/>
              <a:t>:</a:t>
            </a:r>
          </a:p>
          <a:p>
            <a:pPr eaLnBrk="1" hangingPunct="1"/>
            <a:r>
              <a:rPr lang="en-US" dirty="0" smtClean="0"/>
              <a:t>S.Abarna</a:t>
            </a:r>
            <a:endParaRPr lang="en-IN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3076" name="Picture 5" descr="http://www.blog.gurukpo.com/wp-content/uploads/2012/04/Deadlo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0"/>
            <a:ext cx="48244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532188" y="5364163"/>
            <a:ext cx="2079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HOLD AND WAIT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pic>
        <p:nvPicPr>
          <p:cNvPr id="11269" name="Picture 2" descr="https://sp.yimg.com/ib/th?id=HN.608014777888998916&amp;pid=15.1&amp;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1075"/>
            <a:ext cx="6813947" cy="403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/>
              <a:t>3. No Preemption Condition</a:t>
            </a:r>
          </a:p>
          <a:p>
            <a:pPr eaLnBrk="1" hangingPunct="1">
              <a:buFont typeface="Wingdings" pitchFamily="2" charset="2"/>
              <a:buNone/>
            </a:pPr>
            <a:endParaRPr lang="en-US" b="1" i="1" dirty="0" smtClean="0"/>
          </a:p>
          <a:p>
            <a:pPr eaLnBrk="1" hangingPunct="1"/>
            <a:r>
              <a:rPr lang="en-IN" dirty="0" smtClean="0"/>
              <a:t>The processes must not have resources taken away while that resource is being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/>
              <a:t>4. Circular Wait Condition</a:t>
            </a:r>
          </a:p>
          <a:p>
            <a:pPr eaLnBrk="1" hangingPunct="1">
              <a:buFont typeface="Wingdings" pitchFamily="2" charset="2"/>
              <a:buNone/>
            </a:pPr>
            <a:endParaRPr lang="en-US" b="1" i="1" dirty="0" smtClean="0"/>
          </a:p>
          <a:p>
            <a:pPr eaLnBrk="1" hangingPunct="1"/>
            <a:r>
              <a:rPr lang="en-IN" dirty="0" smtClean="0"/>
              <a:t>In circular wait a chain of processes exists in which each process waits for one or more resources held by the next process in the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pic>
        <p:nvPicPr>
          <p:cNvPr id="14339" name="Content Placeholder 3" descr="CH06-Fig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196975"/>
            <a:ext cx="8497887" cy="444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Strategies to deal with deadlock</a:t>
            </a:r>
            <a:endParaRPr lang="en-IN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In general, there are four strategies of dealing with deadlock problem:-</a:t>
            </a:r>
          </a:p>
          <a:p>
            <a:pPr marL="0" indent="0" eaLnBrk="1" hangingPunct="1">
              <a:buNone/>
            </a:pPr>
            <a:endParaRPr lang="en-IN" b="1" dirty="0" smtClean="0"/>
          </a:p>
          <a:p>
            <a:pPr eaLnBrk="1" hangingPunct="1"/>
            <a:r>
              <a:rPr lang="en-IN" dirty="0" smtClean="0"/>
              <a:t>.</a:t>
            </a:r>
            <a:r>
              <a:rPr lang="en-IN" b="1" dirty="0" smtClean="0"/>
              <a:t>Deadlock Detection and Recovery</a:t>
            </a:r>
          </a:p>
          <a:p>
            <a:pPr eaLnBrk="1" hangingPunct="1"/>
            <a:r>
              <a:rPr lang="en-IN" dirty="0" smtClean="0"/>
              <a:t>.</a:t>
            </a:r>
            <a:r>
              <a:rPr lang="en-IN" b="1" dirty="0" smtClean="0"/>
              <a:t>Deadlock Avoidance</a:t>
            </a:r>
          </a:p>
          <a:p>
            <a:pPr eaLnBrk="1" hangingPunct="1"/>
            <a:r>
              <a:rPr lang="en-IN" dirty="0" smtClean="0"/>
              <a:t>.</a:t>
            </a:r>
            <a:r>
              <a:rPr lang="en-IN" b="1" dirty="0" smtClean="0"/>
              <a:t>Deadlock Prevention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Perpetua" pitchFamily="18" charset="0"/>
              </a:rPr>
              <a:t>1</a:t>
            </a:r>
            <a:r>
              <a:rPr lang="en-US" sz="3600" b="1" dirty="0" smtClean="0">
                <a:latin typeface="Perpetua" pitchFamily="18" charset="0"/>
              </a:rPr>
              <a:t>. </a:t>
            </a:r>
            <a:r>
              <a:rPr lang="en-US" sz="3600" b="1" dirty="0" smtClean="0">
                <a:latin typeface="Perpetua" pitchFamily="18" charset="0"/>
              </a:rPr>
              <a:t>Deadlock Detection </a:t>
            </a:r>
            <a:r>
              <a:rPr lang="en-IN" sz="3600" b="1" dirty="0" smtClean="0">
                <a:latin typeface="Perpetua" pitchFamily="18" charset="0"/>
              </a:rPr>
              <a:t>and Recovery</a:t>
            </a:r>
            <a:endParaRPr lang="en-IN" sz="3600" dirty="0" smtClean="0">
              <a:latin typeface="Perpetua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– The system lets deadlocks occur.</a:t>
            </a:r>
          </a:p>
          <a:p>
            <a:pPr eaLnBrk="1" hangingPunct="1">
              <a:buFont typeface="Wingdings" pitchFamily="2" charset="2"/>
              <a:buNone/>
            </a:pPr>
            <a:endParaRPr lang="en-IN" dirty="0" smtClean="0"/>
          </a:p>
          <a:p>
            <a:pPr eaLnBrk="1" hangingPunct="1"/>
            <a:r>
              <a:rPr lang="en-IN" dirty="0" smtClean="0"/>
              <a:t>– The system tries to detect when a deadlock occurs</a:t>
            </a:r>
          </a:p>
          <a:p>
            <a:pPr eaLnBrk="1" hangingPunct="1">
              <a:buFont typeface="Wingdings" pitchFamily="2" charset="2"/>
              <a:buNone/>
            </a:pPr>
            <a:endParaRPr lang="en-IN" dirty="0" smtClean="0"/>
          </a:p>
          <a:p>
            <a:pPr eaLnBrk="1" hangingPunct="1"/>
            <a:r>
              <a:rPr lang="en-IN" dirty="0" smtClean="0"/>
              <a:t>– When a deadlock is detected, some action is taken to try to recover from it</a:t>
            </a: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400" dirty="0" smtClean="0"/>
              <a:t>– One technique for detecting deadlocks is to build a resource graph</a:t>
            </a:r>
          </a:p>
          <a:p>
            <a:pPr eaLnBrk="1" hangingPunct="1">
              <a:buFont typeface="Wingdings" pitchFamily="2" charset="2"/>
              <a:buNone/>
            </a:pPr>
            <a:endParaRPr lang="en-IN" sz="2400" dirty="0" smtClean="0"/>
          </a:p>
          <a:p>
            <a:pPr eaLnBrk="1" hangingPunct="1"/>
            <a:r>
              <a:rPr lang="en-IN" sz="2400" dirty="0" smtClean="0"/>
              <a:t>• A circle represents a process</a:t>
            </a:r>
          </a:p>
          <a:p>
            <a:pPr eaLnBrk="1" hangingPunct="1"/>
            <a:r>
              <a:rPr lang="en-IN" sz="2400" dirty="0" smtClean="0"/>
              <a:t>• A square represents a resource</a:t>
            </a:r>
          </a:p>
          <a:p>
            <a:pPr eaLnBrk="1" hangingPunct="1"/>
            <a:r>
              <a:rPr lang="en-IN" sz="2400" dirty="0" smtClean="0"/>
              <a:t>• A directed arc from a resource to a process denotes ownership of a resource</a:t>
            </a:r>
          </a:p>
          <a:p>
            <a:pPr eaLnBrk="1" hangingPunct="1"/>
            <a:r>
              <a:rPr lang="en-IN" sz="2400" dirty="0" smtClean="0"/>
              <a:t>• A directed arc from a process to a resource denotes a request for a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pic>
        <p:nvPicPr>
          <p:cNvPr id="1945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58" t="7358" r="523" b="7356"/>
          <a:stretch>
            <a:fillRect/>
          </a:stretch>
        </p:blipFill>
        <p:spPr>
          <a:xfrm>
            <a:off x="492125" y="765175"/>
            <a:ext cx="8413750" cy="5451475"/>
          </a:xfrm>
          <a:noFill/>
          <a:ln w="38100" cmpd="dbl">
            <a:solidFill>
              <a:srgbClr val="CC66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latin typeface="Perpetua" pitchFamily="18" charset="0"/>
              </a:rPr>
              <a:t>2</a:t>
            </a:r>
            <a:r>
              <a:rPr lang="en-US" b="1" i="1" dirty="0" smtClean="0">
                <a:latin typeface="Perpetua" pitchFamily="18" charset="0"/>
              </a:rPr>
              <a:t>) </a:t>
            </a:r>
            <a:r>
              <a:rPr lang="en-US" b="1" i="1" dirty="0" smtClean="0">
                <a:latin typeface="Perpetua" pitchFamily="18" charset="0"/>
              </a:rPr>
              <a:t>Deadlock Avoidance</a:t>
            </a:r>
            <a:endParaRPr lang="en-IN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Carefully analyze each resource request to see if it can be safely granted.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avoid deadlock by only granting resources if granting them cannot result in a deadlock situation later.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Need an algorithm that can always avoid deadlock by making right choice all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latin typeface="Perpetua" pitchFamily="18" charset="0"/>
              </a:rPr>
              <a:t>3</a:t>
            </a:r>
            <a:r>
              <a:rPr lang="en-US" b="1" i="1" dirty="0" smtClean="0">
                <a:latin typeface="Perpetua" pitchFamily="18" charset="0"/>
              </a:rPr>
              <a:t>) </a:t>
            </a:r>
            <a:r>
              <a:rPr lang="en-US" b="1" i="1" dirty="0" smtClean="0">
                <a:latin typeface="Perpetua" pitchFamily="18" charset="0"/>
              </a:rPr>
              <a:t>Deadlock Prevention</a:t>
            </a:r>
            <a:endParaRPr lang="en-IN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800" dirty="0" smtClean="0"/>
              <a:t>– Try to eliminate one of the four conditions of deadlock</a:t>
            </a:r>
          </a:p>
          <a:p>
            <a:pPr eaLnBrk="1" hangingPunct="1"/>
            <a:endParaRPr lang="en-US" sz="28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IN" sz="2800" dirty="0" smtClean="0"/>
              <a:t>Relaxing mutual exclusion requires making all relevant resources sharable. Some resources can be made sharable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IN" sz="2800" dirty="0" smtClean="0"/>
              <a:t>But it is not always possible. For ex-only one user can use a printer at a time and if more than one user will try access it then deadlock may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 smtClean="0"/>
              <a:t>A process request the resources ,the resources are not available at that time , so that process enter into the waiting state .The requesting resources are held by another waiting process , both are in waiting state. </a:t>
            </a:r>
            <a:r>
              <a:rPr lang="en-IN" sz="3600" dirty="0"/>
              <a:t>T</a:t>
            </a:r>
            <a:r>
              <a:rPr lang="en-IN" sz="3600" dirty="0" smtClean="0"/>
              <a:t>his situation is said to be deadlock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48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• Hold and wait condition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IN" dirty="0" smtClean="0"/>
              <a:t>Only allocate all resources at once</a:t>
            </a:r>
          </a:p>
          <a:p>
            <a:pPr eaLnBrk="1" hangingPunct="1"/>
            <a:r>
              <a:rPr lang="en-IN" dirty="0" smtClean="0"/>
              <a:t>Only allocate resource when process has none</a:t>
            </a:r>
          </a:p>
          <a:p>
            <a:pPr eaLnBrk="1" hangingPunct="1"/>
            <a:r>
              <a:rPr lang="en-IN" dirty="0" smtClean="0"/>
              <a:t> This results in poor resource </a:t>
            </a:r>
            <a:r>
              <a:rPr lang="en-IN" dirty="0" smtClean="0"/>
              <a:t>utilitization</a:t>
            </a:r>
            <a:endParaRPr lang="en-IN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3) No-</a:t>
            </a: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Preemption</a:t>
            </a:r>
            <a:endParaRPr lang="en-IN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IN" sz="2800" dirty="0" smtClean="0"/>
          </a:p>
          <a:p>
            <a:pPr eaLnBrk="1" hangingPunct="1">
              <a:defRPr/>
            </a:pPr>
            <a:r>
              <a:rPr lang="en-IN" sz="2800" dirty="0" smtClean="0"/>
              <a:t> A process holding certain resources is denied a further request, that process must release its original resources.</a:t>
            </a:r>
          </a:p>
          <a:p>
            <a:pPr eaLnBrk="1" hangingPunct="1">
              <a:defRPr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b="1" dirty="0" smtClean="0"/>
              <a:t>4) Circular wait </a:t>
            </a:r>
          </a:p>
          <a:p>
            <a:pPr eaLnBrk="1" hangingPunct="1">
              <a:defRPr/>
            </a:pPr>
            <a:endParaRPr lang="en-IN" sz="2000" b="1" dirty="0" smtClean="0"/>
          </a:p>
          <a:p>
            <a:pPr eaLnBrk="1" hangingPunct="1">
              <a:defRPr/>
            </a:pPr>
            <a:r>
              <a:rPr lang="en-IN" sz="2000" b="1" dirty="0" smtClean="0"/>
              <a:t>Impose ordering on resources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N" sz="2000" b="1" dirty="0" smtClean="0"/>
              <a:t>                • Give all resources a ranking; must acquire highest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N" sz="2000" b="1" dirty="0" smtClean="0"/>
              <a:t>    ranked first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/>
              <a:t>E.G.</a:t>
            </a:r>
            <a:r>
              <a:rPr lang="en-US" sz="2000" dirty="0" smtClean="0"/>
              <a:t>  </a:t>
            </a:r>
            <a:r>
              <a:rPr lang="en-US" sz="2000" b="1" dirty="0" smtClean="0"/>
              <a:t>Always acquire resources in numerical order</a:t>
            </a:r>
          </a:p>
          <a:p>
            <a:pPr marL="41148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/>
              <a:t>         </a:t>
            </a:r>
            <a:r>
              <a:rPr lang="en-IN" sz="2000" b="1" dirty="0" smtClean="0"/>
              <a:t>• </a:t>
            </a:r>
            <a:r>
              <a:rPr lang="en-US" sz="2000" b="1" dirty="0" smtClean="0"/>
              <a:t> Need not acquire them all at once!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N" sz="2000" b="1" dirty="0" smtClean="0"/>
              <a:t>               </a:t>
            </a:r>
            <a:r>
              <a:rPr lang="en-US" sz="2000" b="1" dirty="0" smtClean="0"/>
              <a:t>1) Image setter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/>
              <a:t>2) Scanner</a:t>
            </a:r>
            <a:r>
              <a:rPr lang="en-US" sz="2000" dirty="0" smtClean="0"/>
              <a:t>			</a:t>
            </a:r>
            <a:r>
              <a:rPr lang="en-US" sz="2000" b="1" dirty="0" smtClean="0">
                <a:solidFill>
                  <a:srgbClr val="7030A0"/>
                </a:solidFill>
              </a:rPr>
              <a:t>Numerically ordered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/>
              <a:t>3) Plotter	</a:t>
            </a:r>
            <a:r>
              <a:rPr lang="en-US" sz="2000" dirty="0" smtClean="0"/>
              <a:t>		          </a:t>
            </a:r>
            <a:r>
              <a:rPr lang="en-US" sz="2000" b="1" dirty="0" smtClean="0">
                <a:solidFill>
                  <a:srgbClr val="7030A0"/>
                </a:solidFill>
              </a:rPr>
              <a:t>resources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/>
              <a:t>4) Tape Drive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	5) CD Rom Drive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4400" dirty="0" smtClean="0"/>
          </a:p>
          <a:p>
            <a:pPr eaLnBrk="1" hangingPunct="1">
              <a:buFont typeface="Wingdings" pitchFamily="2" charset="2"/>
              <a:buNone/>
            </a:pPr>
            <a:endParaRPr lang="en-US" sz="4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4400" dirty="0" smtClean="0"/>
              <a:t>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400" dirty="0" smtClean="0"/>
              <a:t>            THANK  YOU </a:t>
            </a: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89188"/>
            <a:ext cx="7772400" cy="3055937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Introduction</a:t>
            </a:r>
          </a:p>
          <a:p>
            <a:pPr eaLnBrk="1" hangingPunct="1"/>
            <a:r>
              <a:rPr lang="en-US" sz="2000" b="1" dirty="0" smtClean="0"/>
              <a:t> Conditions for deadlock</a:t>
            </a:r>
          </a:p>
          <a:p>
            <a:pPr eaLnBrk="1" hangingPunct="1"/>
            <a:r>
              <a:rPr lang="en-US" sz="2000" b="1" dirty="0" smtClean="0"/>
              <a:t>Strategies</a:t>
            </a:r>
          </a:p>
          <a:p>
            <a:pPr eaLnBrk="1" hangingPunct="1"/>
            <a:r>
              <a:rPr lang="en-US" sz="2000" b="1" dirty="0" smtClean="0"/>
              <a:t>Deadlock issues</a:t>
            </a:r>
          </a:p>
          <a:p>
            <a:pPr eaLnBrk="1" hangingPunct="1"/>
            <a:r>
              <a:rPr lang="en-US" sz="2000" b="1" dirty="0" smtClean="0"/>
              <a:t>Deadlock detection </a:t>
            </a:r>
          </a:p>
          <a:p>
            <a:pPr eaLnBrk="1" hangingPunct="1"/>
            <a:r>
              <a:rPr lang="en-US" sz="2000" b="1" dirty="0" smtClean="0"/>
              <a:t>Recovery from deadlock</a:t>
            </a:r>
          </a:p>
          <a:p>
            <a:pPr eaLnBrk="1" hangingPunct="1"/>
            <a:r>
              <a:rPr lang="en-US" sz="2000" b="1" dirty="0" smtClean="0"/>
              <a:t>Deadlock prevention </a:t>
            </a:r>
          </a:p>
          <a:p>
            <a:pPr eaLnBrk="1" hangingPunct="1"/>
            <a:r>
              <a:rPr lang="en-US" sz="2000" b="1" dirty="0" smtClean="0"/>
              <a:t>Deadlock avoidance</a:t>
            </a:r>
          </a:p>
          <a:p>
            <a:pPr eaLnBrk="1" hangingPunct="1"/>
            <a:endParaRPr lang="en-IN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A deadlock occurs when two transactions wait indefinitely for each other to unlock data.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IN" dirty="0" smtClean="0"/>
              <a:t>Occur In a multi-process system.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IN" dirty="0" smtClean="0"/>
              <a:t> Either the transactions involved in deadlock are rolled back and restarted.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800" dirty="0" smtClean="0"/>
              <a:t>For example, a deadlock occurs when two transactions, T1 and T2, exist in the following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800" dirty="0" smtClean="0"/>
              <a:t>    mode:</a:t>
            </a:r>
          </a:p>
          <a:p>
            <a:pPr eaLnBrk="1" hangingPunct="1">
              <a:buFont typeface="Wingdings" pitchFamily="2" charset="2"/>
              <a:buNone/>
            </a:pPr>
            <a:endParaRPr lang="en-I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IN" sz="2800" dirty="0" smtClean="0"/>
              <a:t>               T1 = access data items X and Y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800" dirty="0" smtClean="0"/>
              <a:t>               T2 = access data items Y and X</a:t>
            </a:r>
          </a:p>
          <a:p>
            <a:pPr eaLnBrk="1" hangingPunct="1"/>
            <a:r>
              <a:rPr lang="en-IN" sz="2800" dirty="0" smtClean="0"/>
              <a:t>  If T1 has not unlocked data item Y, T2 cannot begin; if T2 has not unlocked data item X,</a:t>
            </a:r>
          </a:p>
          <a:p>
            <a:pPr eaLnBrk="1" hangingPunct="1"/>
            <a:r>
              <a:rPr lang="en-IN" sz="2800" dirty="0" smtClean="0"/>
              <a:t>T1 cannot continue.</a:t>
            </a:r>
          </a:p>
          <a:p>
            <a:pPr eaLnBrk="1" hangingPunct="1"/>
            <a:endParaRPr lang="en-IN" sz="2800" dirty="0" smtClean="0"/>
          </a:p>
          <a:p>
            <a:pPr eaLnBrk="1" hangingPunct="1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915" t="30606" r="46255" b="39421"/>
          <a:stretch>
            <a:fillRect/>
          </a:stretch>
        </p:blipFill>
        <p:spPr>
          <a:xfrm>
            <a:off x="1116013" y="1341438"/>
            <a:ext cx="7432675" cy="3933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cs typeface="Times New Roman" pitchFamily="18" charset="0"/>
              </a:rPr>
              <a:t>Conditions for deadlocks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 smtClean="0"/>
              <a:t>1)    Mutual exclusion</a:t>
            </a:r>
          </a:p>
          <a:p>
            <a:pPr eaLnBrk="1" hangingPunct="1">
              <a:lnSpc>
                <a:spcPct val="90000"/>
              </a:lnSpc>
            </a:pPr>
            <a:endParaRPr lang="en-US" sz="2800" b="1" i="1" dirty="0" smtClean="0"/>
          </a:p>
          <a:p>
            <a:pPr eaLnBrk="1" hangingPunct="1">
              <a:lnSpc>
                <a:spcPct val="90000"/>
              </a:lnSpc>
            </a:pPr>
            <a:r>
              <a:rPr lang="en-IN" sz="2800" dirty="0" smtClean="0"/>
              <a:t>The resources involved must be </a:t>
            </a:r>
            <a:r>
              <a:rPr lang="en-IN" sz="2800" dirty="0" smtClean="0"/>
              <a:t>unshareable</a:t>
            </a:r>
            <a:endParaRPr lang="en-IN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Each resource is either currently allocated to exactly one process or it is available. (Two processes cannot simultaneously control the same resource 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pic>
        <p:nvPicPr>
          <p:cNvPr id="9219" name="Picture 5" descr="http://www.cs.rpi.edu/academics/courses/fall04/os/c10/deadlock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908720"/>
            <a:ext cx="7019666" cy="4752528"/>
          </a:xfrm>
          <a:noFill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28975" y="5724525"/>
            <a:ext cx="268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MUTUAL 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/>
              <a:t>2. Hold and Wait Condition</a:t>
            </a:r>
          </a:p>
          <a:p>
            <a:pPr eaLnBrk="1" hangingPunct="1">
              <a:buFont typeface="Wingdings" pitchFamily="2" charset="2"/>
              <a:buNone/>
            </a:pPr>
            <a:endParaRPr lang="en-US" b="1" i="1" dirty="0" smtClean="0"/>
          </a:p>
          <a:p>
            <a:pPr eaLnBrk="1" hangingPunct="1"/>
            <a:r>
              <a:rPr lang="en-IN" dirty="0" smtClean="0"/>
              <a:t>There must exist a process that is holding at least one resource and is waiting to acquire additional resources that are currently being held by other processes.</a:t>
            </a:r>
            <a:endParaRPr lang="en-US" b="1" i="1" dirty="0" smtClean="0"/>
          </a:p>
          <a:p>
            <a:pPr eaLnBrk="1" hangingPunct="1"/>
            <a:endParaRPr lang="en-US" b="1" i="1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338</TotalTime>
  <Words>603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Nature</vt:lpstr>
      <vt:lpstr>DEADLOCK</vt:lpstr>
      <vt:lpstr>Deadlock </vt:lpstr>
      <vt:lpstr>Index</vt:lpstr>
      <vt:lpstr>Introduction</vt:lpstr>
      <vt:lpstr>Example</vt:lpstr>
      <vt:lpstr>PowerPoint Presentation</vt:lpstr>
      <vt:lpstr>Conditions for deadlocks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Strategies to deal with deadlock</vt:lpstr>
      <vt:lpstr>1. Deadlock Detection and Recovery</vt:lpstr>
      <vt:lpstr>PowerPoint Presentation</vt:lpstr>
      <vt:lpstr>PowerPoint Presentation</vt:lpstr>
      <vt:lpstr>2) Deadlock Avoidance</vt:lpstr>
      <vt:lpstr>3) Deadlock Prevention</vt:lpstr>
      <vt:lpstr>PowerPoint Presentation</vt:lpstr>
      <vt:lpstr>PowerPoint Presentation</vt:lpstr>
      <vt:lpstr>PowerPoint Presentation</vt:lpstr>
      <vt:lpstr>PowerPoint Presentation</vt:lpstr>
    </vt:vector>
  </TitlesOfParts>
  <Company>southwest texas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Prevention, Avoidance, and Detection</dc:title>
  <dc:creator>defstudent</dc:creator>
  <cp:lastModifiedBy>lenovo</cp:lastModifiedBy>
  <cp:revision>44</cp:revision>
  <dcterms:created xsi:type="dcterms:W3CDTF">2003-06-23T18:45:33Z</dcterms:created>
  <dcterms:modified xsi:type="dcterms:W3CDTF">2017-08-17T03:14:10Z</dcterms:modified>
</cp:coreProperties>
</file>