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60" r:id="rId2"/>
    <p:sldId id="257" r:id="rId3"/>
    <p:sldId id="261" r:id="rId4"/>
    <p:sldId id="262" r:id="rId5"/>
    <p:sldId id="272" r:id="rId6"/>
    <p:sldId id="273" r:id="rId7"/>
    <p:sldId id="271" r:id="rId8"/>
    <p:sldId id="264" r:id="rId9"/>
    <p:sldId id="274" r:id="rId10"/>
    <p:sldId id="265" r:id="rId11"/>
    <p:sldId id="266" r:id="rId12"/>
    <p:sldId id="267" r:id="rId13"/>
    <p:sldId id="268" r:id="rId14"/>
    <p:sldId id="269" r:id="rId15"/>
    <p:sldId id="270" r:id="rId16"/>
    <p:sldId id="275" r:id="rId17"/>
    <p:sldId id="27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EB73FA2-DEA5-4E26-86A3-8544171408B6}" type="datetimeFigureOut">
              <a:rPr lang="en-IN" smtClean="0"/>
              <a:t>14-09-2017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85C50D8-AF4B-4645-B320-A650BC8BFCCC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3FA2-DEA5-4E26-86A3-8544171408B6}" type="datetimeFigureOut">
              <a:rPr lang="en-IN" smtClean="0"/>
              <a:t>14-09-2017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50D8-AF4B-4645-B320-A650BC8BFCC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3FA2-DEA5-4E26-86A3-8544171408B6}" type="datetimeFigureOut">
              <a:rPr lang="en-IN" smtClean="0"/>
              <a:t>14-09-2017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50D8-AF4B-4645-B320-A650BC8BFCC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EB73FA2-DEA5-4E26-86A3-8544171408B6}" type="datetimeFigureOut">
              <a:rPr lang="en-IN" smtClean="0"/>
              <a:t>14-09-2017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85C50D8-AF4B-4645-B320-A650BC8BFCCC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EB73FA2-DEA5-4E26-86A3-8544171408B6}" type="datetimeFigureOut">
              <a:rPr lang="en-IN" smtClean="0"/>
              <a:t>14-09-2017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85C50D8-AF4B-4645-B320-A650BC8BFCCC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3FA2-DEA5-4E26-86A3-8544171408B6}" type="datetimeFigureOut">
              <a:rPr lang="en-IN" smtClean="0"/>
              <a:t>14-09-2017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50D8-AF4B-4645-B320-A650BC8BFCC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3FA2-DEA5-4E26-86A3-8544171408B6}" type="datetimeFigureOut">
              <a:rPr lang="en-IN" smtClean="0"/>
              <a:t>14-09-2017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50D8-AF4B-4645-B320-A650BC8BFCC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EB73FA2-DEA5-4E26-86A3-8544171408B6}" type="datetimeFigureOut">
              <a:rPr lang="en-IN" smtClean="0"/>
              <a:t>14-09-2017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85C50D8-AF4B-4645-B320-A650BC8BFCCC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3FA2-DEA5-4E26-86A3-8544171408B6}" type="datetimeFigureOut">
              <a:rPr lang="en-IN" smtClean="0"/>
              <a:t>14-09-2017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50D8-AF4B-4645-B320-A650BC8BFCC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EB73FA2-DEA5-4E26-86A3-8544171408B6}" type="datetimeFigureOut">
              <a:rPr lang="en-IN" smtClean="0"/>
              <a:t>14-09-2017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85C50D8-AF4B-4645-B320-A650BC8BFCCC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EB73FA2-DEA5-4E26-86A3-8544171408B6}" type="datetimeFigureOut">
              <a:rPr lang="en-IN" smtClean="0"/>
              <a:t>14-09-2017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85C50D8-AF4B-4645-B320-A650BC8BFCCC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EB73FA2-DEA5-4E26-86A3-8544171408B6}" type="datetimeFigureOut">
              <a:rPr lang="en-IN" smtClean="0"/>
              <a:t>14-09-2017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85C50D8-AF4B-4645-B320-A650BC8BFCC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hyperlink" Target="http://www.claas.co.in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mitcityfarm.media.mit.edu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59652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en-IN" sz="4400" dirty="0" smtClean="0">
                <a:solidFill>
                  <a:srgbClr val="7030A0"/>
                </a:solidFill>
                <a:latin typeface="Algerian" pitchFamily="82" charset="0"/>
              </a:rPr>
              <a:t>KNOWLEDGE INSTITUTE OF     TECHNOLOGY</a:t>
            </a:r>
            <a:endParaRPr lang="en-IN" sz="4400" dirty="0">
              <a:solidFill>
                <a:srgbClr val="7030A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 algn="r">
              <a:buNone/>
            </a:pPr>
            <a:r>
              <a:rPr lang="en-IN" dirty="0" smtClean="0"/>
              <a:t>                                                                              </a:t>
            </a:r>
          </a:p>
          <a:p>
            <a:pPr marL="0" indent="0" algn="r">
              <a:buNone/>
            </a:pPr>
            <a:endParaRPr lang="en-IN" dirty="0"/>
          </a:p>
          <a:p>
            <a:pPr marL="0" indent="0" algn="r">
              <a:buNone/>
            </a:pPr>
            <a:endParaRPr lang="en-IN" dirty="0" smtClean="0"/>
          </a:p>
          <a:p>
            <a:pPr marL="0" indent="0" algn="r">
              <a:buNone/>
            </a:pPr>
            <a:endParaRPr lang="en-IN" dirty="0"/>
          </a:p>
          <a:p>
            <a:pPr marL="0" indent="0" algn="r">
              <a:buNone/>
            </a:pPr>
            <a:r>
              <a:rPr lang="en-IN" dirty="0" smtClean="0"/>
              <a:t>S.ABARNA</a:t>
            </a:r>
          </a:p>
          <a:p>
            <a:pPr marL="0" indent="0" algn="r">
              <a:buNone/>
            </a:pPr>
            <a:r>
              <a:rPr lang="en-IN" dirty="0" smtClean="0"/>
              <a:t>II-CSE:B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502652"/>
            <a:ext cx="7416824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40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400" dirty="0">
                <a:solidFill>
                  <a:srgbClr val="7030A0"/>
                </a:solidFill>
                <a:latin typeface="Algerian" pitchFamily="82" charset="0"/>
              </a:rPr>
              <a:t/>
            </a:r>
            <a:br>
              <a:rPr lang="en-IN" sz="4400" dirty="0">
                <a:solidFill>
                  <a:srgbClr val="7030A0"/>
                </a:solidFill>
                <a:latin typeface="Algerian" pitchFamily="82" charset="0"/>
              </a:rPr>
            </a:br>
            <a:r>
              <a:rPr lang="en-IN" sz="4400" dirty="0">
                <a:solidFill>
                  <a:srgbClr val="7030A0"/>
                </a:solidFill>
                <a:latin typeface="Algerian" pitchFamily="82" charset="0"/>
              </a:rPr>
              <a:t>CROP WATER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>
                <a:latin typeface="Calibri" pitchFamily="34" charset="0"/>
              </a:rPr>
              <a:t>Usually the farmer pumps the water more or less to cultivate the land.</a:t>
            </a:r>
          </a:p>
          <a:p>
            <a:pPr algn="just"/>
            <a:r>
              <a:rPr lang="en-US" sz="3200" dirty="0">
                <a:latin typeface="Calibri" pitchFamily="34" charset="0"/>
              </a:rPr>
              <a:t> This may result in wastage of water or insufficiency to the crops.</a:t>
            </a:r>
          </a:p>
          <a:p>
            <a:pPr algn="just"/>
            <a:r>
              <a:rPr lang="en-US" sz="3200" dirty="0">
                <a:latin typeface="Calibri" pitchFamily="34" charset="0"/>
              </a:rPr>
              <a:t>sends an alerting message to the farmer when the moisture level increases or decreases.</a:t>
            </a:r>
            <a:endParaRPr lang="en-IN" sz="3200" dirty="0">
              <a:latin typeface="Calibri" pitchFamily="34" charset="0"/>
            </a:endParaRPr>
          </a:p>
          <a:p>
            <a:endParaRPr lang="en-IN" sz="3200" dirty="0">
              <a:latin typeface="Calibri" pitchFamily="34" charset="0"/>
            </a:endParaRPr>
          </a:p>
        </p:txBody>
      </p:sp>
      <p:pic>
        <p:nvPicPr>
          <p:cNvPr id="4" name="Picture 3" descr="images (13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08104" y="4839770"/>
            <a:ext cx="2466975" cy="1847850"/>
          </a:xfrm>
          <a:prstGeom prst="rect">
            <a:avLst/>
          </a:prstGeom>
        </p:spPr>
      </p:pic>
      <p:pic>
        <p:nvPicPr>
          <p:cNvPr id="5" name="Picture 4" descr="download (4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29615" y="4839770"/>
            <a:ext cx="2490457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39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400" dirty="0" smtClean="0">
                <a:solidFill>
                  <a:srgbClr val="7030A0"/>
                </a:solidFill>
                <a:latin typeface="Algerian" pitchFamily="82" charset="0"/>
              </a:rPr>
              <a:t>Pest Management</a:t>
            </a:r>
            <a:endParaRPr lang="en-IN" sz="4400" dirty="0">
              <a:solidFill>
                <a:srgbClr val="7030A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800" dirty="0">
                <a:latin typeface="Calibri" pitchFamily="34" charset="0"/>
              </a:rPr>
              <a:t>Often farmers </a:t>
            </a:r>
            <a:r>
              <a:rPr lang="en-IN" sz="2800" dirty="0" err="1">
                <a:latin typeface="Calibri" pitchFamily="34" charset="0"/>
              </a:rPr>
              <a:t>hardwork</a:t>
            </a:r>
            <a:r>
              <a:rPr lang="en-IN" sz="2800" dirty="0">
                <a:latin typeface="Calibri" pitchFamily="34" charset="0"/>
              </a:rPr>
              <a:t> are destroyed by </a:t>
            </a:r>
          </a:p>
          <a:p>
            <a:pPr>
              <a:buNone/>
            </a:pPr>
            <a:r>
              <a:rPr lang="en-IN" sz="2800" dirty="0">
                <a:latin typeface="Calibri" pitchFamily="34" charset="0"/>
              </a:rPr>
              <a:t>   predators(pests) that results in huge loss to farmers.</a:t>
            </a:r>
          </a:p>
          <a:p>
            <a:pPr>
              <a:buFont typeface="Wingdings" pitchFamily="2" charset="2"/>
              <a:buChar char="Ø"/>
            </a:pPr>
            <a:r>
              <a:rPr lang="en-IN" sz="2800" dirty="0">
                <a:latin typeface="Calibri" pitchFamily="34" charset="0"/>
              </a:rPr>
              <a:t>To prevent such situation </a:t>
            </a:r>
            <a:r>
              <a:rPr lang="en-IN" sz="2800" b="1" dirty="0">
                <a:solidFill>
                  <a:srgbClr val="00B050"/>
                </a:solidFill>
                <a:latin typeface="Calibri" pitchFamily="34" charset="0"/>
              </a:rPr>
              <a:t>AGRICULTURE INTERNET</a:t>
            </a:r>
          </a:p>
          <a:p>
            <a:pPr>
              <a:buNone/>
            </a:pPr>
            <a:r>
              <a:rPr lang="en-IN" sz="2800" b="1" dirty="0">
                <a:solidFill>
                  <a:srgbClr val="00B050"/>
                </a:solidFill>
                <a:latin typeface="Calibri" pitchFamily="34" charset="0"/>
              </a:rPr>
              <a:t>   OF THINGS</a:t>
            </a:r>
            <a:r>
              <a:rPr lang="en-IN" sz="2800" b="1" dirty="0">
                <a:latin typeface="Calibri" pitchFamily="34" charset="0"/>
              </a:rPr>
              <a:t>  </a:t>
            </a:r>
            <a:r>
              <a:rPr lang="en-IN" sz="2800" dirty="0">
                <a:latin typeface="Calibri" pitchFamily="34" charset="0"/>
              </a:rPr>
              <a:t>has a system that detects the motion</a:t>
            </a:r>
          </a:p>
          <a:p>
            <a:pPr>
              <a:buNone/>
            </a:pPr>
            <a:r>
              <a:rPr lang="en-IN" sz="2800" dirty="0">
                <a:latin typeface="Calibri" pitchFamily="34" charset="0"/>
              </a:rPr>
              <a:t>   of predators using PIR sensors.</a:t>
            </a:r>
          </a:p>
          <a:p>
            <a:pPr>
              <a:buFont typeface="Wingdings" pitchFamily="2" charset="2"/>
              <a:buChar char="Ø"/>
            </a:pPr>
            <a:r>
              <a:rPr lang="en-IN" sz="2800" dirty="0">
                <a:latin typeface="Calibri" pitchFamily="34" charset="0"/>
              </a:rPr>
              <a:t>This information can be used by the farmers to reduce </a:t>
            </a:r>
          </a:p>
          <a:p>
            <a:pPr>
              <a:buNone/>
            </a:pPr>
            <a:r>
              <a:rPr lang="en-IN" sz="2800" dirty="0">
                <a:latin typeface="Calibri" pitchFamily="34" charset="0"/>
              </a:rPr>
              <a:t>    damage done by predators.</a:t>
            </a:r>
          </a:p>
          <a:p>
            <a:pPr marL="0" indent="0">
              <a:buNone/>
            </a:pPr>
            <a:endParaRPr lang="en-IN" sz="28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48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392" y="-459432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IN" sz="4400" dirty="0" smtClean="0">
                <a:solidFill>
                  <a:srgbClr val="7030A0"/>
                </a:solidFill>
                <a:latin typeface="Algerian" pitchFamily="82" charset="0"/>
              </a:rPr>
              <a:t>Implementation method</a:t>
            </a:r>
            <a:endParaRPr lang="en-IN" sz="4400" dirty="0">
              <a:solidFill>
                <a:srgbClr val="7030A0"/>
              </a:solidFill>
              <a:latin typeface="Algerian" pitchFamily="82" charset="0"/>
            </a:endParaRPr>
          </a:p>
        </p:txBody>
      </p:sp>
      <p:pic>
        <p:nvPicPr>
          <p:cNvPr id="4" name="Content Placeholder 3" descr="AGR5.png"/>
          <p:cNvPicPr>
            <a:picLocks noGrp="1" noChangeAspect="1"/>
          </p:cNvPicPr>
          <p:nvPr>
            <p:ph sz="quarter" idx="1"/>
          </p:nvPr>
        </p:nvPicPr>
        <p:blipFill rotWithShape="1">
          <a:blip r:embed="rId2" cstate="print"/>
          <a:srcRect t="24080"/>
          <a:stretch/>
        </p:blipFill>
        <p:spPr>
          <a:xfrm>
            <a:off x="2254" y="1792648"/>
            <a:ext cx="9141746" cy="5065352"/>
          </a:xfrm>
        </p:spPr>
      </p:pic>
      <p:pic>
        <p:nvPicPr>
          <p:cNvPr id="5" name="Picture 4" descr="a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764523"/>
            <a:ext cx="9144000" cy="100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98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 smtClean="0">
                <a:solidFill>
                  <a:srgbClr val="7030A0"/>
                </a:solidFill>
                <a:latin typeface="Algerian" pitchFamily="82" charset="0"/>
              </a:rPr>
              <a:t>Soil Moisture And </a:t>
            </a:r>
            <a:r>
              <a:rPr lang="en-IN" sz="4400" dirty="0" err="1" smtClean="0">
                <a:solidFill>
                  <a:srgbClr val="7030A0"/>
                </a:solidFill>
                <a:latin typeface="Algerian" pitchFamily="82" charset="0"/>
              </a:rPr>
              <a:t>Pir</a:t>
            </a:r>
            <a:r>
              <a:rPr lang="en-IN" sz="4400" dirty="0" smtClean="0">
                <a:solidFill>
                  <a:srgbClr val="7030A0"/>
                </a:solidFill>
                <a:latin typeface="Algerian" pitchFamily="82" charset="0"/>
              </a:rPr>
              <a:t> Sensor</a:t>
            </a:r>
            <a:endParaRPr lang="en-IN" sz="4400" dirty="0">
              <a:solidFill>
                <a:srgbClr val="7030A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alibri" pitchFamily="34" charset="0"/>
              </a:rPr>
              <a:t>A sensor that will sense </a:t>
            </a:r>
            <a:endParaRPr lang="en-US" sz="3200" dirty="0" smtClean="0">
              <a:latin typeface="Calibri" pitchFamily="34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Calibri" pitchFamily="34" charset="0"/>
              </a:rPr>
              <a:t>the </a:t>
            </a:r>
            <a:r>
              <a:rPr lang="en-US" sz="3200" dirty="0">
                <a:latin typeface="Calibri" pitchFamily="34" charset="0"/>
              </a:rPr>
              <a:t>moisture level in </a:t>
            </a:r>
            <a:r>
              <a:rPr lang="en-US" sz="3200" dirty="0" smtClean="0">
                <a:latin typeface="Calibri" pitchFamily="34" charset="0"/>
              </a:rPr>
              <a:t>the</a:t>
            </a:r>
          </a:p>
          <a:p>
            <a:pPr marL="0" indent="0">
              <a:buNone/>
            </a:pP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>
                <a:latin typeface="Calibri" pitchFamily="34" charset="0"/>
              </a:rPr>
              <a:t>land (sand) called </a:t>
            </a:r>
            <a:r>
              <a:rPr lang="en-US" sz="3200" b="1" dirty="0">
                <a:solidFill>
                  <a:srgbClr val="C00000"/>
                </a:solidFill>
                <a:latin typeface="Calibri" pitchFamily="34" charset="0"/>
              </a:rPr>
              <a:t>SOIL </a:t>
            </a:r>
            <a:endParaRPr lang="en-US" sz="3200" b="1" dirty="0" smtClean="0">
              <a:solidFill>
                <a:srgbClr val="C00000"/>
              </a:solidFill>
              <a:latin typeface="Calibri" pitchFamily="34" charset="0"/>
            </a:endParaRPr>
          </a:p>
          <a:p>
            <a:pPr marL="0" indent="0">
              <a:buNone/>
            </a:pPr>
            <a:r>
              <a:rPr lang="en-US" sz="3200" b="1" dirty="0" smtClean="0">
                <a:solidFill>
                  <a:srgbClr val="C00000"/>
                </a:solidFill>
                <a:latin typeface="Calibri" pitchFamily="34" charset="0"/>
              </a:rPr>
              <a:t>MOISTURE </a:t>
            </a:r>
            <a:r>
              <a:rPr lang="en-US" sz="3200" b="1" dirty="0">
                <a:solidFill>
                  <a:srgbClr val="C00000"/>
                </a:solidFill>
                <a:latin typeface="Calibri" pitchFamily="34" charset="0"/>
              </a:rPr>
              <a:t>SENSOR</a:t>
            </a:r>
            <a:r>
              <a:rPr lang="en-US" sz="3200" b="1" dirty="0" smtClean="0">
                <a:solidFill>
                  <a:srgbClr val="C00000"/>
                </a:solidFill>
                <a:latin typeface="Calibri" pitchFamily="34" charset="0"/>
              </a:rPr>
              <a:t>.</a:t>
            </a:r>
          </a:p>
          <a:p>
            <a:r>
              <a:rPr lang="en-US" sz="3200" dirty="0" smtClean="0">
                <a:latin typeface="Calibri" pitchFamily="34" charset="0"/>
              </a:rPr>
              <a:t>A </a:t>
            </a:r>
            <a:r>
              <a:rPr lang="en-US" sz="3200" b="1" dirty="0" smtClean="0">
                <a:solidFill>
                  <a:schemeClr val="accent1"/>
                </a:solidFill>
                <a:latin typeface="Calibri" pitchFamily="34" charset="0"/>
              </a:rPr>
              <a:t>PIR</a:t>
            </a:r>
            <a:r>
              <a:rPr lang="en-US" sz="3200" dirty="0" smtClean="0">
                <a:latin typeface="Calibri" pitchFamily="34" charset="0"/>
              </a:rPr>
              <a:t> based motion </a:t>
            </a:r>
          </a:p>
          <a:p>
            <a:pPr marL="0" indent="0">
              <a:buNone/>
            </a:pPr>
            <a:r>
              <a:rPr lang="en-US" sz="3200" dirty="0" smtClean="0">
                <a:latin typeface="Calibri" pitchFamily="34" charset="0"/>
              </a:rPr>
              <a:t>detector is used to sense </a:t>
            </a:r>
          </a:p>
          <a:p>
            <a:pPr marL="0" indent="0">
              <a:buNone/>
            </a:pPr>
            <a:r>
              <a:rPr lang="en-US" sz="3200" dirty="0" smtClean="0">
                <a:latin typeface="Calibri" pitchFamily="34" charset="0"/>
              </a:rPr>
              <a:t>movement of people,</a:t>
            </a:r>
          </a:p>
          <a:p>
            <a:pPr marL="0" indent="0">
              <a:buNone/>
            </a:pPr>
            <a:r>
              <a:rPr lang="en-US" sz="3200" dirty="0" smtClean="0">
                <a:latin typeface="Calibri" pitchFamily="34" charset="0"/>
              </a:rPr>
              <a:t>animals or other objects.</a:t>
            </a:r>
          </a:p>
          <a:p>
            <a:endParaRPr lang="en-US" sz="3200" b="1" dirty="0">
              <a:solidFill>
                <a:srgbClr val="C00000"/>
              </a:solidFill>
              <a:latin typeface="Calibri" pitchFamily="34" charset="0"/>
            </a:endParaRPr>
          </a:p>
          <a:p>
            <a:endParaRPr lang="en-US" sz="3200" b="1" dirty="0" smtClean="0">
              <a:solidFill>
                <a:srgbClr val="C00000"/>
              </a:solidFill>
              <a:latin typeface="Calibri" pitchFamily="34" charset="0"/>
            </a:endParaRPr>
          </a:p>
          <a:p>
            <a:pPr marL="0" indent="0">
              <a:buNone/>
            </a:pPr>
            <a:endParaRPr lang="en-US" sz="32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pic>
        <p:nvPicPr>
          <p:cNvPr id="4" name="Picture 3" descr="download (5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9881" y="1412773"/>
            <a:ext cx="2808312" cy="2510883"/>
          </a:xfrm>
          <a:prstGeom prst="rect">
            <a:avLst/>
          </a:prstGeom>
        </p:spPr>
      </p:pic>
      <p:pic>
        <p:nvPicPr>
          <p:cNvPr id="5" name="Picture 4" descr="Picture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78429" y="3954310"/>
            <a:ext cx="3355481" cy="228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13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 err="1" smtClean="0">
                <a:solidFill>
                  <a:srgbClr val="7030A0"/>
                </a:solidFill>
                <a:latin typeface="Algerian" pitchFamily="82" charset="0"/>
              </a:rPr>
              <a:t>Arduino</a:t>
            </a:r>
            <a:endParaRPr lang="en-IN" sz="4400" dirty="0">
              <a:solidFill>
                <a:srgbClr val="7030A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>
                <a:latin typeface="Calibri" pitchFamily="34" charset="0"/>
              </a:rPr>
              <a:t>Both </a:t>
            </a:r>
            <a:r>
              <a:rPr lang="en-US" sz="3200" b="1" dirty="0">
                <a:latin typeface="Calibri" pitchFamily="34" charset="0"/>
              </a:rPr>
              <a:t>SOIL MOISTURE SENSOR </a:t>
            </a:r>
            <a:r>
              <a:rPr lang="en-US" sz="3200" dirty="0" smtClean="0">
                <a:latin typeface="Calibri" pitchFamily="34" charset="0"/>
              </a:rPr>
              <a:t>and </a:t>
            </a:r>
            <a:r>
              <a:rPr lang="en-US" sz="3200" b="1" dirty="0" smtClean="0">
                <a:latin typeface="Calibri" pitchFamily="34" charset="0"/>
              </a:rPr>
              <a:t>PIR SENSOR  </a:t>
            </a:r>
            <a:r>
              <a:rPr lang="en-US" sz="3200" dirty="0">
                <a:latin typeface="Calibri" pitchFamily="34" charset="0"/>
              </a:rPr>
              <a:t>are </a:t>
            </a:r>
            <a:r>
              <a:rPr lang="en-US" sz="3200" dirty="0" smtClean="0">
                <a:latin typeface="Calibri" pitchFamily="34" charset="0"/>
              </a:rPr>
              <a:t>connected </a:t>
            </a:r>
            <a:r>
              <a:rPr lang="en-US" sz="3200" dirty="0">
                <a:latin typeface="Calibri" pitchFamily="34" charset="0"/>
              </a:rPr>
              <a:t>to the </a:t>
            </a:r>
            <a:r>
              <a:rPr lang="en-US" sz="3200" dirty="0" err="1">
                <a:latin typeface="Calibri" pitchFamily="34" charset="0"/>
              </a:rPr>
              <a:t>Arduino</a:t>
            </a:r>
            <a:r>
              <a:rPr lang="en-US" sz="3200" dirty="0">
                <a:latin typeface="Calibri" pitchFamily="34" charset="0"/>
              </a:rPr>
              <a:t> to perform an action.</a:t>
            </a:r>
            <a:endParaRPr lang="en-IN" sz="3200" dirty="0">
              <a:latin typeface="Calibri" pitchFamily="34" charset="0"/>
            </a:endParaRPr>
          </a:p>
          <a:p>
            <a:r>
              <a:rPr lang="en-US" sz="3200" dirty="0" err="1">
                <a:latin typeface="Calibri" pitchFamily="34" charset="0"/>
              </a:rPr>
              <a:t>Arduino</a:t>
            </a:r>
            <a:r>
              <a:rPr lang="en-US" sz="3200" dirty="0">
                <a:latin typeface="Calibri" pitchFamily="34" charset="0"/>
              </a:rPr>
              <a:t> will send the data </a:t>
            </a:r>
            <a:endParaRPr lang="en-US" sz="3200" dirty="0" smtClean="0">
              <a:latin typeface="Calibri" pitchFamily="34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Calibri" pitchFamily="34" charset="0"/>
              </a:rPr>
              <a:t>to </a:t>
            </a:r>
            <a:r>
              <a:rPr lang="en-US" sz="3200" dirty="0">
                <a:latin typeface="Calibri" pitchFamily="34" charset="0"/>
              </a:rPr>
              <a:t>the data base using </a:t>
            </a:r>
            <a:endParaRPr lang="en-US" sz="3200" dirty="0" smtClean="0">
              <a:latin typeface="Calibri" pitchFamily="34" charset="0"/>
            </a:endParaRPr>
          </a:p>
          <a:p>
            <a:pPr marL="0" indent="0">
              <a:buNone/>
            </a:pPr>
            <a:r>
              <a:rPr lang="en-US" sz="3200" b="1" dirty="0" smtClean="0">
                <a:latin typeface="Calibri" pitchFamily="34" charset="0"/>
              </a:rPr>
              <a:t>Ethernet </a:t>
            </a:r>
            <a:r>
              <a:rPr lang="en-US" sz="3200" b="1" dirty="0">
                <a:latin typeface="Calibri" pitchFamily="34" charset="0"/>
              </a:rPr>
              <a:t>shield </a:t>
            </a:r>
            <a:r>
              <a:rPr lang="en-US" sz="3200" dirty="0">
                <a:latin typeface="Calibri" pitchFamily="34" charset="0"/>
              </a:rPr>
              <a:t>and if </a:t>
            </a:r>
          </a:p>
          <a:p>
            <a:pPr marL="0" indent="0">
              <a:buNone/>
            </a:pPr>
            <a:r>
              <a:rPr lang="en-US" sz="3200" dirty="0" smtClean="0">
                <a:latin typeface="Calibri" pitchFamily="34" charset="0"/>
              </a:rPr>
              <a:t>emergency </a:t>
            </a:r>
            <a:r>
              <a:rPr lang="en-US" sz="3200" dirty="0">
                <a:latin typeface="Calibri" pitchFamily="34" charset="0"/>
              </a:rPr>
              <a:t>it also send message to the </a:t>
            </a:r>
            <a:r>
              <a:rPr lang="en-US" sz="3200" dirty="0" smtClean="0">
                <a:latin typeface="Calibri" pitchFamily="34" charset="0"/>
              </a:rPr>
              <a:t> user </a:t>
            </a:r>
            <a:r>
              <a:rPr lang="en-US" sz="3200" dirty="0">
                <a:latin typeface="Calibri" pitchFamily="34" charset="0"/>
              </a:rPr>
              <a:t>by using a device </a:t>
            </a:r>
            <a:r>
              <a:rPr lang="en-US" sz="3200" dirty="0" smtClean="0">
                <a:latin typeface="Calibri" pitchFamily="34" charset="0"/>
              </a:rPr>
              <a:t>called </a:t>
            </a:r>
            <a:r>
              <a:rPr lang="en-US" sz="3200" b="1" dirty="0" smtClean="0">
                <a:latin typeface="Calibri" pitchFamily="34" charset="0"/>
              </a:rPr>
              <a:t>GSM </a:t>
            </a:r>
            <a:r>
              <a:rPr lang="en-US" sz="3200" b="1" dirty="0">
                <a:latin typeface="Calibri" pitchFamily="34" charset="0"/>
              </a:rPr>
              <a:t>module</a:t>
            </a:r>
            <a:endParaRPr lang="en-IN" sz="3200" dirty="0">
              <a:latin typeface="Calibri" pitchFamily="34" charset="0"/>
            </a:endParaRPr>
          </a:p>
          <a:p>
            <a:endParaRPr lang="en-IN" dirty="0"/>
          </a:p>
        </p:txBody>
      </p:sp>
      <p:pic>
        <p:nvPicPr>
          <p:cNvPr id="4" name="Picture 3" descr="ETHERNET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36096" y="2636911"/>
            <a:ext cx="2947924" cy="223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2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 smtClean="0">
                <a:solidFill>
                  <a:srgbClr val="7030A0"/>
                </a:solidFill>
                <a:latin typeface="Algerian" pitchFamily="82" charset="0"/>
              </a:rPr>
              <a:t>New Application</a:t>
            </a:r>
            <a:endParaRPr lang="en-IN" sz="4400" dirty="0">
              <a:solidFill>
                <a:srgbClr val="7030A0"/>
              </a:solidFill>
              <a:latin typeface="Algerian" pitchFamily="82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3600" dirty="0">
                <a:latin typeface="Calibri" pitchFamily="34" charset="0"/>
              </a:rPr>
              <a:t>The </a:t>
            </a:r>
            <a:r>
              <a:rPr lang="en-IN" sz="3600" dirty="0" err="1">
                <a:latin typeface="Calibri" pitchFamily="34" charset="0"/>
              </a:rPr>
              <a:t>Phenonet</a:t>
            </a:r>
            <a:r>
              <a:rPr lang="en-IN" sz="3600" dirty="0">
                <a:latin typeface="Calibri" pitchFamily="34" charset="0"/>
              </a:rPr>
              <a:t> Project by Open </a:t>
            </a:r>
            <a:r>
              <a:rPr lang="en-IN" sz="3600" dirty="0" err="1" smtClean="0">
                <a:latin typeface="Calibri" pitchFamily="34" charset="0"/>
              </a:rPr>
              <a:t>IoT</a:t>
            </a:r>
            <a:endParaRPr lang="en-IN" sz="3600" dirty="0" smtClean="0">
              <a:latin typeface="Calibri" pitchFamily="34" charset="0"/>
            </a:endParaRPr>
          </a:p>
          <a:p>
            <a:pPr lvl="1" fontAlgn="base"/>
            <a:r>
              <a:rPr lang="en-IN" sz="2800" dirty="0">
                <a:latin typeface="Calibri" pitchFamily="34" charset="0"/>
              </a:rPr>
              <a:t>This helps to improve quality and helps the plant breeders to monitor and promote plant growth under various climate conditions.</a:t>
            </a:r>
          </a:p>
          <a:p>
            <a:pPr lvl="1" fontAlgn="base"/>
            <a:r>
              <a:rPr lang="en-IN" sz="2800" dirty="0">
                <a:latin typeface="Calibri" pitchFamily="34" charset="0"/>
              </a:rPr>
              <a:t>The </a:t>
            </a:r>
            <a:r>
              <a:rPr lang="en-IN" sz="2800" dirty="0" err="1">
                <a:latin typeface="Calibri" pitchFamily="34" charset="0"/>
              </a:rPr>
              <a:t>Phenonet</a:t>
            </a:r>
            <a:r>
              <a:rPr lang="en-IN" sz="2800" dirty="0">
                <a:latin typeface="Calibri" pitchFamily="34" charset="0"/>
              </a:rPr>
              <a:t> Project is a step ahead in the Agricultural </a:t>
            </a:r>
            <a:r>
              <a:rPr lang="en-IN" sz="2800" dirty="0" err="1">
                <a:latin typeface="Calibri" pitchFamily="34" charset="0"/>
              </a:rPr>
              <a:t>IoT</a:t>
            </a:r>
            <a:r>
              <a:rPr lang="en-IN" sz="2800" dirty="0">
                <a:latin typeface="Calibri" pitchFamily="34" charset="0"/>
              </a:rPr>
              <a:t>, driving improved quality by measuring on field environmental and plant physiology parameters resulting in improved quality.</a:t>
            </a:r>
          </a:p>
          <a:p>
            <a:endParaRPr lang="en-IN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73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 </a:t>
            </a:r>
            <a:r>
              <a:rPr lang="en-IN" sz="3200" dirty="0">
                <a:latin typeface="Calibri" pitchFamily="34" charset="0"/>
                <a:hlinkClick r:id="rId2"/>
              </a:rPr>
              <a:t>CLAAS </a:t>
            </a:r>
            <a:r>
              <a:rPr lang="en-IN" sz="3200" dirty="0" smtClean="0">
                <a:latin typeface="Calibri" pitchFamily="34" charset="0"/>
                <a:hlinkClick r:id="rId2"/>
              </a:rPr>
              <a:t>Equipment</a:t>
            </a:r>
            <a:endParaRPr lang="en-IN" sz="3200" dirty="0">
              <a:latin typeface="Calibri" pitchFamily="34" charset="0"/>
            </a:endParaRPr>
          </a:p>
          <a:p>
            <a:pPr lvl="1" fontAlgn="base"/>
            <a:r>
              <a:rPr lang="en-IN" sz="2400" dirty="0">
                <a:latin typeface="Calibri" pitchFamily="34" charset="0"/>
              </a:rPr>
              <a:t>CLASS</a:t>
            </a:r>
            <a:r>
              <a:rPr lang="en-IN" sz="2400" b="1" dirty="0">
                <a:latin typeface="Calibri" pitchFamily="34" charset="0"/>
              </a:rPr>
              <a:t> </a:t>
            </a:r>
            <a:r>
              <a:rPr lang="en-IN" sz="2400" dirty="0">
                <a:latin typeface="Calibri" pitchFamily="34" charset="0"/>
              </a:rPr>
              <a:t>has entered a </a:t>
            </a:r>
            <a:r>
              <a:rPr lang="en-IN" sz="2400" dirty="0" smtClean="0">
                <a:latin typeface="Calibri" pitchFamily="34" charset="0"/>
              </a:rPr>
              <a:t>partnership</a:t>
            </a:r>
          </a:p>
          <a:p>
            <a:pPr marL="365760" lvl="1" indent="0" fontAlgn="base">
              <a:buNone/>
            </a:pPr>
            <a:r>
              <a:rPr lang="en-IN" sz="2400" dirty="0" smtClean="0">
                <a:latin typeface="Calibri" pitchFamily="34" charset="0"/>
              </a:rPr>
              <a:t> </a:t>
            </a:r>
            <a:r>
              <a:rPr lang="en-IN" sz="2400" dirty="0">
                <a:latin typeface="Calibri" pitchFamily="34" charset="0"/>
              </a:rPr>
              <a:t>venture with 365FarmNet to </a:t>
            </a:r>
            <a:r>
              <a:rPr lang="en-IN" sz="2400" dirty="0" smtClean="0">
                <a:latin typeface="Calibri" pitchFamily="34" charset="0"/>
              </a:rPr>
              <a:t>facilitate</a:t>
            </a:r>
          </a:p>
          <a:p>
            <a:pPr marL="365760" lvl="1" indent="0" fontAlgn="base">
              <a:buNone/>
            </a:pPr>
            <a:r>
              <a:rPr lang="en-IN" sz="2400" dirty="0" smtClean="0">
                <a:latin typeface="Calibri" pitchFamily="34" charset="0"/>
              </a:rPr>
              <a:t> </a:t>
            </a:r>
            <a:r>
              <a:rPr lang="en-IN" sz="2400" dirty="0">
                <a:latin typeface="Calibri" pitchFamily="34" charset="0"/>
              </a:rPr>
              <a:t>the service to farmers, in which they </a:t>
            </a:r>
            <a:endParaRPr lang="en-IN" sz="2400" dirty="0" smtClean="0">
              <a:latin typeface="Calibri" pitchFamily="34" charset="0"/>
            </a:endParaRPr>
          </a:p>
          <a:p>
            <a:pPr marL="365760" lvl="1" indent="0" fontAlgn="base">
              <a:buNone/>
            </a:pPr>
            <a:r>
              <a:rPr lang="en-IN" sz="2400" dirty="0" smtClean="0">
                <a:latin typeface="Calibri" pitchFamily="34" charset="0"/>
              </a:rPr>
              <a:t>can </a:t>
            </a:r>
            <a:r>
              <a:rPr lang="en-IN" sz="2400" dirty="0">
                <a:latin typeface="Calibri" pitchFamily="34" charset="0"/>
              </a:rPr>
              <a:t>manage and control their </a:t>
            </a:r>
            <a:r>
              <a:rPr lang="en-IN" sz="2400" dirty="0" smtClean="0">
                <a:latin typeface="Calibri" pitchFamily="34" charset="0"/>
              </a:rPr>
              <a:t>agricultural </a:t>
            </a:r>
          </a:p>
          <a:p>
            <a:pPr marL="365760" lvl="1" indent="0" fontAlgn="base">
              <a:buNone/>
            </a:pPr>
            <a:r>
              <a:rPr lang="en-IN" sz="2400" dirty="0" smtClean="0">
                <a:latin typeface="Calibri" pitchFamily="34" charset="0"/>
              </a:rPr>
              <a:t>plotting </a:t>
            </a:r>
            <a:r>
              <a:rPr lang="en-IN" sz="2400" dirty="0">
                <a:latin typeface="Calibri" pitchFamily="34" charset="0"/>
              </a:rPr>
              <a:t>via a computer or smartphone;</a:t>
            </a:r>
          </a:p>
          <a:p>
            <a:pPr lvl="1" fontAlgn="base"/>
            <a:r>
              <a:rPr lang="en-IN" sz="2400" dirty="0">
                <a:latin typeface="Calibri" pitchFamily="34" charset="0"/>
              </a:rPr>
              <a:t>It collects important pieces of </a:t>
            </a:r>
            <a:endParaRPr lang="en-IN" sz="2400" dirty="0" smtClean="0">
              <a:latin typeface="Calibri" pitchFamily="34" charset="0"/>
            </a:endParaRPr>
          </a:p>
          <a:p>
            <a:pPr marL="365760" lvl="1" indent="0" fontAlgn="base">
              <a:buNone/>
            </a:pPr>
            <a:r>
              <a:rPr lang="en-IN" sz="2400" dirty="0" smtClean="0">
                <a:latin typeface="Calibri" pitchFamily="34" charset="0"/>
              </a:rPr>
              <a:t>information </a:t>
            </a:r>
            <a:r>
              <a:rPr lang="en-IN" sz="2400" dirty="0">
                <a:latin typeface="Calibri" pitchFamily="34" charset="0"/>
              </a:rPr>
              <a:t>for further analysis. This </a:t>
            </a:r>
            <a:endParaRPr lang="en-IN" sz="2400" dirty="0" smtClean="0">
              <a:latin typeface="Calibri" pitchFamily="34" charset="0"/>
            </a:endParaRPr>
          </a:p>
          <a:p>
            <a:pPr marL="365760" lvl="1" indent="0" fontAlgn="base">
              <a:buNone/>
            </a:pPr>
            <a:r>
              <a:rPr lang="en-IN" sz="2400" dirty="0" smtClean="0">
                <a:latin typeface="Calibri" pitchFamily="34" charset="0"/>
              </a:rPr>
              <a:t>information </a:t>
            </a:r>
            <a:r>
              <a:rPr lang="en-IN" sz="2400" dirty="0">
                <a:latin typeface="Calibri" pitchFamily="34" charset="0"/>
              </a:rPr>
              <a:t>may be used in field mapping and in various planning programs like fertilization and nutrient planning.</a:t>
            </a:r>
          </a:p>
          <a:p>
            <a:endParaRPr lang="en-IN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665" y="1772816"/>
            <a:ext cx="3015446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2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524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 smtClean="0">
                <a:solidFill>
                  <a:srgbClr val="7030A0"/>
                </a:solidFill>
                <a:latin typeface="Algerian" pitchFamily="82" charset="0"/>
              </a:rPr>
              <a:t>IOT IN AGRICULTURE </a:t>
            </a:r>
            <a:endParaRPr lang="en-IN" sz="4400" dirty="0">
              <a:solidFill>
                <a:srgbClr val="7030A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8776" y="1600200"/>
            <a:ext cx="7467600" cy="4873752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Calibri" pitchFamily="34" charset="0"/>
              </a:rPr>
              <a:t>Smart </a:t>
            </a:r>
            <a:r>
              <a:rPr lang="en-IN" sz="3200" b="1" dirty="0">
                <a:latin typeface="Calibri" pitchFamily="34" charset="0"/>
              </a:rPr>
              <a:t>farming</a:t>
            </a:r>
            <a:r>
              <a:rPr lang="en-IN" sz="3200" dirty="0">
                <a:latin typeface="Calibri" pitchFamily="34" charset="0"/>
              </a:rPr>
              <a:t> is a concept quickly catching on in </a:t>
            </a:r>
            <a:r>
              <a:rPr lang="en-IN" sz="3200" dirty="0" err="1">
                <a:latin typeface="Calibri" pitchFamily="34" charset="0"/>
              </a:rPr>
              <a:t>the</a:t>
            </a:r>
            <a:r>
              <a:rPr lang="en-IN" sz="3200" b="1" dirty="0" err="1">
                <a:latin typeface="Calibri" pitchFamily="34" charset="0"/>
              </a:rPr>
              <a:t>agricultural</a:t>
            </a:r>
            <a:r>
              <a:rPr lang="en-IN" sz="3200" dirty="0">
                <a:latin typeface="Calibri" pitchFamily="34" charset="0"/>
              </a:rPr>
              <a:t> business. ... </a:t>
            </a:r>
            <a:r>
              <a:rPr lang="en-IN" sz="3200" b="1" dirty="0" err="1">
                <a:latin typeface="Calibri" pitchFamily="34" charset="0"/>
              </a:rPr>
              <a:t>IoT</a:t>
            </a:r>
            <a:r>
              <a:rPr lang="en-IN" sz="3200" dirty="0">
                <a:latin typeface="Calibri" pitchFamily="34" charset="0"/>
              </a:rPr>
              <a:t> sensors capable of providing farmers with information about crop yields, rainfall, pest infestation, and soil nutrition are invaluable to production and offer precise data which can be used to improve </a:t>
            </a:r>
            <a:r>
              <a:rPr lang="en-IN" sz="3200" b="1" dirty="0">
                <a:latin typeface="Calibri" pitchFamily="34" charset="0"/>
              </a:rPr>
              <a:t>farming</a:t>
            </a:r>
            <a:r>
              <a:rPr lang="en-IN" sz="3200" dirty="0">
                <a:latin typeface="Calibri" pitchFamily="34" charset="0"/>
              </a:rPr>
              <a:t> techniques over time.</a:t>
            </a:r>
          </a:p>
        </p:txBody>
      </p:sp>
    </p:spTree>
    <p:extLst>
      <p:ext uri="{BB962C8B-B14F-4D97-AF65-F5344CB8AC3E}">
        <p14:creationId xmlns:p14="http://schemas.microsoft.com/office/powerpoint/2010/main" val="297299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>
                <a:solidFill>
                  <a:srgbClr val="7030A0"/>
                </a:solidFill>
                <a:latin typeface="Algerian" pitchFamily="82" charset="0"/>
              </a:rPr>
              <a:t>How </a:t>
            </a:r>
            <a:r>
              <a:rPr lang="en-IN" sz="4400" dirty="0" err="1" smtClean="0">
                <a:solidFill>
                  <a:srgbClr val="7030A0"/>
                </a:solidFill>
                <a:latin typeface="Algerian" pitchFamily="82" charset="0"/>
              </a:rPr>
              <a:t>IoT</a:t>
            </a:r>
            <a:r>
              <a:rPr lang="en-IN" sz="4400" dirty="0" smtClean="0">
                <a:solidFill>
                  <a:srgbClr val="7030A0"/>
                </a:solidFill>
                <a:latin typeface="Algerian" pitchFamily="82" charset="0"/>
              </a:rPr>
              <a:t> Is Digitizing India?</a:t>
            </a:r>
            <a:endParaRPr lang="en-IN" sz="4400" dirty="0">
              <a:solidFill>
                <a:srgbClr val="7030A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Calibri" pitchFamily="34" charset="0"/>
              </a:rPr>
              <a:t> Large farmers are now deploying ‘Precision Farming’ techniques that use field sensors to </a:t>
            </a:r>
            <a:r>
              <a:rPr lang="en-IN" sz="3200" dirty="0" smtClean="0">
                <a:latin typeface="Calibri" pitchFamily="34" charset="0"/>
              </a:rPr>
              <a:t>monitor farming operation</a:t>
            </a:r>
          </a:p>
          <a:p>
            <a:r>
              <a:rPr lang="en-IN" sz="3200" dirty="0"/>
              <a:t> </a:t>
            </a:r>
            <a:r>
              <a:rPr lang="en-IN" sz="3200" dirty="0" err="1">
                <a:latin typeface="Calibri" pitchFamily="34" charset="0"/>
              </a:rPr>
              <a:t>Agri</a:t>
            </a:r>
            <a:r>
              <a:rPr lang="en-IN" sz="3200" dirty="0">
                <a:latin typeface="Calibri" pitchFamily="34" charset="0"/>
              </a:rPr>
              <a:t>-Robotics are also picking up well in developing countries </a:t>
            </a:r>
            <a:r>
              <a:rPr lang="en-IN" sz="3200" dirty="0" smtClean="0">
                <a:latin typeface="Calibri" pitchFamily="34" charset="0"/>
              </a:rPr>
              <a:t>to </a:t>
            </a:r>
            <a:r>
              <a:rPr lang="en-IN" sz="3200" dirty="0">
                <a:latin typeface="Calibri" pitchFamily="34" charset="0"/>
              </a:rPr>
              <a:t>basic farming activities like tilling, ploughing etc</a:t>
            </a:r>
            <a:r>
              <a:rPr lang="en-IN" sz="3200" dirty="0"/>
              <a:t>. </a:t>
            </a:r>
            <a:endParaRPr lang="en-IN" sz="3200" dirty="0" smtClean="0">
              <a:latin typeface="Calibri" pitchFamily="34" charset="0"/>
            </a:endParaRPr>
          </a:p>
          <a:p>
            <a:pPr marL="0" indent="0">
              <a:buNone/>
            </a:pPr>
            <a:r>
              <a:rPr lang="en-IN" sz="3200" dirty="0" smtClean="0">
                <a:latin typeface="Calibri" pitchFamily="34" charset="0"/>
              </a:rPr>
              <a:t>Ex: In </a:t>
            </a:r>
            <a:r>
              <a:rPr lang="en-IN" sz="3200" dirty="0" err="1" smtClean="0">
                <a:latin typeface="Calibri" pitchFamily="34" charset="0"/>
              </a:rPr>
              <a:t>brazil,farmers</a:t>
            </a:r>
            <a:r>
              <a:rPr lang="en-IN" sz="3200" dirty="0" smtClean="0">
                <a:latin typeface="Calibri" pitchFamily="34" charset="0"/>
              </a:rPr>
              <a:t> expected to use unmanned tools such as drones to collect and </a:t>
            </a:r>
            <a:r>
              <a:rPr lang="en-IN" sz="3200" dirty="0" err="1" smtClean="0">
                <a:latin typeface="Calibri" pitchFamily="34" charset="0"/>
              </a:rPr>
              <a:t>analyze</a:t>
            </a:r>
            <a:r>
              <a:rPr lang="en-IN" sz="3200" dirty="0" smtClean="0">
                <a:latin typeface="Calibri" pitchFamily="34" charset="0"/>
              </a:rPr>
              <a:t> real time </a:t>
            </a:r>
            <a:r>
              <a:rPr lang="en-IN" sz="3200" dirty="0" err="1" smtClean="0">
                <a:latin typeface="Calibri" pitchFamily="34" charset="0"/>
              </a:rPr>
              <a:t>crop_intelligence</a:t>
            </a:r>
            <a:endParaRPr lang="en-IN" sz="3200" dirty="0" smtClean="0">
              <a:latin typeface="Calibri" pitchFamily="34" charset="0"/>
            </a:endParaRPr>
          </a:p>
          <a:p>
            <a:endParaRPr lang="en-IN" sz="3600" dirty="0" smtClean="0">
              <a:latin typeface="Calibri" pitchFamily="34" charset="0"/>
            </a:endParaRPr>
          </a:p>
          <a:p>
            <a:endParaRPr lang="en-IN" sz="36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77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400" dirty="0" smtClean="0">
                <a:solidFill>
                  <a:srgbClr val="7030A0"/>
                </a:solidFill>
                <a:latin typeface="Algerian" pitchFamily="82" charset="0"/>
              </a:rPr>
              <a:t>Smart And Open Sources</a:t>
            </a:r>
            <a:br>
              <a:rPr lang="en-IN" sz="4400" dirty="0" smtClean="0">
                <a:solidFill>
                  <a:srgbClr val="7030A0"/>
                </a:solidFill>
                <a:latin typeface="Algerian" pitchFamily="82" charset="0"/>
              </a:rPr>
            </a:br>
            <a:r>
              <a:rPr lang="en-IN" sz="4400" dirty="0" smtClean="0">
                <a:solidFill>
                  <a:srgbClr val="7030A0"/>
                </a:solidFill>
                <a:latin typeface="Algerian" pitchFamily="82" charset="0"/>
              </a:rPr>
              <a:t> </a:t>
            </a:r>
            <a:r>
              <a:rPr lang="en-IN" sz="4400" dirty="0">
                <a:solidFill>
                  <a:srgbClr val="7030A0"/>
                </a:solidFill>
                <a:latin typeface="Algerian" pitchFamily="82" charset="0"/>
              </a:rPr>
              <a:t>I</a:t>
            </a:r>
            <a:r>
              <a:rPr lang="en-IN" sz="4400" dirty="0" smtClean="0">
                <a:solidFill>
                  <a:srgbClr val="7030A0"/>
                </a:solidFill>
                <a:latin typeface="Algerian" pitchFamily="82" charset="0"/>
              </a:rPr>
              <a:t>n </a:t>
            </a:r>
            <a:r>
              <a:rPr lang="en-IN" sz="4400" dirty="0" err="1" smtClean="0">
                <a:solidFill>
                  <a:srgbClr val="7030A0"/>
                </a:solidFill>
                <a:latin typeface="Algerian" pitchFamily="82" charset="0"/>
              </a:rPr>
              <a:t>IoT</a:t>
            </a:r>
            <a:endParaRPr lang="en-IN" sz="4400" dirty="0">
              <a:solidFill>
                <a:srgbClr val="7030A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IN" sz="3200" dirty="0">
                <a:latin typeface="Calibri" pitchFamily="34" charset="0"/>
              </a:rPr>
              <a:t>The </a:t>
            </a:r>
            <a:r>
              <a:rPr lang="en-IN" sz="3200" dirty="0" err="1">
                <a:latin typeface="Calibri" pitchFamily="34" charset="0"/>
                <a:hlinkClick r:id="rId2"/>
              </a:rPr>
              <a:t>OpenAG</a:t>
            </a:r>
            <a:r>
              <a:rPr lang="en-IN" sz="3200" dirty="0">
                <a:latin typeface="Calibri" pitchFamily="34" charset="0"/>
                <a:hlinkClick r:id="rId2"/>
              </a:rPr>
              <a:t> Initiative</a:t>
            </a:r>
            <a:r>
              <a:rPr lang="en-IN" sz="3200" dirty="0">
                <a:latin typeface="Calibri" pitchFamily="34" charset="0"/>
              </a:rPr>
              <a:t> at MIT Media Lab uses "personal food </a:t>
            </a:r>
            <a:r>
              <a:rPr lang="en-IN" sz="3200" dirty="0" smtClean="0">
                <a:latin typeface="Calibri" pitchFamily="34" charset="0"/>
              </a:rPr>
              <a:t>computers“ and </a:t>
            </a:r>
            <a:r>
              <a:rPr lang="en-IN" sz="3200" dirty="0">
                <a:latin typeface="Calibri" pitchFamily="34" charset="0"/>
              </a:rPr>
              <a:t>an open source platform to collect and share data</a:t>
            </a:r>
            <a:r>
              <a:rPr lang="en-IN" sz="3200" dirty="0" smtClean="0">
                <a:latin typeface="Calibri" pitchFamily="34" charset="0"/>
              </a:rPr>
              <a:t>.</a:t>
            </a:r>
          </a:p>
          <a:p>
            <a:r>
              <a:rPr lang="en-IN" sz="3200" dirty="0"/>
              <a:t> </a:t>
            </a:r>
            <a:r>
              <a:rPr lang="en-IN" sz="3200" dirty="0">
                <a:latin typeface="Calibri" pitchFamily="34" charset="0"/>
              </a:rPr>
              <a:t>The collected data is termed a "climate </a:t>
            </a:r>
            <a:r>
              <a:rPr lang="en-IN" sz="3200" dirty="0" err="1" smtClean="0">
                <a:latin typeface="Calibri" pitchFamily="34" charset="0"/>
              </a:rPr>
              <a:t>recipe“,which</a:t>
            </a:r>
            <a:r>
              <a:rPr lang="en-IN" sz="3200" dirty="0" smtClean="0">
                <a:latin typeface="Calibri" pitchFamily="34" charset="0"/>
              </a:rPr>
              <a:t> can be used to reproduce the climate variables.</a:t>
            </a:r>
          </a:p>
          <a:p>
            <a:r>
              <a:rPr lang="en-IN" sz="3200" dirty="0" smtClean="0">
                <a:latin typeface="Calibri" pitchFamily="34" charset="0"/>
              </a:rPr>
              <a:t>This allows users very precise to control the documents</a:t>
            </a:r>
            <a:r>
              <a:rPr lang="en-IN" sz="3200" dirty="0"/>
              <a:t> </a:t>
            </a:r>
            <a:r>
              <a:rPr lang="en-IN" sz="3500" dirty="0">
                <a:latin typeface="Calibri" pitchFamily="34" charset="0"/>
              </a:rPr>
              <a:t>removes the element of poor weather conditions and human error. </a:t>
            </a:r>
          </a:p>
        </p:txBody>
      </p:sp>
    </p:spTree>
    <p:extLst>
      <p:ext uri="{BB962C8B-B14F-4D97-AF65-F5344CB8AC3E}">
        <p14:creationId xmlns:p14="http://schemas.microsoft.com/office/powerpoint/2010/main" val="75536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400" dirty="0" smtClean="0">
                <a:solidFill>
                  <a:srgbClr val="7030A0"/>
                </a:solidFill>
                <a:latin typeface="Algerian" pitchFamily="82" charset="0"/>
              </a:rPr>
              <a:t>Smart Sensors</a:t>
            </a:r>
            <a:br>
              <a:rPr lang="en-IN" sz="4400" dirty="0" smtClean="0">
                <a:solidFill>
                  <a:srgbClr val="7030A0"/>
                </a:solidFill>
                <a:latin typeface="Algerian" pitchFamily="82" charset="0"/>
              </a:rPr>
            </a:br>
            <a:r>
              <a:rPr lang="en-IN" sz="4400" dirty="0" err="1" smtClean="0">
                <a:solidFill>
                  <a:srgbClr val="7030A0"/>
                </a:solidFill>
                <a:latin typeface="Algerian" pitchFamily="82" charset="0"/>
              </a:rPr>
              <a:t>IoT</a:t>
            </a:r>
            <a:r>
              <a:rPr lang="en-IN" sz="4400" dirty="0" smtClean="0">
                <a:solidFill>
                  <a:srgbClr val="7030A0"/>
                </a:solidFill>
                <a:latin typeface="Algerian" pitchFamily="82" charset="0"/>
              </a:rPr>
              <a:t> </a:t>
            </a:r>
            <a:r>
              <a:rPr lang="en-IN" sz="4400" dirty="0">
                <a:solidFill>
                  <a:srgbClr val="7030A0"/>
                </a:solidFill>
                <a:latin typeface="Algerian" pitchFamily="82" charset="0"/>
              </a:rPr>
              <a:t>Red And </a:t>
            </a:r>
            <a:r>
              <a:rPr lang="en-IN" sz="4400" dirty="0" smtClean="0">
                <a:solidFill>
                  <a:srgbClr val="7030A0"/>
                </a:solidFill>
                <a:latin typeface="Algerian" pitchFamily="82" charset="0"/>
              </a:rPr>
              <a:t>Ripe</a:t>
            </a:r>
            <a:endParaRPr lang="en-IN" sz="4400" dirty="0">
              <a:solidFill>
                <a:srgbClr val="7030A0"/>
              </a:solidFill>
              <a:latin typeface="Algerian" pitchFamily="8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i="1" dirty="0" smtClean="0"/>
              <a:t>At </a:t>
            </a:r>
            <a:r>
              <a:rPr lang="en-IN" i="1" dirty="0"/>
              <a:t>the heart of the Internet of Tomatoes Project is a sensor-based system to measure the quality of the popular red produce. Source: ADI.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80928"/>
            <a:ext cx="7920881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5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400" dirty="0">
                <a:solidFill>
                  <a:srgbClr val="7030A0"/>
                </a:solidFill>
                <a:latin typeface="Algerian" pitchFamily="82" charset="0"/>
              </a:rPr>
              <a:t>Smart </a:t>
            </a:r>
            <a:r>
              <a:rPr lang="en-IN" sz="4400" dirty="0" smtClean="0">
                <a:solidFill>
                  <a:srgbClr val="7030A0"/>
                </a:solidFill>
                <a:latin typeface="Algerian" pitchFamily="82" charset="0"/>
              </a:rPr>
              <a:t>Sensors</a:t>
            </a:r>
            <a:br>
              <a:rPr lang="en-IN" sz="4400" dirty="0" smtClean="0">
                <a:solidFill>
                  <a:srgbClr val="7030A0"/>
                </a:solidFill>
                <a:latin typeface="Algerian" pitchFamily="82" charset="0"/>
              </a:rPr>
            </a:br>
            <a:r>
              <a:rPr lang="en-IN" sz="4400" dirty="0" smtClean="0">
                <a:solidFill>
                  <a:srgbClr val="7030A0"/>
                </a:solidFill>
                <a:latin typeface="Algerian" pitchFamily="82" charset="0"/>
              </a:rPr>
              <a:t>De-stressing Plants </a:t>
            </a:r>
            <a:endParaRPr lang="en-IN" sz="44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95536" y="1628800"/>
            <a:ext cx="7467600" cy="4873752"/>
          </a:xfrm>
        </p:spPr>
        <p:txBody>
          <a:bodyPr/>
          <a:lstStyle/>
          <a:p>
            <a:pPr marL="0" indent="0">
              <a:buNone/>
            </a:pPr>
            <a:r>
              <a:rPr lang="en-IN" i="1" dirty="0" err="1" smtClean="0">
                <a:latin typeface="Calibri" pitchFamily="34" charset="0"/>
              </a:rPr>
              <a:t>PlantCare</a:t>
            </a:r>
            <a:r>
              <a:rPr lang="en-IN" i="1" dirty="0" smtClean="0">
                <a:latin typeface="Calibri" pitchFamily="34" charset="0"/>
              </a:rPr>
              <a:t> </a:t>
            </a:r>
            <a:r>
              <a:rPr lang="en-IN" i="1" dirty="0">
                <a:latin typeface="Calibri" pitchFamily="34" charset="0"/>
              </a:rPr>
              <a:t>AG’s system aims to control the growth </a:t>
            </a:r>
            <a:r>
              <a:rPr lang="en-IN" i="1" dirty="0" smtClean="0">
                <a:latin typeface="Calibri" pitchFamily="34" charset="0"/>
              </a:rPr>
              <a:t>environment moisture</a:t>
            </a:r>
            <a:r>
              <a:rPr lang="en-IN" i="1" dirty="0">
                <a:latin typeface="Calibri" pitchFamily="34" charset="0"/>
              </a:rPr>
              <a:t>, chemistry/fertilizer, and other </a:t>
            </a:r>
            <a:r>
              <a:rPr lang="en-IN" i="1" dirty="0" err="1" smtClean="0">
                <a:latin typeface="Calibri" pitchFamily="34" charset="0"/>
              </a:rPr>
              <a:t>factorss</a:t>
            </a:r>
            <a:r>
              <a:rPr lang="en-IN" i="1" dirty="0" smtClean="0">
                <a:latin typeface="Calibri" pitchFamily="34" charset="0"/>
              </a:rPr>
              <a:t> so </a:t>
            </a:r>
            <a:r>
              <a:rPr lang="en-IN" i="1" dirty="0">
                <a:latin typeface="Calibri" pitchFamily="34" charset="0"/>
              </a:rPr>
              <a:t>that produce undergoes less environmental stress from seeding to harvest. Source: </a:t>
            </a:r>
            <a:r>
              <a:rPr lang="en-IN" i="1" dirty="0" err="1">
                <a:latin typeface="Calibri" pitchFamily="34" charset="0"/>
              </a:rPr>
              <a:t>PlantCare</a:t>
            </a:r>
            <a:r>
              <a:rPr lang="en-IN" i="1" dirty="0">
                <a:latin typeface="Calibri" pitchFamily="34" charset="0"/>
              </a:rPr>
              <a:t> AG.</a:t>
            </a:r>
            <a:r>
              <a:rPr lang="en-IN" dirty="0">
                <a:latin typeface="Calibri" pitchFamily="34" charset="0"/>
              </a:rPr>
              <a:t/>
            </a:r>
            <a:br>
              <a:rPr lang="en-IN" dirty="0">
                <a:latin typeface="Calibri" pitchFamily="34" charset="0"/>
              </a:rPr>
            </a:br>
            <a:endParaRPr lang="en-IN" dirty="0">
              <a:latin typeface="Calibri" pitchFamily="34" charset="0"/>
            </a:endParaRP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95" y="3140968"/>
            <a:ext cx="6964525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8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400" dirty="0" smtClean="0">
                <a:solidFill>
                  <a:srgbClr val="7030A0"/>
                </a:solidFill>
                <a:latin typeface="Algerian" pitchFamily="82" charset="0"/>
              </a:rPr>
              <a:t>Smart Sensor</a:t>
            </a:r>
            <a:br>
              <a:rPr lang="en-IN" sz="4400" dirty="0" smtClean="0">
                <a:solidFill>
                  <a:srgbClr val="7030A0"/>
                </a:solidFill>
                <a:latin typeface="Algerian" pitchFamily="82" charset="0"/>
              </a:rPr>
            </a:br>
            <a:r>
              <a:rPr lang="en-IN" sz="4400" dirty="0" smtClean="0">
                <a:solidFill>
                  <a:srgbClr val="7030A0"/>
                </a:solidFill>
                <a:latin typeface="Algerian" pitchFamily="82" charset="0"/>
              </a:rPr>
              <a:t>Herd Maternity</a:t>
            </a:r>
            <a:endParaRPr lang="en-IN" sz="4400" dirty="0">
              <a:solidFill>
                <a:srgbClr val="7030A0"/>
              </a:solidFill>
              <a:latin typeface="Algerian" pitchFamily="8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i="1" dirty="0" smtClean="0">
                <a:latin typeface="Calibri" pitchFamily="34" charset="0"/>
              </a:rPr>
              <a:t>Designed </a:t>
            </a:r>
            <a:r>
              <a:rPr lang="en-IN" i="1" dirty="0">
                <a:latin typeface="Calibri" pitchFamily="34" charset="0"/>
              </a:rPr>
              <a:t>to be mounted on a cow’s tail, the </a:t>
            </a:r>
            <a:r>
              <a:rPr lang="en-IN" i="1" dirty="0" err="1">
                <a:latin typeface="Calibri" pitchFamily="34" charset="0"/>
              </a:rPr>
              <a:t>Moocall</a:t>
            </a:r>
            <a:r>
              <a:rPr lang="en-IN" i="1" dirty="0">
                <a:latin typeface="Calibri" pitchFamily="34" charset="0"/>
              </a:rPr>
              <a:t> sensor gathers and transmits data about tail movements, which indicates when a cow is going into </a:t>
            </a:r>
            <a:r>
              <a:rPr lang="en-IN" i="1" dirty="0" err="1" smtClean="0">
                <a:latin typeface="Calibri" pitchFamily="34" charset="0"/>
              </a:rPr>
              <a:t>labor.Source</a:t>
            </a:r>
            <a:r>
              <a:rPr lang="en-IN" i="1" dirty="0">
                <a:latin typeface="Calibri" pitchFamily="34" charset="0"/>
              </a:rPr>
              <a:t>: </a:t>
            </a:r>
            <a:r>
              <a:rPr lang="en-IN" i="1" dirty="0" err="1">
                <a:latin typeface="Calibri" pitchFamily="34" charset="0"/>
              </a:rPr>
              <a:t>Moocall</a:t>
            </a:r>
            <a:r>
              <a:rPr lang="en-IN" i="1" dirty="0">
                <a:latin typeface="Calibri" pitchFamily="34" charset="0"/>
              </a:rPr>
              <a:t>.</a:t>
            </a:r>
            <a:r>
              <a:rPr lang="en-IN" dirty="0">
                <a:latin typeface="Calibri" pitchFamily="34" charset="0"/>
              </a:rPr>
              <a:t/>
            </a:r>
            <a:br>
              <a:rPr lang="en-IN" dirty="0">
                <a:latin typeface="Calibri" pitchFamily="34" charset="0"/>
              </a:rPr>
            </a:br>
            <a:endParaRPr lang="en-IN" dirty="0">
              <a:latin typeface="Calibri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68" r="-1" b="-1"/>
          <a:stretch/>
        </p:blipFill>
        <p:spPr>
          <a:xfrm>
            <a:off x="467544" y="3068960"/>
            <a:ext cx="7036210" cy="333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54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400" dirty="0" err="1" smtClean="0">
                <a:solidFill>
                  <a:srgbClr val="7030A0"/>
                </a:solidFill>
                <a:latin typeface="Algerian" pitchFamily="82" charset="0"/>
              </a:rPr>
              <a:t>IoT</a:t>
            </a:r>
            <a:r>
              <a:rPr lang="en-IN" sz="4400" dirty="0" smtClean="0">
                <a:solidFill>
                  <a:srgbClr val="7030A0"/>
                </a:solidFill>
                <a:latin typeface="Algerian" pitchFamily="82" charset="0"/>
              </a:rPr>
              <a:t> related projects on Agriculture</a:t>
            </a:r>
            <a:endParaRPr lang="en-IN" sz="4400" dirty="0">
              <a:solidFill>
                <a:srgbClr val="7030A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Weather Monitoring </a:t>
            </a:r>
            <a:endParaRPr lang="en-IN" dirty="0" smtClean="0"/>
          </a:p>
          <a:p>
            <a:r>
              <a:rPr lang="en-IN" dirty="0"/>
              <a:t>Greenhouse / Agriculture warehouse / Cold-chain monitoring </a:t>
            </a:r>
            <a:endParaRPr lang="en-IN" dirty="0" smtClean="0"/>
          </a:p>
          <a:p>
            <a:r>
              <a:rPr lang="en-IN" dirty="0"/>
              <a:t>Farm monitoring / </a:t>
            </a:r>
            <a:r>
              <a:rPr lang="en-IN" dirty="0" smtClean="0"/>
              <a:t>livestock</a:t>
            </a:r>
          </a:p>
          <a:p>
            <a:r>
              <a:rPr lang="en-IN" dirty="0"/>
              <a:t>Milk Farm monitoring </a:t>
            </a:r>
            <a:endParaRPr lang="en-IN" dirty="0" smtClean="0"/>
          </a:p>
          <a:p>
            <a:r>
              <a:rPr lang="en-IN" dirty="0"/>
              <a:t>Home </a:t>
            </a:r>
            <a:r>
              <a:rPr lang="en-IN" dirty="0" smtClean="0"/>
              <a:t>gardening</a:t>
            </a:r>
          </a:p>
          <a:p>
            <a:r>
              <a:rPr lang="en-IN" dirty="0"/>
              <a:t>GPS based navigation for Tractors in order to cover most of the filed in a timed and efficient manner.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47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>
                <a:solidFill>
                  <a:srgbClr val="7030A0"/>
                </a:solidFill>
                <a:latin typeface="Algerian" pitchFamily="82" charset="0"/>
              </a:rPr>
              <a:t>Applications</a:t>
            </a:r>
            <a:endParaRPr lang="en-IN" sz="4400" dirty="0">
              <a:solidFill>
                <a:srgbClr val="7030A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 smtClean="0">
                <a:latin typeface="Calibri" pitchFamily="34" charset="0"/>
              </a:rPr>
              <a:t>It is forecasted that by the year 2050, the Agricultural Internet of Things will increase food production by 70% and be feeding up to 9.6 billion people.</a:t>
            </a:r>
          </a:p>
          <a:p>
            <a:r>
              <a:rPr lang="en-IN" sz="2800" dirty="0" smtClean="0">
                <a:latin typeface="Calibri" pitchFamily="34" charset="0"/>
              </a:rPr>
              <a:t>Crop water and pest management</a:t>
            </a:r>
          </a:p>
          <a:p>
            <a:r>
              <a:rPr lang="en-IN" sz="2800" dirty="0" smtClean="0">
                <a:latin typeface="Calibri" pitchFamily="34" charset="0"/>
              </a:rPr>
              <a:t>Precision agriculture</a:t>
            </a:r>
          </a:p>
          <a:p>
            <a:r>
              <a:rPr lang="en-IN" sz="2800" dirty="0" smtClean="0">
                <a:latin typeface="Calibri" pitchFamily="34" charset="0"/>
              </a:rPr>
              <a:t>Livestock </a:t>
            </a:r>
          </a:p>
          <a:p>
            <a:r>
              <a:rPr lang="en-IN" sz="2800" dirty="0" smtClean="0">
                <a:latin typeface="Calibri" pitchFamily="34" charset="0"/>
              </a:rPr>
              <a:t>Food production and </a:t>
            </a:r>
            <a:r>
              <a:rPr lang="en-IN" sz="2800" dirty="0" err="1" smtClean="0">
                <a:latin typeface="Calibri" pitchFamily="34" charset="0"/>
              </a:rPr>
              <a:t>safety,etc</a:t>
            </a:r>
            <a:r>
              <a:rPr lang="en-IN" sz="2800" dirty="0" smtClean="0">
                <a:latin typeface="Calibri" pitchFamily="34" charset="0"/>
              </a:rPr>
              <a:t>,..</a:t>
            </a:r>
          </a:p>
          <a:p>
            <a:endParaRPr lang="en-IN" sz="2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57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189</TotalTime>
  <Words>422</Words>
  <Application>Microsoft Office PowerPoint</Application>
  <PresentationFormat>On-screen Show (4:3)</PresentationFormat>
  <Paragraphs>84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Oriel</vt:lpstr>
      <vt:lpstr>KNOWLEDGE INSTITUTE OF     TECHNOLOGY</vt:lpstr>
      <vt:lpstr>IOT IN AGRICULTURE </vt:lpstr>
      <vt:lpstr>How IoT Is Digitizing India?</vt:lpstr>
      <vt:lpstr>Smart And Open Sources  In IoT</vt:lpstr>
      <vt:lpstr>Smart Sensors IoT Red And Ripe</vt:lpstr>
      <vt:lpstr>Smart Sensors De-stressing Plants </vt:lpstr>
      <vt:lpstr>Smart Sensor Herd Maternity</vt:lpstr>
      <vt:lpstr>IoT related projects on Agriculture</vt:lpstr>
      <vt:lpstr>Applications</vt:lpstr>
      <vt:lpstr> CROP WATER MANAGEMENT</vt:lpstr>
      <vt:lpstr>Pest Management</vt:lpstr>
      <vt:lpstr>Implementation method</vt:lpstr>
      <vt:lpstr>Soil Moisture And Pir Sensor</vt:lpstr>
      <vt:lpstr>Arduino</vt:lpstr>
      <vt:lpstr>New Application</vt:lpstr>
      <vt:lpstr>PowerPoint Presentation</vt:lpstr>
      <vt:lpstr>PowerPoint Presentation</vt:lpstr>
    </vt:vector>
  </TitlesOfParts>
  <Company>CtrlSoft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18</cp:revision>
  <dcterms:created xsi:type="dcterms:W3CDTF">2017-09-12T16:21:09Z</dcterms:created>
  <dcterms:modified xsi:type="dcterms:W3CDTF">2017-09-14T02:06:30Z</dcterms:modified>
</cp:coreProperties>
</file>