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Old Standard TT"/>
      <p:regular r:id="rId34"/>
      <p:bold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ldStandardTT-bold.fntdata"/><Relationship Id="rId12" Type="http://schemas.openxmlformats.org/officeDocument/2006/relationships/slide" Target="slides/slide7.xml"/><Relationship Id="rId34" Type="http://schemas.openxmlformats.org/officeDocument/2006/relationships/font" Target="fonts/OldStandardTT-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ldStandardT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be737db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be737db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be737dba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be737dba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c1a33644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c1a33644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c1a33644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c1a33644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c44d8ad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c44d8ad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c44d8ad8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c44d8ad8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f288371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f288371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c44d8ad8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c44d8ad8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f2883716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f2883716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f2883716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f2883716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ee78579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ee78579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f32e09a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f32e09a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f32e09a9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f32e09a9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f32e09a9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f32e09a9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f288371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f288371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c44d8ad8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c44d8ad8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c44d8ad8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c44d8ad8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f32e09a99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f32e09a99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f32e09a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1f32e09a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f32e09a9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1f32e09a9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ee78579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ee78579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ee785790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ee78579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ee785790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ee785790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b9e5d533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b9e5d533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ee785790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ee785790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be737db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be737db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be737dba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be737dba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Student Performance Factors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Timothy Kurniawan, Brian Chu, Jaslyne Meriales, and John Pham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variables</a:t>
            </a:r>
            <a:endParaRPr/>
          </a:p>
        </p:txBody>
      </p:sp>
      <p:sp>
        <p:nvSpPr>
          <p:cNvPr id="111" name="Google Shape;111;p22"/>
          <p:cNvSpPr txBox="1"/>
          <p:nvPr>
            <p:ph idx="1" type="body"/>
          </p:nvPr>
        </p:nvSpPr>
        <p:spPr>
          <a:xfrm>
            <a:off x="4578900" y="1171600"/>
            <a:ext cx="42534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going through the feature descriptions, previous scores, hours studied, attendance, tutoring sessions, sleep hours, and physical activity will be treated continuously while the rest will be treated categorically. In the next slide there will be scatter plots of the continuous variables vs. exam score along with pairplots.</a:t>
            </a:r>
            <a:endParaRPr/>
          </a:p>
        </p:txBody>
      </p:sp>
      <p:pic>
        <p:nvPicPr>
          <p:cNvPr id="112" name="Google Shape;112;p22"/>
          <p:cNvPicPr preferRelativeResize="0"/>
          <p:nvPr/>
        </p:nvPicPr>
        <p:blipFill>
          <a:blip r:embed="rId3">
            <a:alphaModFix/>
          </a:blip>
          <a:stretch>
            <a:fillRect/>
          </a:stretch>
        </p:blipFill>
        <p:spPr>
          <a:xfrm>
            <a:off x="311700" y="1222400"/>
            <a:ext cx="4267200" cy="32955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3"/>
          <p:cNvPicPr preferRelativeResize="0"/>
          <p:nvPr/>
        </p:nvPicPr>
        <p:blipFill>
          <a:blip r:embed="rId3">
            <a:alphaModFix/>
          </a:blip>
          <a:stretch>
            <a:fillRect/>
          </a:stretch>
        </p:blipFill>
        <p:spPr>
          <a:xfrm>
            <a:off x="-3" y="203163"/>
            <a:ext cx="9144003" cy="47371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variables</a:t>
            </a:r>
            <a:endParaRPr/>
          </a:p>
        </p:txBody>
      </p:sp>
      <p:sp>
        <p:nvSpPr>
          <p:cNvPr id="123" name="Google Shape;123;p2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t>
            </a:r>
            <a:r>
              <a:rPr lang="en"/>
              <a:t>here suggests an upward trend between hours studied vs. exam scores and attendance vs. exam scores. Previous scores vs. exam scores trends more flatly but seems to be slightly upward. Tutoring Sessions, sleep hours, and physical activity show less clear trends with points more evenly spread out.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5749950" y="0"/>
            <a:ext cx="33939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scattered patterns in the pair plot reveal limited evidence of multicollinearity. In other words, most variables seem to be relatively independent of each other. The histograms on the diagonal show that the distributions of variables are diverse.</a:t>
            </a:r>
            <a:endParaRPr/>
          </a:p>
        </p:txBody>
      </p:sp>
      <p:pic>
        <p:nvPicPr>
          <p:cNvPr id="129" name="Google Shape;129;p25"/>
          <p:cNvPicPr preferRelativeResize="0"/>
          <p:nvPr/>
        </p:nvPicPr>
        <p:blipFill>
          <a:blip r:embed="rId3">
            <a:alphaModFix/>
          </a:blip>
          <a:stretch>
            <a:fillRect/>
          </a:stretch>
        </p:blipFill>
        <p:spPr>
          <a:xfrm>
            <a:off x="6" y="0"/>
            <a:ext cx="5749939"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Which variables to use?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variables to use?</a:t>
            </a:r>
            <a:endParaRPr/>
          </a:p>
        </p:txBody>
      </p:sp>
      <p:sp>
        <p:nvSpPr>
          <p:cNvPr id="140" name="Google Shape;140;p27"/>
          <p:cNvSpPr txBox="1"/>
          <p:nvPr>
            <p:ph idx="2" type="body"/>
          </p:nvPr>
        </p:nvSpPr>
        <p:spPr>
          <a:xfrm>
            <a:off x="5123550" y="1171675"/>
            <a:ext cx="3708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Based on our least squares regression results, the only insignificant variables are sleep hours, private school, and female. This is concluded by using a 95% confidence interval. If 0 is included in the 95% confidence interval, then it means we cannot be confident that the variable has a non-zero effect on exam scores. We will omit these variables and continue to train and test without them.</a:t>
            </a:r>
            <a:endParaRPr/>
          </a:p>
        </p:txBody>
      </p:sp>
      <p:pic>
        <p:nvPicPr>
          <p:cNvPr id="141" name="Google Shape;141;p27"/>
          <p:cNvPicPr preferRelativeResize="0"/>
          <p:nvPr/>
        </p:nvPicPr>
        <p:blipFill>
          <a:blip r:embed="rId3">
            <a:alphaModFix/>
          </a:blip>
          <a:stretch>
            <a:fillRect/>
          </a:stretch>
        </p:blipFill>
        <p:spPr>
          <a:xfrm>
            <a:off x="311700" y="1171687"/>
            <a:ext cx="4811850" cy="31824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training and 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Training and results</a:t>
            </a:r>
            <a:endParaRPr/>
          </a:p>
        </p:txBody>
      </p:sp>
      <p:sp>
        <p:nvSpPr>
          <p:cNvPr id="152" name="Google Shape;152;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trained 5 different model classes and evaluated the results</a:t>
            </a:r>
            <a:endParaRPr/>
          </a:p>
          <a:p>
            <a:pPr indent="-342900" lvl="0" marL="457200" rtl="0" algn="l">
              <a:spcBef>
                <a:spcPts val="1600"/>
              </a:spcBef>
              <a:spcAft>
                <a:spcPts val="0"/>
              </a:spcAft>
              <a:buSzPts val="1800"/>
              <a:buChar char="●"/>
            </a:pPr>
            <a:r>
              <a:rPr lang="en"/>
              <a:t>Linear Regression</a:t>
            </a:r>
            <a:endParaRPr/>
          </a:p>
          <a:p>
            <a:pPr indent="-342900" lvl="0" marL="457200" rtl="0" algn="l">
              <a:spcBef>
                <a:spcPts val="0"/>
              </a:spcBef>
              <a:spcAft>
                <a:spcPts val="0"/>
              </a:spcAft>
              <a:buSzPts val="1800"/>
              <a:buChar char="●"/>
            </a:pPr>
            <a:r>
              <a:rPr lang="en"/>
              <a:t>Lasso</a:t>
            </a:r>
            <a:endParaRPr/>
          </a:p>
          <a:p>
            <a:pPr indent="-342900" lvl="0" marL="457200" rtl="0" algn="l">
              <a:spcBef>
                <a:spcPts val="0"/>
              </a:spcBef>
              <a:spcAft>
                <a:spcPts val="0"/>
              </a:spcAft>
              <a:buSzPts val="1800"/>
              <a:buChar char="●"/>
            </a:pPr>
            <a:r>
              <a:rPr lang="en"/>
              <a:t>Random Forest Regressor</a:t>
            </a:r>
            <a:endParaRPr/>
          </a:p>
          <a:p>
            <a:pPr indent="-342900" lvl="0" marL="457200" rtl="0" algn="l">
              <a:spcBef>
                <a:spcPts val="0"/>
              </a:spcBef>
              <a:spcAft>
                <a:spcPts val="0"/>
              </a:spcAft>
              <a:buSzPts val="1800"/>
              <a:buChar char="●"/>
            </a:pPr>
            <a:r>
              <a:rPr lang="en"/>
              <a:t>KNN</a:t>
            </a:r>
            <a:endParaRPr/>
          </a:p>
          <a:p>
            <a:pPr indent="-342900" lvl="0" marL="457200" rtl="0" algn="l">
              <a:spcBef>
                <a:spcPts val="0"/>
              </a:spcBef>
              <a:spcAft>
                <a:spcPts val="0"/>
              </a:spcAft>
              <a:buSzPts val="1800"/>
              <a:buChar char="●"/>
            </a:pPr>
            <a:r>
              <a:rPr lang="en"/>
              <a:t>Gradient Boosting</a:t>
            </a:r>
            <a:endParaRPr/>
          </a:p>
          <a:p>
            <a:pPr indent="-317500" lvl="1" marL="914400" rtl="0" algn="l">
              <a:spcBef>
                <a:spcPts val="0"/>
              </a:spcBef>
              <a:spcAft>
                <a:spcPts val="0"/>
              </a:spcAft>
              <a:buSzPts val="1400"/>
              <a:buChar char="○"/>
            </a:pPr>
            <a:r>
              <a:rPr lang="en"/>
              <a:t>Works by building a tree and then </a:t>
            </a:r>
            <a:r>
              <a:rPr lang="en"/>
              <a:t>iteratively</a:t>
            </a:r>
            <a:r>
              <a:rPr lang="en"/>
              <a:t> adding new ones, </a:t>
            </a:r>
            <a:endParaRPr/>
          </a:p>
          <a:p>
            <a:pPr indent="-317500" lvl="1" marL="914400" rtl="0" algn="l">
              <a:spcBef>
                <a:spcPts val="0"/>
              </a:spcBef>
              <a:spcAft>
                <a:spcPts val="0"/>
              </a:spcAft>
              <a:buSzPts val="1400"/>
              <a:buChar char="○"/>
            </a:pPr>
            <a:r>
              <a:rPr lang="en"/>
              <a:t>instead of using them all at once like a random forest does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 Test Split</a:t>
            </a:r>
            <a:endParaRPr/>
          </a:p>
        </p:txBody>
      </p:sp>
      <p:sp>
        <p:nvSpPr>
          <p:cNvPr id="158" name="Google Shape;158;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50% Training data</a:t>
            </a:r>
            <a:endParaRPr/>
          </a:p>
          <a:p>
            <a:pPr indent="0" lvl="0" marL="0" rtl="0" algn="l">
              <a:spcBef>
                <a:spcPts val="1600"/>
              </a:spcBef>
              <a:spcAft>
                <a:spcPts val="0"/>
              </a:spcAft>
              <a:buNone/>
            </a:pPr>
            <a:r>
              <a:rPr lang="en"/>
              <a:t>25% Validation</a:t>
            </a:r>
            <a:endParaRPr/>
          </a:p>
          <a:p>
            <a:pPr indent="0" lvl="0" marL="0" rtl="0" algn="l">
              <a:spcBef>
                <a:spcPts val="1600"/>
              </a:spcBef>
              <a:spcAft>
                <a:spcPts val="0"/>
              </a:spcAft>
              <a:buNone/>
            </a:pPr>
            <a:r>
              <a:rPr lang="en"/>
              <a:t>25% Test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We split the data to include a validation set so that we can use Gridsearch to finetune our hyperparameters and see if that improves our model</a:t>
            </a:r>
            <a:endParaRPr/>
          </a:p>
        </p:txBody>
      </p:sp>
      <p:pic>
        <p:nvPicPr>
          <p:cNvPr id="159" name="Google Shape;159;p30"/>
          <p:cNvPicPr preferRelativeResize="0"/>
          <p:nvPr/>
        </p:nvPicPr>
        <p:blipFill>
          <a:blip r:embed="rId3">
            <a:alphaModFix/>
          </a:blip>
          <a:stretch>
            <a:fillRect/>
          </a:stretch>
        </p:blipFill>
        <p:spPr>
          <a:xfrm>
            <a:off x="2460900" y="1998922"/>
            <a:ext cx="6601799" cy="68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Fitting the models	</a:t>
            </a:r>
            <a:endParaRPr/>
          </a:p>
        </p:txBody>
      </p:sp>
      <p:sp>
        <p:nvSpPr>
          <p:cNvPr id="165" name="Google Shape;165;p3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SKlearn to fit the training data to the model classes</a:t>
            </a:r>
            <a:endParaRPr/>
          </a:p>
          <a:p>
            <a:pPr indent="0" lvl="0" marL="0" rtl="0" algn="l">
              <a:spcBef>
                <a:spcPts val="1600"/>
              </a:spcBef>
              <a:spcAft>
                <a:spcPts val="0"/>
              </a:spcAft>
              <a:buNone/>
            </a:pPr>
            <a:r>
              <a:rPr lang="en"/>
              <a:t>We used the validation set to check the metrics such as MSE, MAE, and R^2</a:t>
            </a:r>
            <a:endParaRPr/>
          </a:p>
          <a:p>
            <a:pPr indent="0" lvl="0" marL="0" rtl="0" algn="l">
              <a:spcBef>
                <a:spcPts val="1600"/>
              </a:spcBef>
              <a:spcAft>
                <a:spcPts val="1600"/>
              </a:spcAft>
              <a:buNone/>
            </a:pPr>
            <a:r>
              <a:rPr lang="en"/>
              <a:t>We then used GridSearch from SKLearn, passing in hyperparameter options, so that it can find the set of options with the best metrics</a:t>
            </a:r>
            <a:endParaRPr/>
          </a:p>
        </p:txBody>
      </p:sp>
      <p:pic>
        <p:nvPicPr>
          <p:cNvPr id="166" name="Google Shape;166;p31"/>
          <p:cNvPicPr preferRelativeResize="0"/>
          <p:nvPr/>
        </p:nvPicPr>
        <p:blipFill>
          <a:blip r:embed="rId3">
            <a:alphaModFix/>
          </a:blip>
          <a:stretch>
            <a:fillRect/>
          </a:stretch>
        </p:blipFill>
        <p:spPr>
          <a:xfrm>
            <a:off x="5387350" y="2681950"/>
            <a:ext cx="3507251" cy="2195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MSE - Lowest</a:t>
            </a:r>
            <a:endParaRPr/>
          </a:p>
        </p:txBody>
      </p:sp>
      <p:sp>
        <p:nvSpPr>
          <p:cNvPr id="172" name="Google Shape;172;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Linear</a:t>
            </a:r>
            <a:r>
              <a:rPr lang="en"/>
              <a:t> Regression</a:t>
            </a:r>
            <a:endParaRPr/>
          </a:p>
          <a:p>
            <a:pPr indent="-342900" lvl="0" marL="457200" rtl="0" algn="l">
              <a:spcBef>
                <a:spcPts val="0"/>
              </a:spcBef>
              <a:spcAft>
                <a:spcPts val="0"/>
              </a:spcAft>
              <a:buSzPts val="1800"/>
              <a:buAutoNum type="arabicPeriod"/>
            </a:pPr>
            <a:r>
              <a:rPr lang="en"/>
              <a:t>Gradient Boosting</a:t>
            </a:r>
            <a:endParaRPr/>
          </a:p>
          <a:p>
            <a:pPr indent="-342900" lvl="0" marL="457200" rtl="0" algn="l">
              <a:spcBef>
                <a:spcPts val="0"/>
              </a:spcBef>
              <a:spcAft>
                <a:spcPts val="0"/>
              </a:spcAft>
              <a:buSzPts val="1800"/>
              <a:buAutoNum type="arabicPeriod"/>
            </a:pPr>
            <a:r>
              <a:rPr lang="en"/>
              <a:t>LASSO</a:t>
            </a:r>
            <a:endParaRPr/>
          </a:p>
          <a:p>
            <a:pPr indent="-342900" lvl="0" marL="457200" rtl="0" algn="l">
              <a:spcBef>
                <a:spcPts val="0"/>
              </a:spcBef>
              <a:spcAft>
                <a:spcPts val="0"/>
              </a:spcAft>
              <a:buSzPts val="1800"/>
              <a:buAutoNum type="arabicPeriod"/>
            </a:pPr>
            <a:r>
              <a:rPr lang="en"/>
              <a:t>Random Forest</a:t>
            </a:r>
            <a:endParaRPr/>
          </a:p>
          <a:p>
            <a:pPr indent="-342900" lvl="0" marL="457200" rtl="0" algn="l">
              <a:spcBef>
                <a:spcPts val="0"/>
              </a:spcBef>
              <a:spcAft>
                <a:spcPts val="0"/>
              </a:spcAft>
              <a:buSzPts val="1800"/>
              <a:buAutoNum type="arabicPeriod"/>
            </a:pPr>
            <a:r>
              <a:rPr lang="en"/>
              <a:t>KNN</a:t>
            </a:r>
            <a:endParaRPr/>
          </a:p>
          <a:p>
            <a:pPr indent="0" lvl="0" marL="0" rtl="0" algn="l">
              <a:spcBef>
                <a:spcPts val="1600"/>
              </a:spcBef>
              <a:spcAft>
                <a:spcPts val="1600"/>
              </a:spcAft>
              <a:buNone/>
            </a:pPr>
            <a:r>
              <a:t/>
            </a:r>
            <a:endParaRPr/>
          </a:p>
        </p:txBody>
      </p:sp>
      <p:pic>
        <p:nvPicPr>
          <p:cNvPr id="173" name="Google Shape;173;p32"/>
          <p:cNvPicPr preferRelativeResize="0"/>
          <p:nvPr/>
        </p:nvPicPr>
        <p:blipFill>
          <a:blip r:embed="rId3">
            <a:alphaModFix/>
          </a:blip>
          <a:stretch>
            <a:fillRect/>
          </a:stretch>
        </p:blipFill>
        <p:spPr>
          <a:xfrm>
            <a:off x="3710975" y="600713"/>
            <a:ext cx="5086350" cy="4143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MAE - Lowest</a:t>
            </a:r>
            <a:endParaRPr/>
          </a:p>
        </p:txBody>
      </p:sp>
      <p:sp>
        <p:nvSpPr>
          <p:cNvPr id="179" name="Google Shape;179;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Lasso</a:t>
            </a:r>
            <a:endParaRPr/>
          </a:p>
          <a:p>
            <a:pPr indent="-342900" lvl="0" marL="457200" rtl="0" algn="l">
              <a:spcBef>
                <a:spcPts val="0"/>
              </a:spcBef>
              <a:spcAft>
                <a:spcPts val="0"/>
              </a:spcAft>
              <a:buSzPts val="1800"/>
              <a:buAutoNum type="arabicPeriod"/>
            </a:pPr>
            <a:r>
              <a:rPr lang="en"/>
              <a:t>Linear Regression</a:t>
            </a:r>
            <a:endParaRPr/>
          </a:p>
          <a:p>
            <a:pPr indent="-342900" lvl="0" marL="457200" rtl="0" algn="l">
              <a:spcBef>
                <a:spcPts val="0"/>
              </a:spcBef>
              <a:spcAft>
                <a:spcPts val="0"/>
              </a:spcAft>
              <a:buSzPts val="1800"/>
              <a:buAutoNum type="arabicPeriod"/>
            </a:pPr>
            <a:r>
              <a:rPr lang="en"/>
              <a:t>Gradient Boosting</a:t>
            </a:r>
            <a:endParaRPr/>
          </a:p>
          <a:p>
            <a:pPr indent="-342900" lvl="0" marL="457200" rtl="0" algn="l">
              <a:spcBef>
                <a:spcPts val="0"/>
              </a:spcBef>
              <a:spcAft>
                <a:spcPts val="0"/>
              </a:spcAft>
              <a:buSzPts val="1800"/>
              <a:buAutoNum type="arabicPeriod"/>
            </a:pPr>
            <a:r>
              <a:rPr lang="en"/>
              <a:t>Random Forest</a:t>
            </a:r>
            <a:endParaRPr/>
          </a:p>
          <a:p>
            <a:pPr indent="-342900" lvl="0" marL="457200" rtl="0" algn="l">
              <a:spcBef>
                <a:spcPts val="0"/>
              </a:spcBef>
              <a:spcAft>
                <a:spcPts val="0"/>
              </a:spcAft>
              <a:buSzPts val="1800"/>
              <a:buAutoNum type="arabicPeriod"/>
            </a:pPr>
            <a:r>
              <a:rPr lang="en"/>
              <a:t>KNN</a:t>
            </a:r>
            <a:endParaRPr/>
          </a:p>
          <a:p>
            <a:pPr indent="0" lvl="0" marL="0" rtl="0" algn="l">
              <a:spcBef>
                <a:spcPts val="1600"/>
              </a:spcBef>
              <a:spcAft>
                <a:spcPts val="1600"/>
              </a:spcAft>
              <a:buNone/>
            </a:pPr>
            <a:r>
              <a:t/>
            </a:r>
            <a:endParaRPr/>
          </a:p>
        </p:txBody>
      </p:sp>
      <p:pic>
        <p:nvPicPr>
          <p:cNvPr id="180" name="Google Shape;180;p33"/>
          <p:cNvPicPr preferRelativeResize="0"/>
          <p:nvPr/>
        </p:nvPicPr>
        <p:blipFill>
          <a:blip r:embed="rId3">
            <a:alphaModFix/>
          </a:blip>
          <a:stretch>
            <a:fillRect/>
          </a:stretch>
        </p:blipFill>
        <p:spPr>
          <a:xfrm>
            <a:off x="3555788" y="500050"/>
            <a:ext cx="5210175" cy="4143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R^2 - Highest</a:t>
            </a:r>
            <a:endParaRPr/>
          </a:p>
        </p:txBody>
      </p:sp>
      <p:sp>
        <p:nvSpPr>
          <p:cNvPr id="186" name="Google Shape;186;p3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Linear Regression</a:t>
            </a:r>
            <a:endParaRPr/>
          </a:p>
          <a:p>
            <a:pPr indent="0" lvl="0" marL="0" rtl="0" algn="l">
              <a:spcBef>
                <a:spcPts val="1600"/>
              </a:spcBef>
              <a:spcAft>
                <a:spcPts val="0"/>
              </a:spcAft>
              <a:buNone/>
            </a:pPr>
            <a:r>
              <a:rPr lang="en"/>
              <a:t>2. Lasso</a:t>
            </a:r>
            <a:endParaRPr/>
          </a:p>
          <a:p>
            <a:pPr indent="0" lvl="0" marL="0" rtl="0" algn="l">
              <a:spcBef>
                <a:spcPts val="1600"/>
              </a:spcBef>
              <a:spcAft>
                <a:spcPts val="0"/>
              </a:spcAft>
              <a:buNone/>
            </a:pPr>
            <a:r>
              <a:rPr lang="en"/>
              <a:t>3. Gradient Boosting</a:t>
            </a:r>
            <a:endParaRPr/>
          </a:p>
          <a:p>
            <a:pPr indent="0" lvl="0" marL="0" rtl="0" algn="l">
              <a:spcBef>
                <a:spcPts val="1600"/>
              </a:spcBef>
              <a:spcAft>
                <a:spcPts val="0"/>
              </a:spcAft>
              <a:buNone/>
            </a:pPr>
            <a:r>
              <a:rPr lang="en"/>
              <a:t>4. Random Forest</a:t>
            </a:r>
            <a:endParaRPr/>
          </a:p>
          <a:p>
            <a:pPr indent="0" lvl="0" marL="0" rtl="0" algn="l">
              <a:spcBef>
                <a:spcPts val="1600"/>
              </a:spcBef>
              <a:spcAft>
                <a:spcPts val="1600"/>
              </a:spcAft>
              <a:buNone/>
            </a:pPr>
            <a:r>
              <a:rPr lang="en"/>
              <a:t>5. KNN</a:t>
            </a:r>
            <a:endParaRPr/>
          </a:p>
        </p:txBody>
      </p:sp>
      <p:pic>
        <p:nvPicPr>
          <p:cNvPr id="187" name="Google Shape;187;p34"/>
          <p:cNvPicPr preferRelativeResize="0"/>
          <p:nvPr/>
        </p:nvPicPr>
        <p:blipFill>
          <a:blip r:embed="rId3">
            <a:alphaModFix/>
          </a:blip>
          <a:stretch>
            <a:fillRect/>
          </a:stretch>
        </p:blipFill>
        <p:spPr>
          <a:xfrm>
            <a:off x="3622113" y="445013"/>
            <a:ext cx="5210175" cy="4143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Model</a:t>
            </a:r>
            <a:endParaRPr/>
          </a:p>
        </p:txBody>
      </p:sp>
      <p:sp>
        <p:nvSpPr>
          <p:cNvPr id="193" name="Google Shape;193;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MAE and R^2 were nearly identical for both Linear Regression and LASSO.</a:t>
            </a:r>
            <a:endParaRPr/>
          </a:p>
          <a:p>
            <a:pPr indent="0" lvl="0" marL="0" rtl="0" algn="l">
              <a:spcBef>
                <a:spcPts val="1600"/>
              </a:spcBef>
              <a:spcAft>
                <a:spcPts val="0"/>
              </a:spcAft>
              <a:buNone/>
            </a:pPr>
            <a:r>
              <a:rPr lang="en"/>
              <a:t>However for Linear regression, the MSE was better by around 1, so we’ll pick that as our best model.</a:t>
            </a:r>
            <a:endParaRPr/>
          </a:p>
          <a:p>
            <a:pPr indent="0" lvl="0" marL="0" rtl="0" algn="l">
              <a:spcBef>
                <a:spcPts val="1600"/>
              </a:spcBef>
              <a:spcAft>
                <a:spcPts val="0"/>
              </a:spcAft>
              <a:buNone/>
            </a:pPr>
            <a:r>
              <a:rPr lang="en"/>
              <a:t>It is likely that Lasso </a:t>
            </a:r>
            <a:r>
              <a:rPr lang="en"/>
              <a:t>over shrunk</a:t>
            </a:r>
            <a:r>
              <a:rPr lang="en"/>
              <a:t> and reduced some of the coefficients by too much since there are many predictor variables in our models.</a:t>
            </a:r>
            <a:endParaRPr/>
          </a:p>
          <a:p>
            <a:pPr indent="0" lvl="0" marL="0" rtl="0" algn="l">
              <a:spcBef>
                <a:spcPts val="1600"/>
              </a:spcBef>
              <a:spcAft>
                <a:spcPts val="1600"/>
              </a:spcAft>
              <a:buNone/>
            </a:pPr>
            <a:r>
              <a:rPr lang="en"/>
              <a:t>This can be experimented and improved upon in the future by modifying which variables in our dataset that we use.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Evaluating our Hypothesis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7"/>
          <p:cNvPicPr preferRelativeResize="0"/>
          <p:nvPr/>
        </p:nvPicPr>
        <p:blipFill>
          <a:blip r:embed="rId3">
            <a:alphaModFix/>
          </a:blip>
          <a:stretch>
            <a:fillRect/>
          </a:stretch>
        </p:blipFill>
        <p:spPr>
          <a:xfrm>
            <a:off x="-3" y="203163"/>
            <a:ext cx="9144003" cy="473718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8"/>
          <p:cNvPicPr preferRelativeResize="0"/>
          <p:nvPr/>
        </p:nvPicPr>
        <p:blipFill>
          <a:blip r:embed="rId3">
            <a:alphaModFix/>
          </a:blip>
          <a:stretch>
            <a:fillRect/>
          </a:stretch>
        </p:blipFill>
        <p:spPr>
          <a:xfrm>
            <a:off x="152400" y="152400"/>
            <a:ext cx="8829675" cy="4667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9"/>
          <p:cNvPicPr preferRelativeResize="0"/>
          <p:nvPr/>
        </p:nvPicPr>
        <p:blipFill>
          <a:blip r:embed="rId3">
            <a:alphaModFix/>
          </a:blip>
          <a:stretch>
            <a:fillRect/>
          </a:stretch>
        </p:blipFill>
        <p:spPr>
          <a:xfrm>
            <a:off x="0" y="0"/>
            <a:ext cx="5846475" cy="2494500"/>
          </a:xfrm>
          <a:prstGeom prst="rect">
            <a:avLst/>
          </a:prstGeom>
          <a:noFill/>
          <a:ln>
            <a:noFill/>
          </a:ln>
        </p:spPr>
      </p:pic>
      <p:pic>
        <p:nvPicPr>
          <p:cNvPr id="214" name="Google Shape;214;p39"/>
          <p:cNvPicPr preferRelativeResize="0"/>
          <p:nvPr/>
        </p:nvPicPr>
        <p:blipFill>
          <a:blip r:embed="rId4">
            <a:alphaModFix/>
          </a:blip>
          <a:stretch>
            <a:fillRect/>
          </a:stretch>
        </p:blipFill>
        <p:spPr>
          <a:xfrm>
            <a:off x="-118844" y="2494500"/>
            <a:ext cx="5965319" cy="2548000"/>
          </a:xfrm>
          <a:prstGeom prst="rect">
            <a:avLst/>
          </a:prstGeom>
          <a:noFill/>
          <a:ln>
            <a:noFill/>
          </a:ln>
        </p:spPr>
      </p:pic>
      <p:pic>
        <p:nvPicPr>
          <p:cNvPr id="215" name="Google Shape;215;p39"/>
          <p:cNvPicPr preferRelativeResize="0"/>
          <p:nvPr/>
        </p:nvPicPr>
        <p:blipFill>
          <a:blip r:embed="rId5">
            <a:alphaModFix/>
          </a:blip>
          <a:stretch>
            <a:fillRect/>
          </a:stretch>
        </p:blipFill>
        <p:spPr>
          <a:xfrm>
            <a:off x="5846475" y="488868"/>
            <a:ext cx="3221325" cy="374875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64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and Conclusion</a:t>
            </a:r>
            <a:endParaRPr/>
          </a:p>
        </p:txBody>
      </p:sp>
      <p:sp>
        <p:nvSpPr>
          <p:cNvPr id="221" name="Google Shape;221;p40"/>
          <p:cNvSpPr txBox="1"/>
          <p:nvPr/>
        </p:nvSpPr>
        <p:spPr>
          <a:xfrm>
            <a:off x="311700" y="608500"/>
            <a:ext cx="8476500" cy="15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Scatterplots:</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Hours studied and attendance appear to have high positive correlation with exam scores.</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S</a:t>
            </a:r>
            <a:r>
              <a:rPr lang="en" sz="1800">
                <a:solidFill>
                  <a:schemeClr val="dk1"/>
                </a:solidFill>
                <a:latin typeface="Old Standard TT"/>
                <a:ea typeface="Old Standard TT"/>
                <a:cs typeface="Old Standard TT"/>
                <a:sym typeface="Old Standard TT"/>
              </a:rPr>
              <a:t>howcase there is a positive association between higher attendance and exam performance as well as hours studied and exam performance. </a:t>
            </a:r>
            <a:endParaRPr sz="1800">
              <a:solidFill>
                <a:schemeClr val="dk1"/>
              </a:solidFill>
              <a:latin typeface="Old Standard TT"/>
              <a:ea typeface="Old Standard TT"/>
              <a:cs typeface="Old Standard TT"/>
              <a:sym typeface="Old Standard TT"/>
            </a:endParaRPr>
          </a:p>
        </p:txBody>
      </p:sp>
      <p:sp>
        <p:nvSpPr>
          <p:cNvPr id="222" name="Google Shape;222;p40"/>
          <p:cNvSpPr txBox="1"/>
          <p:nvPr/>
        </p:nvSpPr>
        <p:spPr>
          <a:xfrm>
            <a:off x="279836" y="3516950"/>
            <a:ext cx="8476500" cy="21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Correlation Matrix:</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Hours studied and attendance appear to have the strongest correlation with exam scores.</a:t>
            </a:r>
            <a:endParaRPr sz="1800">
              <a:solidFill>
                <a:schemeClr val="dk1"/>
              </a:solidFill>
              <a:latin typeface="Old Standard TT"/>
              <a:ea typeface="Old Standard TT"/>
              <a:cs typeface="Old Standard TT"/>
              <a:sym typeface="Old Standard TT"/>
            </a:endParaRPr>
          </a:p>
        </p:txBody>
      </p:sp>
      <p:sp>
        <p:nvSpPr>
          <p:cNvPr id="223" name="Google Shape;223;p40"/>
          <p:cNvSpPr txBox="1"/>
          <p:nvPr/>
        </p:nvSpPr>
        <p:spPr>
          <a:xfrm>
            <a:off x="338900" y="4542925"/>
            <a:ext cx="56523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Hence, both hypotheses hold.</a:t>
            </a:r>
            <a:endParaRPr sz="1800">
              <a:solidFill>
                <a:schemeClr val="dk1"/>
              </a:solidFill>
              <a:latin typeface="Old Standard TT"/>
              <a:ea typeface="Old Standard TT"/>
              <a:cs typeface="Old Standard TT"/>
              <a:sym typeface="Old Standard TT"/>
            </a:endParaRPr>
          </a:p>
        </p:txBody>
      </p:sp>
      <p:sp>
        <p:nvSpPr>
          <p:cNvPr id="224" name="Google Shape;224;p40"/>
          <p:cNvSpPr txBox="1"/>
          <p:nvPr/>
        </p:nvSpPr>
        <p:spPr>
          <a:xfrm>
            <a:off x="299175" y="2095600"/>
            <a:ext cx="8476500" cy="16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Evaluating p-values:</a:t>
            </a:r>
            <a:endParaRPr sz="1800">
              <a:solidFill>
                <a:schemeClr val="dk1"/>
              </a:solidFill>
              <a:latin typeface="Old Standard TT"/>
              <a:ea typeface="Old Standard TT"/>
              <a:cs typeface="Old Standard TT"/>
              <a:sym typeface="Old Standard TT"/>
            </a:endParaRPr>
          </a:p>
          <a:p>
            <a:pPr indent="-342900" lvl="0" marL="45720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Since p &lt; 0.05 for both hours studied and attendance, this proves that they are statistically significant. They even have a positive regression coefficient, further validating the hypothesis that more hours studied are associated with higher exam scores and better attendance leads to improved exam scores.</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Performance Factors</a:t>
            </a:r>
            <a:endParaRPr/>
          </a:p>
        </p:txBody>
      </p:sp>
      <p:sp>
        <p:nvSpPr>
          <p:cNvPr id="71" name="Google Shape;71;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dataset provides an overview of various factors affecting student performance in exams. It includes categorical variables as well as continuous variables. These variables provide information on study habits, </a:t>
            </a:r>
            <a:r>
              <a:rPr lang="en"/>
              <a:t>attendance</a:t>
            </a:r>
            <a:r>
              <a:rPr lang="en"/>
              <a:t>, parental involvement, and other aspects influencing academic success. There are 6607 points of data and 20 features. In the next slide there are column descriptions.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436925" y="0"/>
            <a:ext cx="3662912" cy="5143499"/>
          </a:xfrm>
          <a:prstGeom prst="rect">
            <a:avLst/>
          </a:prstGeom>
          <a:noFill/>
          <a:ln>
            <a:noFill/>
          </a:ln>
        </p:spPr>
      </p:pic>
      <p:pic>
        <p:nvPicPr>
          <p:cNvPr id="77" name="Google Shape;77;p16"/>
          <p:cNvPicPr preferRelativeResize="0"/>
          <p:nvPr/>
        </p:nvPicPr>
        <p:blipFill>
          <a:blip r:embed="rId4">
            <a:alphaModFix/>
          </a:blip>
          <a:stretch>
            <a:fillRect/>
          </a:stretch>
        </p:blipFill>
        <p:spPr>
          <a:xfrm>
            <a:off x="4572001" y="0"/>
            <a:ext cx="4088215"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Hypothesis of interest?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Predictions</a:t>
            </a:r>
            <a:endParaRPr/>
          </a:p>
        </p:txBody>
      </p:sp>
      <p:sp>
        <p:nvSpPr>
          <p:cNvPr id="88" name="Google Shape;88;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Hours Studied and Exam Scores:</a:t>
            </a:r>
            <a:endParaRPr b="1"/>
          </a:p>
          <a:p>
            <a:pPr indent="-342900" lvl="0" marL="914400" rtl="0" algn="l">
              <a:spcBef>
                <a:spcPts val="0"/>
              </a:spcBef>
              <a:spcAft>
                <a:spcPts val="0"/>
              </a:spcAft>
              <a:buSzPts val="1800"/>
              <a:buChar char="●"/>
            </a:pPr>
            <a:r>
              <a:rPr lang="en"/>
              <a:t>There may be a positive relationship between the number of hours studied and exam scores. There may be a tendency that students who study for hours perform better on exams.</a:t>
            </a:r>
            <a:endParaRPr/>
          </a:p>
          <a:p>
            <a:pPr indent="-342900" lvl="0" marL="457200" rtl="0" algn="l">
              <a:spcBef>
                <a:spcPts val="0"/>
              </a:spcBef>
              <a:spcAft>
                <a:spcPts val="0"/>
              </a:spcAft>
              <a:buSzPts val="1800"/>
              <a:buAutoNum type="arabicPeriod"/>
            </a:pPr>
            <a:r>
              <a:rPr b="1" lang="en"/>
              <a:t>Attendance</a:t>
            </a:r>
            <a:r>
              <a:rPr b="1" lang="en"/>
              <a:t> and Exam Scores:</a:t>
            </a:r>
            <a:endParaRPr b="1"/>
          </a:p>
          <a:p>
            <a:pPr indent="-342900" lvl="0" marL="914400" rtl="0" algn="l">
              <a:spcBef>
                <a:spcPts val="0"/>
              </a:spcBef>
              <a:spcAft>
                <a:spcPts val="0"/>
              </a:spcAft>
              <a:buSzPts val="1800"/>
              <a:buChar char="●"/>
            </a:pPr>
            <a:r>
              <a:rPr lang="en"/>
              <a:t>Higher attendance may be positively associated with better exam performance. Students with higher attendance rates tend to score better on exams.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 of variables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variables</a:t>
            </a:r>
            <a:endParaRPr/>
          </a:p>
        </p:txBody>
      </p:sp>
      <p:sp>
        <p:nvSpPr>
          <p:cNvPr id="104" name="Google Shape;104;p21"/>
          <p:cNvSpPr txBox="1"/>
          <p:nvPr>
            <p:ph idx="1" type="body"/>
          </p:nvPr>
        </p:nvSpPr>
        <p:spPr>
          <a:xfrm>
            <a:off x="4572000" y="714400"/>
            <a:ext cx="4260300" cy="418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loading our dataset into the variable “df”, we checked for any null values. The results are Teacher_quality, Parental_Education_Level, and Distance_from_Home. Teacher quality being null means the student may not have a teacher (home schooled). Distance from home also means home schooled. And parental education level means the parent may not have any education. We will be removing these rows with null values, leaving us with 6378 data points.</a:t>
            </a:r>
            <a:endParaRPr/>
          </a:p>
        </p:txBody>
      </p:sp>
      <p:pic>
        <p:nvPicPr>
          <p:cNvPr id="105" name="Google Shape;105;p21"/>
          <p:cNvPicPr preferRelativeResize="0"/>
          <p:nvPr/>
        </p:nvPicPr>
        <p:blipFill>
          <a:blip r:embed="rId3">
            <a:alphaModFix/>
          </a:blip>
          <a:stretch>
            <a:fillRect/>
          </a:stretch>
        </p:blipFill>
        <p:spPr>
          <a:xfrm>
            <a:off x="311700" y="1260525"/>
            <a:ext cx="4260300" cy="26913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