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59" r:id="rId4"/>
    <p:sldId id="260" r:id="rId5"/>
    <p:sldId id="258" r:id="rId6"/>
    <p:sldId id="261" r:id="rId7"/>
    <p:sldId id="264"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916E98-AD3A-4454-8765-A16316AD386D}" type="datetimeFigureOut">
              <a:rPr lang="en-US" smtClean="0"/>
              <a:t>4/3/2019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CE6201-CFFD-4ABA-8420-FD56025EA2C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Reconfiguring the switches and </a:t>
            </a:r>
            <a:r>
              <a:rPr lang="en-US" dirty="0" err="1" smtClean="0"/>
              <a:t>reclosers</a:t>
            </a:r>
            <a:r>
              <a:rPr lang="en-US" dirty="0" smtClean="0"/>
              <a:t> installed on the distribution feeder to quickly isolate the faulted section of the feeder and re-establish service to as many customers as possible from alternate sources/feeders.</a:t>
            </a:r>
          </a:p>
          <a:p>
            <a:endParaRPr lang="en-US" dirty="0"/>
          </a:p>
        </p:txBody>
      </p:sp>
      <p:sp>
        <p:nvSpPr>
          <p:cNvPr id="4" name="Slide Number Placeholder 3"/>
          <p:cNvSpPr>
            <a:spLocks noGrp="1"/>
          </p:cNvSpPr>
          <p:nvPr>
            <p:ph type="sldNum" sz="quarter" idx="10"/>
          </p:nvPr>
        </p:nvSpPr>
        <p:spPr/>
        <p:txBody>
          <a:bodyPr/>
          <a:lstStyle/>
          <a:p>
            <a:fld id="{E7CE6201-CFFD-4ABA-8420-FD56025EA2C9}"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596399-505F-42E1-AADD-ABD4BCF1BDF5}"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E8456-E32E-41B9-B97F-3AA3015D66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6399-505F-42E1-AADD-ABD4BCF1BDF5}"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E8456-E32E-41B9-B97F-3AA3015D66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6399-505F-42E1-AADD-ABD4BCF1BDF5}"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E8456-E32E-41B9-B97F-3AA3015D66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6399-505F-42E1-AADD-ABD4BCF1BDF5}"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E8456-E32E-41B9-B97F-3AA3015D66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96399-505F-42E1-AADD-ABD4BCF1BDF5}"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E8456-E32E-41B9-B97F-3AA3015D66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596399-505F-42E1-AADD-ABD4BCF1BDF5}"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E8456-E32E-41B9-B97F-3AA3015D66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596399-505F-42E1-AADD-ABD4BCF1BDF5}"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EE8456-E32E-41B9-B97F-3AA3015D66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96399-505F-42E1-AADD-ABD4BCF1BDF5}"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E8456-E32E-41B9-B97F-3AA3015D66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96399-505F-42E1-AADD-ABD4BCF1BDF5}"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EE8456-E32E-41B9-B97F-3AA3015D66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96399-505F-42E1-AADD-ABD4BCF1BDF5}"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E8456-E32E-41B9-B97F-3AA3015D66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96399-505F-42E1-AADD-ABD4BCF1BDF5}"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E8456-E32E-41B9-B97F-3AA3015D66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96399-505F-42E1-AADD-ABD4BCF1BDF5}" type="datetimeFigureOut">
              <a:rPr lang="en-US" smtClean="0"/>
              <a:t>4/3/2019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E8456-E32E-41B9-B97F-3AA3015D66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Self Healing In Smart Grid</a:t>
            </a:r>
            <a:endParaRPr lang="en-US" dirty="0"/>
          </a:p>
        </p:txBody>
      </p:sp>
      <p:sp>
        <p:nvSpPr>
          <p:cNvPr id="3" name="Subtitle 2"/>
          <p:cNvSpPr>
            <a:spLocks noGrp="1"/>
          </p:cNvSpPr>
          <p:nvPr>
            <p:ph type="subTitle" idx="1"/>
          </p:nvPr>
        </p:nvSpPr>
        <p:spPr>
          <a:xfrm>
            <a:off x="2362200" y="4876800"/>
            <a:ext cx="6400800" cy="1752600"/>
          </a:xfrm>
        </p:spPr>
        <p:txBody>
          <a:bodyPr/>
          <a:lstStyle/>
          <a:p>
            <a:pPr algn="r"/>
            <a:r>
              <a:rPr lang="en-US" dirty="0" smtClean="0">
                <a:solidFill>
                  <a:schemeClr val="tx1"/>
                </a:solidFill>
              </a:rPr>
              <a:t>John </a:t>
            </a:r>
            <a:r>
              <a:rPr lang="en-US" dirty="0" err="1" smtClean="0">
                <a:solidFill>
                  <a:schemeClr val="tx1"/>
                </a:solidFill>
              </a:rPr>
              <a:t>Pranoy</a:t>
            </a:r>
            <a:endParaRPr lang="en-US" dirty="0" smtClean="0">
              <a:solidFill>
                <a:schemeClr val="tx1"/>
              </a:solidFill>
            </a:endParaRPr>
          </a:p>
          <a:p>
            <a:pPr algn="r"/>
            <a:r>
              <a:rPr lang="en-US" dirty="0" smtClean="0">
                <a:solidFill>
                  <a:schemeClr val="tx1"/>
                </a:solidFill>
              </a:rPr>
              <a:t>15241A0257</a:t>
            </a:r>
            <a:endParaRPr lang="en-US" dirty="0">
              <a:solidFill>
                <a:schemeClr val="tx1"/>
              </a:solidFill>
            </a:endParaRPr>
          </a:p>
        </p:txBody>
      </p:sp>
      <p:pic>
        <p:nvPicPr>
          <p:cNvPr id="4" name="Picture 3" descr="Picture 6"/>
          <p:cNvPicPr>
            <a:picLocks noChangeAspect="1"/>
          </p:cNvPicPr>
          <p:nvPr/>
        </p:nvPicPr>
        <p:blipFill>
          <a:blip r:embed="rId2" cstate="print"/>
          <a:stretch>
            <a:fillRect/>
          </a:stretch>
        </p:blipFill>
        <p:spPr>
          <a:xfrm>
            <a:off x="1143000" y="0"/>
            <a:ext cx="6710289" cy="1220498"/>
          </a:xfrm>
          <a:prstGeom prst="rect">
            <a:avLst/>
          </a:prstGeom>
          <a:ln w="12700">
            <a:miter lim="4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smtClean="0"/>
              <a:t>Complex Networks</a:t>
            </a:r>
          </a:p>
          <a:p>
            <a:r>
              <a:rPr lang="en-US" dirty="0" smtClean="0"/>
              <a:t>Difficult to find the fault</a:t>
            </a:r>
          </a:p>
          <a:p>
            <a:r>
              <a:rPr lang="en-US" dirty="0" smtClean="0"/>
              <a:t>Time Consuming</a:t>
            </a:r>
          </a:p>
          <a:p>
            <a:pPr>
              <a:buNone/>
            </a:pPr>
            <a:r>
              <a:rPr lang="en-US" dirty="0" smtClean="0"/>
              <a:t>So we need to go for Smart Grid</a:t>
            </a:r>
            <a:endParaRPr lang="en-US" dirty="0"/>
          </a:p>
        </p:txBody>
      </p:sp>
      <p:pic>
        <p:nvPicPr>
          <p:cNvPr id="4" name="Picture 2"/>
          <p:cNvPicPr>
            <a:picLocks noChangeAspect="1" noChangeArrowheads="1"/>
          </p:cNvPicPr>
          <p:nvPr/>
        </p:nvPicPr>
        <p:blipFill>
          <a:blip r:embed="rId2" cstate="print"/>
          <a:srcRect l="12884" t="28125" r="17423" b="18750"/>
          <a:stretch>
            <a:fillRect/>
          </a:stretch>
        </p:blipFill>
        <p:spPr bwMode="auto">
          <a:xfrm>
            <a:off x="1676400" y="4169229"/>
            <a:ext cx="6273800" cy="268877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Smart Gird?</a:t>
            </a:r>
            <a:endParaRPr lang="en-US" dirty="0"/>
          </a:p>
        </p:txBody>
      </p:sp>
      <p:sp>
        <p:nvSpPr>
          <p:cNvPr id="3" name="Content Placeholder 2"/>
          <p:cNvSpPr>
            <a:spLocks noGrp="1"/>
          </p:cNvSpPr>
          <p:nvPr>
            <p:ph idx="1"/>
          </p:nvPr>
        </p:nvSpPr>
        <p:spPr/>
        <p:txBody>
          <a:bodyPr>
            <a:normAutofit/>
          </a:bodyPr>
          <a:lstStyle/>
          <a:p>
            <a:r>
              <a:rPr lang="en-US" dirty="0" smtClean="0"/>
              <a:t>Smart Grid is simply a communications system overlay on the existing electrical grid to make the electrical grid more controllable and much more efficient in the delivery of energy. The communications systems will be connected to strategically placed sensors throughout all four segments of the electrical grid: Generation, Transmission, Distribution and Consumers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 Smart Grid is modernized electrical grid that uses analog or digital information about the behaviors of suppliers and consumers in an automated fashion to improve the efficiency, reliability, economics and sustainability of the production and distribution of electricity. Electric power conditioning and control of the production and distribution of electricity are important aspects of the smart grid.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 of Smart Grid</a:t>
            </a:r>
            <a:endParaRPr lang="en-US" dirty="0"/>
          </a:p>
        </p:txBody>
      </p:sp>
      <p:sp>
        <p:nvSpPr>
          <p:cNvPr id="3" name="Content Placeholder 2"/>
          <p:cNvSpPr>
            <a:spLocks noGrp="1"/>
          </p:cNvSpPr>
          <p:nvPr>
            <p:ph idx="1"/>
          </p:nvPr>
        </p:nvSpPr>
        <p:spPr/>
        <p:txBody>
          <a:bodyPr>
            <a:normAutofit fontScale="77500" lnSpcReduction="20000"/>
          </a:bodyPr>
          <a:lstStyle/>
          <a:p>
            <a:r>
              <a:rPr lang="en-US" dirty="0"/>
              <a:t>More efficient transmission of electricity</a:t>
            </a:r>
          </a:p>
          <a:p>
            <a:r>
              <a:rPr lang="en-US" dirty="0"/>
              <a:t>Quicker restoration of electricity after power disturbances</a:t>
            </a:r>
          </a:p>
          <a:p>
            <a:r>
              <a:rPr lang="en-US" dirty="0"/>
              <a:t>Reduced operations and management costs for utilities, and ultimately lower power costs for consumers</a:t>
            </a:r>
          </a:p>
          <a:p>
            <a:r>
              <a:rPr lang="en-US" dirty="0"/>
              <a:t>Reduced peak demand, which will also help lower electricity rates</a:t>
            </a:r>
          </a:p>
          <a:p>
            <a:r>
              <a:rPr lang="en-US" dirty="0"/>
              <a:t>Increased integration of large-scale renewable energy systems</a:t>
            </a:r>
          </a:p>
          <a:p>
            <a:r>
              <a:rPr lang="en-US" dirty="0"/>
              <a:t>Better integration of customer-owner power generation systems, including renewable energy systems</a:t>
            </a:r>
          </a:p>
          <a:p>
            <a:r>
              <a:rPr lang="en-US" dirty="0"/>
              <a:t>Improved </a:t>
            </a:r>
            <a:r>
              <a:rPr lang="en-US" dirty="0" smtClean="0"/>
              <a:t>security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Healing</a:t>
            </a:r>
            <a:endParaRPr lang="en-US" dirty="0"/>
          </a:p>
        </p:txBody>
      </p:sp>
      <p:sp>
        <p:nvSpPr>
          <p:cNvPr id="3" name="Content Placeholder 2"/>
          <p:cNvSpPr>
            <a:spLocks noGrp="1"/>
          </p:cNvSpPr>
          <p:nvPr>
            <p:ph idx="1"/>
          </p:nvPr>
        </p:nvSpPr>
        <p:spPr/>
        <p:txBody>
          <a:bodyPr>
            <a:normAutofit/>
          </a:bodyPr>
          <a:lstStyle/>
          <a:p>
            <a:r>
              <a:rPr lang="en-US" dirty="0"/>
              <a:t>The Self Healing Grid is a system comprised of sensors, automated controls, and advanced software that utilizes real-time distribution data to detect and isolate faults and to reconfigure the distribution network to minimize the customers impacted</a:t>
            </a:r>
            <a:r>
              <a:rPr lang="en-US"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Self-Healing</a:t>
            </a:r>
            <a:endParaRPr lang="en-US" dirty="0"/>
          </a:p>
        </p:txBody>
      </p:sp>
      <p:sp>
        <p:nvSpPr>
          <p:cNvPr id="3" name="Content Placeholder 2"/>
          <p:cNvSpPr>
            <a:spLocks noGrp="1"/>
          </p:cNvSpPr>
          <p:nvPr>
            <p:ph idx="1"/>
          </p:nvPr>
        </p:nvSpPr>
        <p:spPr/>
        <p:txBody>
          <a:bodyPr/>
          <a:lstStyle/>
          <a:p>
            <a:r>
              <a:rPr lang="en-US" dirty="0" smtClean="0"/>
              <a:t>Makes necessary adjustments to restore the system without human intervention</a:t>
            </a:r>
          </a:p>
          <a:p>
            <a:r>
              <a:rPr lang="en-US" dirty="0" smtClean="0"/>
              <a:t>Less number of people are affected</a:t>
            </a:r>
          </a:p>
          <a:p>
            <a:r>
              <a:rPr lang="en-US" dirty="0" smtClean="0"/>
              <a:t>Fault can be </a:t>
            </a:r>
            <a:r>
              <a:rPr lang="en-US" dirty="0" err="1" smtClean="0"/>
              <a:t>foundout</a:t>
            </a:r>
            <a:r>
              <a:rPr lang="en-US" dirty="0" smtClean="0"/>
              <a:t> quickly and easily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252</Words>
  <Application>Microsoft Office PowerPoint</Application>
  <PresentationFormat>On-screen Show (4:3)</PresentationFormat>
  <Paragraphs>28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Self Healing In Smart Grid</vt:lpstr>
      <vt:lpstr>Abstract</vt:lpstr>
      <vt:lpstr>What is Smart Gird?</vt:lpstr>
      <vt:lpstr>Slide 4</vt:lpstr>
      <vt:lpstr>Benefits of Smart Grid</vt:lpstr>
      <vt:lpstr>Self- Healing</vt:lpstr>
      <vt:lpstr>Uses of Self-Healing</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Healing in Smart Grid</dc:title>
  <dc:creator>John Pranoy</dc:creator>
  <cp:lastModifiedBy>John Pranoy</cp:lastModifiedBy>
  <cp:revision>14</cp:revision>
  <dcterms:created xsi:type="dcterms:W3CDTF">2019-04-03T16:25:09Z</dcterms:created>
  <dcterms:modified xsi:type="dcterms:W3CDTF">2019-04-03T18:21:05Z</dcterms:modified>
</cp:coreProperties>
</file>