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1" r:id="rId4"/>
  </p:sldMasterIdLst>
  <p:notesMasterIdLst>
    <p:notesMasterId r:id="rId53"/>
  </p:notesMasterIdLst>
  <p:sldIdLst>
    <p:sldId id="256" r:id="rId5"/>
    <p:sldId id="259" r:id="rId6"/>
    <p:sldId id="260" r:id="rId7"/>
    <p:sldId id="261" r:id="rId8"/>
    <p:sldId id="262" r:id="rId9"/>
    <p:sldId id="298" r:id="rId10"/>
    <p:sldId id="299" r:id="rId11"/>
    <p:sldId id="302" r:id="rId12"/>
    <p:sldId id="264" r:id="rId13"/>
    <p:sldId id="266" r:id="rId14"/>
    <p:sldId id="265" r:id="rId15"/>
    <p:sldId id="276" r:id="rId16"/>
    <p:sldId id="303" r:id="rId17"/>
    <p:sldId id="293" r:id="rId18"/>
    <p:sldId id="277" r:id="rId19"/>
    <p:sldId id="284" r:id="rId20"/>
    <p:sldId id="269" r:id="rId21"/>
    <p:sldId id="304" r:id="rId22"/>
    <p:sldId id="305" r:id="rId23"/>
    <p:sldId id="307" r:id="rId24"/>
    <p:sldId id="306" r:id="rId25"/>
    <p:sldId id="308" r:id="rId26"/>
    <p:sldId id="278" r:id="rId27"/>
    <p:sldId id="270" r:id="rId28"/>
    <p:sldId id="309" r:id="rId29"/>
    <p:sldId id="310" r:id="rId30"/>
    <p:sldId id="311" r:id="rId31"/>
    <p:sldId id="312" r:id="rId32"/>
    <p:sldId id="314" r:id="rId33"/>
    <p:sldId id="313" r:id="rId34"/>
    <p:sldId id="315" r:id="rId35"/>
    <p:sldId id="316" r:id="rId36"/>
    <p:sldId id="317" r:id="rId37"/>
    <p:sldId id="294" r:id="rId38"/>
    <p:sldId id="296" r:id="rId39"/>
    <p:sldId id="318" r:id="rId40"/>
    <p:sldId id="319" r:id="rId41"/>
    <p:sldId id="321" r:id="rId42"/>
    <p:sldId id="322" r:id="rId43"/>
    <p:sldId id="323" r:id="rId44"/>
    <p:sldId id="324" r:id="rId45"/>
    <p:sldId id="326" r:id="rId46"/>
    <p:sldId id="288" r:id="rId47"/>
    <p:sldId id="289" r:id="rId48"/>
    <p:sldId id="325" r:id="rId49"/>
    <p:sldId id="320" r:id="rId50"/>
    <p:sldId id="274" r:id="rId51"/>
    <p:sldId id="275" r:id="rId52"/>
  </p:sldIdLst>
  <p:sldSz cx="12192000" cy="6858000"/>
  <p:notesSz cx="6858000" cy="18573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se Malcolm" initials="RM" lastIdx="1" clrIdx="0">
    <p:extLst>
      <p:ext uri="{19B8F6BF-5375-455C-9EA6-DF929625EA0E}">
        <p15:presenceInfo xmlns:p15="http://schemas.microsoft.com/office/powerpoint/2012/main" userId="Rose Malcolm" providerId="None"/>
      </p:ext>
    </p:extLst>
  </p:cmAuthor>
  <p:cmAuthor id="2" name="Rose Malcolm" initials="RM [2]" lastIdx="7" clrIdx="1">
    <p:extLst>
      <p:ext uri="{19B8F6BF-5375-455C-9EA6-DF929625EA0E}">
        <p15:presenceInfo xmlns:p15="http://schemas.microsoft.com/office/powerpoint/2012/main" userId="17c9fa32013483c0" providerId="Windows Live"/>
      </p:ext>
    </p:extLst>
  </p:cmAuthor>
  <p:cmAuthor id="3" name="Ramesh Sannareddy" initials="RS" lastIdx="7" clrIdx="2">
    <p:extLst>
      <p:ext uri="{19B8F6BF-5375-455C-9EA6-DF929625EA0E}">
        <p15:presenceInfo xmlns:p15="http://schemas.microsoft.com/office/powerpoint/2012/main" userId="YZ5PSXVD06EfD4/04RF+4IpszM4ZmL7FtUZDJf4jPLA=" providerId="None"/>
      </p:ext>
    </p:extLst>
  </p:cmAuthor>
  <p:cmAuthor id="4" name="UPKAR LIDDER" initials="UL" lastIdx="2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5579"/>
    <a:srgbClr val="3A6483"/>
    <a:srgbClr val="204E79"/>
    <a:srgbClr val="005493"/>
    <a:srgbClr val="F8F9FA"/>
    <a:srgbClr val="F2F2F2"/>
    <a:srgbClr val="121619"/>
    <a:srgbClr val="F7F3F2"/>
    <a:srgbClr val="F6F2FF"/>
    <a:srgbClr val="EDF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392"/>
    <p:restoredTop sz="88023"/>
  </p:normalViewPr>
  <p:slideViewPr>
    <p:cSldViewPr snapToGrid="0">
      <p:cViewPr varScale="1">
        <p:scale>
          <a:sx n="64" d="100"/>
          <a:sy n="64" d="100"/>
        </p:scale>
        <p:origin x="1326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theme" Target="theme/theme1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4978E40-D729-4DC7-8C82-233DE2D86175}" type="doc">
      <dgm:prSet loTypeId="urn:microsoft.com/office/officeart/2005/8/layout/chevron1" loCatId="process" qsTypeId="urn:microsoft.com/office/officeart/2005/8/quickstyle/simple1" qsCatId="simple" csTypeId="urn:microsoft.com/office/officeart/2005/8/colors/colorful4" csCatId="colorful" phldr="1"/>
      <dgm:spPr/>
    </dgm:pt>
    <dgm:pt modelId="{0673FAB2-40C6-437C-9D79-638D22569AC4}">
      <dgm:prSet phldrT="[Text]"/>
      <dgm:spPr/>
      <dgm:t>
        <a:bodyPr/>
        <a:lstStyle/>
        <a:p>
          <a:r>
            <a:rPr lang="en-US" dirty="0"/>
            <a:t>Request data from SpaceX API</a:t>
          </a:r>
          <a:endParaRPr lang="en-GB" dirty="0"/>
        </a:p>
      </dgm:t>
    </dgm:pt>
    <dgm:pt modelId="{FDD84955-8673-44BB-949C-DBC33E5D283B}" type="parTrans" cxnId="{402DD566-65F3-43E2-BDDB-C1C4A6B336BF}">
      <dgm:prSet/>
      <dgm:spPr/>
      <dgm:t>
        <a:bodyPr/>
        <a:lstStyle/>
        <a:p>
          <a:endParaRPr lang="en-GB"/>
        </a:p>
      </dgm:t>
    </dgm:pt>
    <dgm:pt modelId="{FF5FD9AF-AD44-4C53-8826-716B4B2A2E44}" type="sibTrans" cxnId="{402DD566-65F3-43E2-BDDB-C1C4A6B336BF}">
      <dgm:prSet/>
      <dgm:spPr/>
      <dgm:t>
        <a:bodyPr/>
        <a:lstStyle/>
        <a:p>
          <a:endParaRPr lang="en-GB"/>
        </a:p>
      </dgm:t>
    </dgm:pt>
    <dgm:pt modelId="{EC8E9B00-9F7C-4FA9-9DD0-FB29073682C9}">
      <dgm:prSet phldrT="[Text]"/>
      <dgm:spPr/>
      <dgm:t>
        <a:bodyPr/>
        <a:lstStyle/>
        <a:p>
          <a:r>
            <a:rPr lang="en-US" dirty="0"/>
            <a:t>Select data needed and create a dictionary </a:t>
          </a:r>
          <a:endParaRPr lang="en-GB" dirty="0"/>
        </a:p>
      </dgm:t>
    </dgm:pt>
    <dgm:pt modelId="{5A45862D-4EF5-4D5F-A425-CB6B72ED3C90}" type="parTrans" cxnId="{7DD3B023-6A66-43AE-8873-46BD2F22D6B9}">
      <dgm:prSet/>
      <dgm:spPr/>
      <dgm:t>
        <a:bodyPr/>
        <a:lstStyle/>
        <a:p>
          <a:endParaRPr lang="en-GB"/>
        </a:p>
      </dgm:t>
    </dgm:pt>
    <dgm:pt modelId="{0EDBCA3B-3AE5-4961-BC0E-E2D86D2F2BBC}" type="sibTrans" cxnId="{7DD3B023-6A66-43AE-8873-46BD2F22D6B9}">
      <dgm:prSet/>
      <dgm:spPr/>
      <dgm:t>
        <a:bodyPr/>
        <a:lstStyle/>
        <a:p>
          <a:endParaRPr lang="en-GB"/>
        </a:p>
      </dgm:t>
    </dgm:pt>
    <dgm:pt modelId="{3D1317F8-7FB0-44B4-A39B-EA1F3987F8A0}">
      <dgm:prSet phldrT="[Text]"/>
      <dgm:spPr/>
      <dgm:t>
        <a:bodyPr/>
        <a:lstStyle/>
        <a:p>
          <a:r>
            <a:rPr lang="en-US" dirty="0"/>
            <a:t>Convert dictionary to </a:t>
          </a:r>
          <a:r>
            <a:rPr lang="en-US" dirty="0" err="1"/>
            <a:t>dataframe</a:t>
          </a:r>
          <a:r>
            <a:rPr lang="en-US" dirty="0"/>
            <a:t> and export as CSV</a:t>
          </a:r>
          <a:endParaRPr lang="en-GB" dirty="0"/>
        </a:p>
      </dgm:t>
    </dgm:pt>
    <dgm:pt modelId="{42F2785C-922D-4E32-BF86-635EC8067B70}" type="parTrans" cxnId="{AF75A8FF-A1AB-4571-90C1-DCBF2E450053}">
      <dgm:prSet/>
      <dgm:spPr/>
      <dgm:t>
        <a:bodyPr/>
        <a:lstStyle/>
        <a:p>
          <a:endParaRPr lang="en-GB"/>
        </a:p>
      </dgm:t>
    </dgm:pt>
    <dgm:pt modelId="{111C7ADC-F54E-4948-B5CB-A895D85DD1CA}" type="sibTrans" cxnId="{AF75A8FF-A1AB-4571-90C1-DCBF2E450053}">
      <dgm:prSet/>
      <dgm:spPr/>
      <dgm:t>
        <a:bodyPr/>
        <a:lstStyle/>
        <a:p>
          <a:endParaRPr lang="en-GB"/>
        </a:p>
      </dgm:t>
    </dgm:pt>
    <dgm:pt modelId="{DC04F636-BF1D-42DC-8248-FB09196B566B}" type="pres">
      <dgm:prSet presAssocID="{24978E40-D729-4DC7-8C82-233DE2D86175}" presName="Name0" presStyleCnt="0">
        <dgm:presLayoutVars>
          <dgm:dir/>
          <dgm:animLvl val="lvl"/>
          <dgm:resizeHandles val="exact"/>
        </dgm:presLayoutVars>
      </dgm:prSet>
      <dgm:spPr/>
    </dgm:pt>
    <dgm:pt modelId="{EC26B15D-F96F-43B7-8214-D5565C512236}" type="pres">
      <dgm:prSet presAssocID="{0673FAB2-40C6-437C-9D79-638D22569AC4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360D9FBA-EF94-40DF-97C9-C157A2264A7F}" type="pres">
      <dgm:prSet presAssocID="{FF5FD9AF-AD44-4C53-8826-716B4B2A2E44}" presName="parTxOnlySpace" presStyleCnt="0"/>
      <dgm:spPr/>
    </dgm:pt>
    <dgm:pt modelId="{E5058F1A-3C8A-4E0F-80FB-EBB0D0DCD413}" type="pres">
      <dgm:prSet presAssocID="{EC8E9B00-9F7C-4FA9-9DD0-FB29073682C9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32FE710C-584F-4573-A073-5E05746B2C0F}" type="pres">
      <dgm:prSet presAssocID="{0EDBCA3B-3AE5-4961-BC0E-E2D86D2F2BBC}" presName="parTxOnlySpace" presStyleCnt="0"/>
      <dgm:spPr/>
    </dgm:pt>
    <dgm:pt modelId="{031C77A1-83BC-4696-BF4F-AA2DD70BFEE1}" type="pres">
      <dgm:prSet presAssocID="{3D1317F8-7FB0-44B4-A39B-EA1F3987F8A0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7DD3B023-6A66-43AE-8873-46BD2F22D6B9}" srcId="{24978E40-D729-4DC7-8C82-233DE2D86175}" destId="{EC8E9B00-9F7C-4FA9-9DD0-FB29073682C9}" srcOrd="1" destOrd="0" parTransId="{5A45862D-4EF5-4D5F-A425-CB6B72ED3C90}" sibTransId="{0EDBCA3B-3AE5-4961-BC0E-E2D86D2F2BBC}"/>
    <dgm:cxn modelId="{66603463-45E6-4871-A9C2-CB191538FEED}" type="presOf" srcId="{0673FAB2-40C6-437C-9D79-638D22569AC4}" destId="{EC26B15D-F96F-43B7-8214-D5565C512236}" srcOrd="0" destOrd="0" presId="urn:microsoft.com/office/officeart/2005/8/layout/chevron1"/>
    <dgm:cxn modelId="{402DD566-65F3-43E2-BDDB-C1C4A6B336BF}" srcId="{24978E40-D729-4DC7-8C82-233DE2D86175}" destId="{0673FAB2-40C6-437C-9D79-638D22569AC4}" srcOrd="0" destOrd="0" parTransId="{FDD84955-8673-44BB-949C-DBC33E5D283B}" sibTransId="{FF5FD9AF-AD44-4C53-8826-716B4B2A2E44}"/>
    <dgm:cxn modelId="{829D9E6A-8690-40AB-A981-86FE5BC4AA5C}" type="presOf" srcId="{3D1317F8-7FB0-44B4-A39B-EA1F3987F8A0}" destId="{031C77A1-83BC-4696-BF4F-AA2DD70BFEE1}" srcOrd="0" destOrd="0" presId="urn:microsoft.com/office/officeart/2005/8/layout/chevron1"/>
    <dgm:cxn modelId="{36F58E72-14EC-48BC-9ED2-62F10C9D6D2C}" type="presOf" srcId="{24978E40-D729-4DC7-8C82-233DE2D86175}" destId="{DC04F636-BF1D-42DC-8248-FB09196B566B}" srcOrd="0" destOrd="0" presId="urn:microsoft.com/office/officeart/2005/8/layout/chevron1"/>
    <dgm:cxn modelId="{80EAF454-BEB1-4D95-BA21-58DA8DF09F9B}" type="presOf" srcId="{EC8E9B00-9F7C-4FA9-9DD0-FB29073682C9}" destId="{E5058F1A-3C8A-4E0F-80FB-EBB0D0DCD413}" srcOrd="0" destOrd="0" presId="urn:microsoft.com/office/officeart/2005/8/layout/chevron1"/>
    <dgm:cxn modelId="{AF75A8FF-A1AB-4571-90C1-DCBF2E450053}" srcId="{24978E40-D729-4DC7-8C82-233DE2D86175}" destId="{3D1317F8-7FB0-44B4-A39B-EA1F3987F8A0}" srcOrd="2" destOrd="0" parTransId="{42F2785C-922D-4E32-BF86-635EC8067B70}" sibTransId="{111C7ADC-F54E-4948-B5CB-A895D85DD1CA}"/>
    <dgm:cxn modelId="{1207A471-CF92-47FF-AA16-E6A8ADD9B182}" type="presParOf" srcId="{DC04F636-BF1D-42DC-8248-FB09196B566B}" destId="{EC26B15D-F96F-43B7-8214-D5565C512236}" srcOrd="0" destOrd="0" presId="urn:microsoft.com/office/officeart/2005/8/layout/chevron1"/>
    <dgm:cxn modelId="{7B40C216-8529-406A-9BD1-CF1E04A29210}" type="presParOf" srcId="{DC04F636-BF1D-42DC-8248-FB09196B566B}" destId="{360D9FBA-EF94-40DF-97C9-C157A2264A7F}" srcOrd="1" destOrd="0" presId="urn:microsoft.com/office/officeart/2005/8/layout/chevron1"/>
    <dgm:cxn modelId="{85A887BB-C716-458B-9114-8309C28C8A18}" type="presParOf" srcId="{DC04F636-BF1D-42DC-8248-FB09196B566B}" destId="{E5058F1A-3C8A-4E0F-80FB-EBB0D0DCD413}" srcOrd="2" destOrd="0" presId="urn:microsoft.com/office/officeart/2005/8/layout/chevron1"/>
    <dgm:cxn modelId="{071A58F9-0902-47A8-9120-7C78D01DAC58}" type="presParOf" srcId="{DC04F636-BF1D-42DC-8248-FB09196B566B}" destId="{32FE710C-584F-4573-A073-5E05746B2C0F}" srcOrd="3" destOrd="0" presId="urn:microsoft.com/office/officeart/2005/8/layout/chevron1"/>
    <dgm:cxn modelId="{20751439-ADE1-4A0B-9DF7-0E7A9A55CF3E}" type="presParOf" srcId="{DC04F636-BF1D-42DC-8248-FB09196B566B}" destId="{031C77A1-83BC-4696-BF4F-AA2DD70BFEE1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4978E40-D729-4DC7-8C82-233DE2D86175}" type="doc">
      <dgm:prSet loTypeId="urn:microsoft.com/office/officeart/2005/8/layout/chevron1" loCatId="process" qsTypeId="urn:microsoft.com/office/officeart/2005/8/quickstyle/simple1" qsCatId="simple" csTypeId="urn:microsoft.com/office/officeart/2005/8/colors/colorful4" csCatId="colorful" phldr="1"/>
      <dgm:spPr/>
    </dgm:pt>
    <dgm:pt modelId="{0673FAB2-40C6-437C-9D79-638D22569AC4}">
      <dgm:prSet phldrT="[Text]"/>
      <dgm:spPr/>
      <dgm:t>
        <a:bodyPr/>
        <a:lstStyle/>
        <a:p>
          <a:r>
            <a:rPr lang="en-US" dirty="0"/>
            <a:t>Extract data from websites</a:t>
          </a:r>
          <a:endParaRPr lang="en-GB" dirty="0"/>
        </a:p>
      </dgm:t>
    </dgm:pt>
    <dgm:pt modelId="{FDD84955-8673-44BB-949C-DBC33E5D283B}" type="parTrans" cxnId="{402DD566-65F3-43E2-BDDB-C1C4A6B336BF}">
      <dgm:prSet/>
      <dgm:spPr/>
      <dgm:t>
        <a:bodyPr/>
        <a:lstStyle/>
        <a:p>
          <a:endParaRPr lang="en-GB"/>
        </a:p>
      </dgm:t>
    </dgm:pt>
    <dgm:pt modelId="{FF5FD9AF-AD44-4C53-8826-716B4B2A2E44}" type="sibTrans" cxnId="{402DD566-65F3-43E2-BDDB-C1C4A6B336BF}">
      <dgm:prSet/>
      <dgm:spPr/>
      <dgm:t>
        <a:bodyPr/>
        <a:lstStyle/>
        <a:p>
          <a:endParaRPr lang="en-GB"/>
        </a:p>
      </dgm:t>
    </dgm:pt>
    <dgm:pt modelId="{EC8E9B00-9F7C-4FA9-9DD0-FB29073682C9}">
      <dgm:prSet phldrT="[Text]"/>
      <dgm:spPr/>
      <dgm:t>
        <a:bodyPr/>
        <a:lstStyle/>
        <a:p>
          <a:r>
            <a:rPr lang="en-US" dirty="0"/>
            <a:t>Select data needed and create a dictionary </a:t>
          </a:r>
          <a:endParaRPr lang="en-GB" dirty="0"/>
        </a:p>
      </dgm:t>
    </dgm:pt>
    <dgm:pt modelId="{5A45862D-4EF5-4D5F-A425-CB6B72ED3C90}" type="parTrans" cxnId="{7DD3B023-6A66-43AE-8873-46BD2F22D6B9}">
      <dgm:prSet/>
      <dgm:spPr/>
      <dgm:t>
        <a:bodyPr/>
        <a:lstStyle/>
        <a:p>
          <a:endParaRPr lang="en-GB"/>
        </a:p>
      </dgm:t>
    </dgm:pt>
    <dgm:pt modelId="{0EDBCA3B-3AE5-4961-BC0E-E2D86D2F2BBC}" type="sibTrans" cxnId="{7DD3B023-6A66-43AE-8873-46BD2F22D6B9}">
      <dgm:prSet/>
      <dgm:spPr/>
      <dgm:t>
        <a:bodyPr/>
        <a:lstStyle/>
        <a:p>
          <a:endParaRPr lang="en-GB"/>
        </a:p>
      </dgm:t>
    </dgm:pt>
    <dgm:pt modelId="{3D1317F8-7FB0-44B4-A39B-EA1F3987F8A0}">
      <dgm:prSet phldrT="[Text]"/>
      <dgm:spPr/>
      <dgm:t>
        <a:bodyPr/>
        <a:lstStyle/>
        <a:p>
          <a:r>
            <a:rPr lang="en-US" dirty="0"/>
            <a:t>Convert dictionary to </a:t>
          </a:r>
          <a:r>
            <a:rPr lang="en-US" dirty="0" err="1"/>
            <a:t>dataframe</a:t>
          </a:r>
          <a:r>
            <a:rPr lang="en-US" dirty="0"/>
            <a:t> and export as CSV</a:t>
          </a:r>
          <a:endParaRPr lang="en-GB" dirty="0"/>
        </a:p>
      </dgm:t>
    </dgm:pt>
    <dgm:pt modelId="{42F2785C-922D-4E32-BF86-635EC8067B70}" type="parTrans" cxnId="{AF75A8FF-A1AB-4571-90C1-DCBF2E450053}">
      <dgm:prSet/>
      <dgm:spPr/>
      <dgm:t>
        <a:bodyPr/>
        <a:lstStyle/>
        <a:p>
          <a:endParaRPr lang="en-GB"/>
        </a:p>
      </dgm:t>
    </dgm:pt>
    <dgm:pt modelId="{111C7ADC-F54E-4948-B5CB-A895D85DD1CA}" type="sibTrans" cxnId="{AF75A8FF-A1AB-4571-90C1-DCBF2E450053}">
      <dgm:prSet/>
      <dgm:spPr/>
      <dgm:t>
        <a:bodyPr/>
        <a:lstStyle/>
        <a:p>
          <a:endParaRPr lang="en-GB"/>
        </a:p>
      </dgm:t>
    </dgm:pt>
    <dgm:pt modelId="{DC04F636-BF1D-42DC-8248-FB09196B566B}" type="pres">
      <dgm:prSet presAssocID="{24978E40-D729-4DC7-8C82-233DE2D86175}" presName="Name0" presStyleCnt="0">
        <dgm:presLayoutVars>
          <dgm:dir/>
          <dgm:animLvl val="lvl"/>
          <dgm:resizeHandles val="exact"/>
        </dgm:presLayoutVars>
      </dgm:prSet>
      <dgm:spPr/>
    </dgm:pt>
    <dgm:pt modelId="{EC26B15D-F96F-43B7-8214-D5565C512236}" type="pres">
      <dgm:prSet presAssocID="{0673FAB2-40C6-437C-9D79-638D22569AC4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360D9FBA-EF94-40DF-97C9-C157A2264A7F}" type="pres">
      <dgm:prSet presAssocID="{FF5FD9AF-AD44-4C53-8826-716B4B2A2E44}" presName="parTxOnlySpace" presStyleCnt="0"/>
      <dgm:spPr/>
    </dgm:pt>
    <dgm:pt modelId="{E5058F1A-3C8A-4E0F-80FB-EBB0D0DCD413}" type="pres">
      <dgm:prSet presAssocID="{EC8E9B00-9F7C-4FA9-9DD0-FB29073682C9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32FE710C-584F-4573-A073-5E05746B2C0F}" type="pres">
      <dgm:prSet presAssocID="{0EDBCA3B-3AE5-4961-BC0E-E2D86D2F2BBC}" presName="parTxOnlySpace" presStyleCnt="0"/>
      <dgm:spPr/>
    </dgm:pt>
    <dgm:pt modelId="{031C77A1-83BC-4696-BF4F-AA2DD70BFEE1}" type="pres">
      <dgm:prSet presAssocID="{3D1317F8-7FB0-44B4-A39B-EA1F3987F8A0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7DD3B023-6A66-43AE-8873-46BD2F22D6B9}" srcId="{24978E40-D729-4DC7-8C82-233DE2D86175}" destId="{EC8E9B00-9F7C-4FA9-9DD0-FB29073682C9}" srcOrd="1" destOrd="0" parTransId="{5A45862D-4EF5-4D5F-A425-CB6B72ED3C90}" sibTransId="{0EDBCA3B-3AE5-4961-BC0E-E2D86D2F2BBC}"/>
    <dgm:cxn modelId="{66603463-45E6-4871-A9C2-CB191538FEED}" type="presOf" srcId="{0673FAB2-40C6-437C-9D79-638D22569AC4}" destId="{EC26B15D-F96F-43B7-8214-D5565C512236}" srcOrd="0" destOrd="0" presId="urn:microsoft.com/office/officeart/2005/8/layout/chevron1"/>
    <dgm:cxn modelId="{402DD566-65F3-43E2-BDDB-C1C4A6B336BF}" srcId="{24978E40-D729-4DC7-8C82-233DE2D86175}" destId="{0673FAB2-40C6-437C-9D79-638D22569AC4}" srcOrd="0" destOrd="0" parTransId="{FDD84955-8673-44BB-949C-DBC33E5D283B}" sibTransId="{FF5FD9AF-AD44-4C53-8826-716B4B2A2E44}"/>
    <dgm:cxn modelId="{829D9E6A-8690-40AB-A981-86FE5BC4AA5C}" type="presOf" srcId="{3D1317F8-7FB0-44B4-A39B-EA1F3987F8A0}" destId="{031C77A1-83BC-4696-BF4F-AA2DD70BFEE1}" srcOrd="0" destOrd="0" presId="urn:microsoft.com/office/officeart/2005/8/layout/chevron1"/>
    <dgm:cxn modelId="{36F58E72-14EC-48BC-9ED2-62F10C9D6D2C}" type="presOf" srcId="{24978E40-D729-4DC7-8C82-233DE2D86175}" destId="{DC04F636-BF1D-42DC-8248-FB09196B566B}" srcOrd="0" destOrd="0" presId="urn:microsoft.com/office/officeart/2005/8/layout/chevron1"/>
    <dgm:cxn modelId="{80EAF454-BEB1-4D95-BA21-58DA8DF09F9B}" type="presOf" srcId="{EC8E9B00-9F7C-4FA9-9DD0-FB29073682C9}" destId="{E5058F1A-3C8A-4E0F-80FB-EBB0D0DCD413}" srcOrd="0" destOrd="0" presId="urn:microsoft.com/office/officeart/2005/8/layout/chevron1"/>
    <dgm:cxn modelId="{AF75A8FF-A1AB-4571-90C1-DCBF2E450053}" srcId="{24978E40-D729-4DC7-8C82-233DE2D86175}" destId="{3D1317F8-7FB0-44B4-A39B-EA1F3987F8A0}" srcOrd="2" destOrd="0" parTransId="{42F2785C-922D-4E32-BF86-635EC8067B70}" sibTransId="{111C7ADC-F54E-4948-B5CB-A895D85DD1CA}"/>
    <dgm:cxn modelId="{1207A471-CF92-47FF-AA16-E6A8ADD9B182}" type="presParOf" srcId="{DC04F636-BF1D-42DC-8248-FB09196B566B}" destId="{EC26B15D-F96F-43B7-8214-D5565C512236}" srcOrd="0" destOrd="0" presId="urn:microsoft.com/office/officeart/2005/8/layout/chevron1"/>
    <dgm:cxn modelId="{7B40C216-8529-406A-9BD1-CF1E04A29210}" type="presParOf" srcId="{DC04F636-BF1D-42DC-8248-FB09196B566B}" destId="{360D9FBA-EF94-40DF-97C9-C157A2264A7F}" srcOrd="1" destOrd="0" presId="urn:microsoft.com/office/officeart/2005/8/layout/chevron1"/>
    <dgm:cxn modelId="{85A887BB-C716-458B-9114-8309C28C8A18}" type="presParOf" srcId="{DC04F636-BF1D-42DC-8248-FB09196B566B}" destId="{E5058F1A-3C8A-4E0F-80FB-EBB0D0DCD413}" srcOrd="2" destOrd="0" presId="urn:microsoft.com/office/officeart/2005/8/layout/chevron1"/>
    <dgm:cxn modelId="{071A58F9-0902-47A8-9120-7C78D01DAC58}" type="presParOf" srcId="{DC04F636-BF1D-42DC-8248-FB09196B566B}" destId="{32FE710C-584F-4573-A073-5E05746B2C0F}" srcOrd="3" destOrd="0" presId="urn:microsoft.com/office/officeart/2005/8/layout/chevron1"/>
    <dgm:cxn modelId="{20751439-ADE1-4A0B-9DF7-0E7A9A55CF3E}" type="presParOf" srcId="{DC04F636-BF1D-42DC-8248-FB09196B566B}" destId="{031C77A1-83BC-4696-BF4F-AA2DD70BFEE1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4978E40-D729-4DC7-8C82-233DE2D86175}" type="doc">
      <dgm:prSet loTypeId="urn:microsoft.com/office/officeart/2005/8/layout/chevron1" loCatId="process" qsTypeId="urn:microsoft.com/office/officeart/2005/8/quickstyle/simple1" qsCatId="simple" csTypeId="urn:microsoft.com/office/officeart/2005/8/colors/colorful4" csCatId="colorful" phldr="1"/>
      <dgm:spPr/>
    </dgm:pt>
    <dgm:pt modelId="{0673FAB2-40C6-437C-9D79-638D22569AC4}">
      <dgm:prSet phldrT="[Text]"/>
      <dgm:spPr/>
      <dgm:t>
        <a:bodyPr/>
        <a:lstStyle/>
        <a:p>
          <a:r>
            <a:rPr lang="en-US" dirty="0"/>
            <a:t>Replace NULL values</a:t>
          </a:r>
          <a:endParaRPr lang="en-GB" dirty="0"/>
        </a:p>
      </dgm:t>
    </dgm:pt>
    <dgm:pt modelId="{FDD84955-8673-44BB-949C-DBC33E5D283B}" type="parTrans" cxnId="{402DD566-65F3-43E2-BDDB-C1C4A6B336BF}">
      <dgm:prSet/>
      <dgm:spPr/>
      <dgm:t>
        <a:bodyPr/>
        <a:lstStyle/>
        <a:p>
          <a:endParaRPr lang="en-GB"/>
        </a:p>
      </dgm:t>
    </dgm:pt>
    <dgm:pt modelId="{FF5FD9AF-AD44-4C53-8826-716B4B2A2E44}" type="sibTrans" cxnId="{402DD566-65F3-43E2-BDDB-C1C4A6B336BF}">
      <dgm:prSet/>
      <dgm:spPr/>
      <dgm:t>
        <a:bodyPr/>
        <a:lstStyle/>
        <a:p>
          <a:endParaRPr lang="en-GB"/>
        </a:p>
      </dgm:t>
    </dgm:pt>
    <dgm:pt modelId="{EC8E9B00-9F7C-4FA9-9DD0-FB29073682C9}">
      <dgm:prSet phldrT="[Text]"/>
      <dgm:spPr/>
      <dgm:t>
        <a:bodyPr/>
        <a:lstStyle/>
        <a:p>
          <a:r>
            <a:rPr lang="en-US" dirty="0"/>
            <a:t>One – hot encode some variables for better processing</a:t>
          </a:r>
          <a:endParaRPr lang="en-GB" dirty="0"/>
        </a:p>
      </dgm:t>
    </dgm:pt>
    <dgm:pt modelId="{5A45862D-4EF5-4D5F-A425-CB6B72ED3C90}" type="parTrans" cxnId="{7DD3B023-6A66-43AE-8873-46BD2F22D6B9}">
      <dgm:prSet/>
      <dgm:spPr/>
      <dgm:t>
        <a:bodyPr/>
        <a:lstStyle/>
        <a:p>
          <a:endParaRPr lang="en-GB"/>
        </a:p>
      </dgm:t>
    </dgm:pt>
    <dgm:pt modelId="{0EDBCA3B-3AE5-4961-BC0E-E2D86D2F2BBC}" type="sibTrans" cxnId="{7DD3B023-6A66-43AE-8873-46BD2F22D6B9}">
      <dgm:prSet/>
      <dgm:spPr/>
      <dgm:t>
        <a:bodyPr/>
        <a:lstStyle/>
        <a:p>
          <a:endParaRPr lang="en-GB"/>
        </a:p>
      </dgm:t>
    </dgm:pt>
    <dgm:pt modelId="{3D1317F8-7FB0-44B4-A39B-EA1F3987F8A0}">
      <dgm:prSet phldrT="[Text]"/>
      <dgm:spPr/>
      <dgm:t>
        <a:bodyPr/>
        <a:lstStyle/>
        <a:p>
          <a:r>
            <a:rPr lang="en-US" dirty="0"/>
            <a:t>Convert to </a:t>
          </a:r>
          <a:r>
            <a:rPr lang="en-US" dirty="0" err="1"/>
            <a:t>dataframe</a:t>
          </a:r>
          <a:r>
            <a:rPr lang="en-US" dirty="0"/>
            <a:t> and export as CSV</a:t>
          </a:r>
          <a:endParaRPr lang="en-GB" dirty="0"/>
        </a:p>
      </dgm:t>
    </dgm:pt>
    <dgm:pt modelId="{42F2785C-922D-4E32-BF86-635EC8067B70}" type="parTrans" cxnId="{AF75A8FF-A1AB-4571-90C1-DCBF2E450053}">
      <dgm:prSet/>
      <dgm:spPr/>
      <dgm:t>
        <a:bodyPr/>
        <a:lstStyle/>
        <a:p>
          <a:endParaRPr lang="en-GB"/>
        </a:p>
      </dgm:t>
    </dgm:pt>
    <dgm:pt modelId="{111C7ADC-F54E-4948-B5CB-A895D85DD1CA}" type="sibTrans" cxnId="{AF75A8FF-A1AB-4571-90C1-DCBF2E450053}">
      <dgm:prSet/>
      <dgm:spPr/>
      <dgm:t>
        <a:bodyPr/>
        <a:lstStyle/>
        <a:p>
          <a:endParaRPr lang="en-GB"/>
        </a:p>
      </dgm:t>
    </dgm:pt>
    <dgm:pt modelId="{DC04F636-BF1D-42DC-8248-FB09196B566B}" type="pres">
      <dgm:prSet presAssocID="{24978E40-D729-4DC7-8C82-233DE2D86175}" presName="Name0" presStyleCnt="0">
        <dgm:presLayoutVars>
          <dgm:dir/>
          <dgm:animLvl val="lvl"/>
          <dgm:resizeHandles val="exact"/>
        </dgm:presLayoutVars>
      </dgm:prSet>
      <dgm:spPr/>
    </dgm:pt>
    <dgm:pt modelId="{EC26B15D-F96F-43B7-8214-D5565C512236}" type="pres">
      <dgm:prSet presAssocID="{0673FAB2-40C6-437C-9D79-638D22569AC4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360D9FBA-EF94-40DF-97C9-C157A2264A7F}" type="pres">
      <dgm:prSet presAssocID="{FF5FD9AF-AD44-4C53-8826-716B4B2A2E44}" presName="parTxOnlySpace" presStyleCnt="0"/>
      <dgm:spPr/>
    </dgm:pt>
    <dgm:pt modelId="{E5058F1A-3C8A-4E0F-80FB-EBB0D0DCD413}" type="pres">
      <dgm:prSet presAssocID="{EC8E9B00-9F7C-4FA9-9DD0-FB29073682C9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32FE710C-584F-4573-A073-5E05746B2C0F}" type="pres">
      <dgm:prSet presAssocID="{0EDBCA3B-3AE5-4961-BC0E-E2D86D2F2BBC}" presName="parTxOnlySpace" presStyleCnt="0"/>
      <dgm:spPr/>
    </dgm:pt>
    <dgm:pt modelId="{031C77A1-83BC-4696-BF4F-AA2DD70BFEE1}" type="pres">
      <dgm:prSet presAssocID="{3D1317F8-7FB0-44B4-A39B-EA1F3987F8A0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7DD3B023-6A66-43AE-8873-46BD2F22D6B9}" srcId="{24978E40-D729-4DC7-8C82-233DE2D86175}" destId="{EC8E9B00-9F7C-4FA9-9DD0-FB29073682C9}" srcOrd="1" destOrd="0" parTransId="{5A45862D-4EF5-4D5F-A425-CB6B72ED3C90}" sibTransId="{0EDBCA3B-3AE5-4961-BC0E-E2D86D2F2BBC}"/>
    <dgm:cxn modelId="{66603463-45E6-4871-A9C2-CB191538FEED}" type="presOf" srcId="{0673FAB2-40C6-437C-9D79-638D22569AC4}" destId="{EC26B15D-F96F-43B7-8214-D5565C512236}" srcOrd="0" destOrd="0" presId="urn:microsoft.com/office/officeart/2005/8/layout/chevron1"/>
    <dgm:cxn modelId="{402DD566-65F3-43E2-BDDB-C1C4A6B336BF}" srcId="{24978E40-D729-4DC7-8C82-233DE2D86175}" destId="{0673FAB2-40C6-437C-9D79-638D22569AC4}" srcOrd="0" destOrd="0" parTransId="{FDD84955-8673-44BB-949C-DBC33E5D283B}" sibTransId="{FF5FD9AF-AD44-4C53-8826-716B4B2A2E44}"/>
    <dgm:cxn modelId="{829D9E6A-8690-40AB-A981-86FE5BC4AA5C}" type="presOf" srcId="{3D1317F8-7FB0-44B4-A39B-EA1F3987F8A0}" destId="{031C77A1-83BC-4696-BF4F-AA2DD70BFEE1}" srcOrd="0" destOrd="0" presId="urn:microsoft.com/office/officeart/2005/8/layout/chevron1"/>
    <dgm:cxn modelId="{36F58E72-14EC-48BC-9ED2-62F10C9D6D2C}" type="presOf" srcId="{24978E40-D729-4DC7-8C82-233DE2D86175}" destId="{DC04F636-BF1D-42DC-8248-FB09196B566B}" srcOrd="0" destOrd="0" presId="urn:microsoft.com/office/officeart/2005/8/layout/chevron1"/>
    <dgm:cxn modelId="{80EAF454-BEB1-4D95-BA21-58DA8DF09F9B}" type="presOf" srcId="{EC8E9B00-9F7C-4FA9-9DD0-FB29073682C9}" destId="{E5058F1A-3C8A-4E0F-80FB-EBB0D0DCD413}" srcOrd="0" destOrd="0" presId="urn:microsoft.com/office/officeart/2005/8/layout/chevron1"/>
    <dgm:cxn modelId="{AF75A8FF-A1AB-4571-90C1-DCBF2E450053}" srcId="{24978E40-D729-4DC7-8C82-233DE2D86175}" destId="{3D1317F8-7FB0-44B4-A39B-EA1F3987F8A0}" srcOrd="2" destOrd="0" parTransId="{42F2785C-922D-4E32-BF86-635EC8067B70}" sibTransId="{111C7ADC-F54E-4948-B5CB-A895D85DD1CA}"/>
    <dgm:cxn modelId="{1207A471-CF92-47FF-AA16-E6A8ADD9B182}" type="presParOf" srcId="{DC04F636-BF1D-42DC-8248-FB09196B566B}" destId="{EC26B15D-F96F-43B7-8214-D5565C512236}" srcOrd="0" destOrd="0" presId="urn:microsoft.com/office/officeart/2005/8/layout/chevron1"/>
    <dgm:cxn modelId="{7B40C216-8529-406A-9BD1-CF1E04A29210}" type="presParOf" srcId="{DC04F636-BF1D-42DC-8248-FB09196B566B}" destId="{360D9FBA-EF94-40DF-97C9-C157A2264A7F}" srcOrd="1" destOrd="0" presId="urn:microsoft.com/office/officeart/2005/8/layout/chevron1"/>
    <dgm:cxn modelId="{85A887BB-C716-458B-9114-8309C28C8A18}" type="presParOf" srcId="{DC04F636-BF1D-42DC-8248-FB09196B566B}" destId="{E5058F1A-3C8A-4E0F-80FB-EBB0D0DCD413}" srcOrd="2" destOrd="0" presId="urn:microsoft.com/office/officeart/2005/8/layout/chevron1"/>
    <dgm:cxn modelId="{071A58F9-0902-47A8-9120-7C78D01DAC58}" type="presParOf" srcId="{DC04F636-BF1D-42DC-8248-FB09196B566B}" destId="{32FE710C-584F-4573-A073-5E05746B2C0F}" srcOrd="3" destOrd="0" presId="urn:microsoft.com/office/officeart/2005/8/layout/chevron1"/>
    <dgm:cxn modelId="{20751439-ADE1-4A0B-9DF7-0E7A9A55CF3E}" type="presParOf" srcId="{DC04F636-BF1D-42DC-8248-FB09196B566B}" destId="{031C77A1-83BC-4696-BF4F-AA2DD70BFEE1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4978E40-D729-4DC7-8C82-233DE2D86175}" type="doc">
      <dgm:prSet loTypeId="urn:microsoft.com/office/officeart/2005/8/layout/chevron1" loCatId="process" qsTypeId="urn:microsoft.com/office/officeart/2005/8/quickstyle/simple1" qsCatId="simple" csTypeId="urn:microsoft.com/office/officeart/2005/8/colors/colorful4" csCatId="colorful" phldr="1"/>
      <dgm:spPr/>
    </dgm:pt>
    <dgm:pt modelId="{0673FAB2-40C6-437C-9D79-638D22569AC4}">
      <dgm:prSet phldrT="[Text]"/>
      <dgm:spPr/>
      <dgm:t>
        <a:bodyPr/>
        <a:lstStyle/>
        <a:p>
          <a:r>
            <a:rPr lang="en-US" dirty="0"/>
            <a:t>Convert and standardize X and Y</a:t>
          </a:r>
          <a:endParaRPr lang="en-GB" dirty="0"/>
        </a:p>
      </dgm:t>
    </dgm:pt>
    <dgm:pt modelId="{FDD84955-8673-44BB-949C-DBC33E5D283B}" type="parTrans" cxnId="{402DD566-65F3-43E2-BDDB-C1C4A6B336BF}">
      <dgm:prSet/>
      <dgm:spPr/>
      <dgm:t>
        <a:bodyPr/>
        <a:lstStyle/>
        <a:p>
          <a:endParaRPr lang="en-GB"/>
        </a:p>
      </dgm:t>
    </dgm:pt>
    <dgm:pt modelId="{FF5FD9AF-AD44-4C53-8826-716B4B2A2E44}" type="sibTrans" cxnId="{402DD566-65F3-43E2-BDDB-C1C4A6B336BF}">
      <dgm:prSet/>
      <dgm:spPr/>
      <dgm:t>
        <a:bodyPr/>
        <a:lstStyle/>
        <a:p>
          <a:endParaRPr lang="en-GB"/>
        </a:p>
      </dgm:t>
    </dgm:pt>
    <dgm:pt modelId="{EC8E9B00-9F7C-4FA9-9DD0-FB29073682C9}">
      <dgm:prSet phldrT="[Text]"/>
      <dgm:spPr/>
      <dgm:t>
        <a:bodyPr/>
        <a:lstStyle/>
        <a:p>
          <a:r>
            <a:rPr lang="en-US" dirty="0"/>
            <a:t>Split X and Y into training and testing</a:t>
          </a:r>
          <a:endParaRPr lang="en-GB" dirty="0"/>
        </a:p>
      </dgm:t>
    </dgm:pt>
    <dgm:pt modelId="{5A45862D-4EF5-4D5F-A425-CB6B72ED3C90}" type="parTrans" cxnId="{7DD3B023-6A66-43AE-8873-46BD2F22D6B9}">
      <dgm:prSet/>
      <dgm:spPr/>
      <dgm:t>
        <a:bodyPr/>
        <a:lstStyle/>
        <a:p>
          <a:endParaRPr lang="en-GB"/>
        </a:p>
      </dgm:t>
    </dgm:pt>
    <dgm:pt modelId="{0EDBCA3B-3AE5-4961-BC0E-E2D86D2F2BBC}" type="sibTrans" cxnId="{7DD3B023-6A66-43AE-8873-46BD2F22D6B9}">
      <dgm:prSet/>
      <dgm:spPr/>
      <dgm:t>
        <a:bodyPr/>
        <a:lstStyle/>
        <a:p>
          <a:endParaRPr lang="en-GB"/>
        </a:p>
      </dgm:t>
    </dgm:pt>
    <dgm:pt modelId="{3D1317F8-7FB0-44B4-A39B-EA1F3987F8A0}">
      <dgm:prSet phldrT="[Text]"/>
      <dgm:spPr/>
      <dgm:t>
        <a:bodyPr/>
        <a:lstStyle/>
        <a:p>
          <a:r>
            <a:rPr lang="en-US" dirty="0"/>
            <a:t>Calculate each model’s accuracy and use the best model</a:t>
          </a:r>
          <a:endParaRPr lang="en-GB" dirty="0"/>
        </a:p>
      </dgm:t>
    </dgm:pt>
    <dgm:pt modelId="{42F2785C-922D-4E32-BF86-635EC8067B70}" type="parTrans" cxnId="{AF75A8FF-A1AB-4571-90C1-DCBF2E450053}">
      <dgm:prSet/>
      <dgm:spPr/>
      <dgm:t>
        <a:bodyPr/>
        <a:lstStyle/>
        <a:p>
          <a:endParaRPr lang="en-GB"/>
        </a:p>
      </dgm:t>
    </dgm:pt>
    <dgm:pt modelId="{111C7ADC-F54E-4948-B5CB-A895D85DD1CA}" type="sibTrans" cxnId="{AF75A8FF-A1AB-4571-90C1-DCBF2E450053}">
      <dgm:prSet/>
      <dgm:spPr/>
      <dgm:t>
        <a:bodyPr/>
        <a:lstStyle/>
        <a:p>
          <a:endParaRPr lang="en-GB"/>
        </a:p>
      </dgm:t>
    </dgm:pt>
    <dgm:pt modelId="{DC04F636-BF1D-42DC-8248-FB09196B566B}" type="pres">
      <dgm:prSet presAssocID="{24978E40-D729-4DC7-8C82-233DE2D86175}" presName="Name0" presStyleCnt="0">
        <dgm:presLayoutVars>
          <dgm:dir/>
          <dgm:animLvl val="lvl"/>
          <dgm:resizeHandles val="exact"/>
        </dgm:presLayoutVars>
      </dgm:prSet>
      <dgm:spPr/>
    </dgm:pt>
    <dgm:pt modelId="{EC26B15D-F96F-43B7-8214-D5565C512236}" type="pres">
      <dgm:prSet presAssocID="{0673FAB2-40C6-437C-9D79-638D22569AC4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360D9FBA-EF94-40DF-97C9-C157A2264A7F}" type="pres">
      <dgm:prSet presAssocID="{FF5FD9AF-AD44-4C53-8826-716B4B2A2E44}" presName="parTxOnlySpace" presStyleCnt="0"/>
      <dgm:spPr/>
    </dgm:pt>
    <dgm:pt modelId="{E5058F1A-3C8A-4E0F-80FB-EBB0D0DCD413}" type="pres">
      <dgm:prSet presAssocID="{EC8E9B00-9F7C-4FA9-9DD0-FB29073682C9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32FE710C-584F-4573-A073-5E05746B2C0F}" type="pres">
      <dgm:prSet presAssocID="{0EDBCA3B-3AE5-4961-BC0E-E2D86D2F2BBC}" presName="parTxOnlySpace" presStyleCnt="0"/>
      <dgm:spPr/>
    </dgm:pt>
    <dgm:pt modelId="{031C77A1-83BC-4696-BF4F-AA2DD70BFEE1}" type="pres">
      <dgm:prSet presAssocID="{3D1317F8-7FB0-44B4-A39B-EA1F3987F8A0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7DD3B023-6A66-43AE-8873-46BD2F22D6B9}" srcId="{24978E40-D729-4DC7-8C82-233DE2D86175}" destId="{EC8E9B00-9F7C-4FA9-9DD0-FB29073682C9}" srcOrd="1" destOrd="0" parTransId="{5A45862D-4EF5-4D5F-A425-CB6B72ED3C90}" sibTransId="{0EDBCA3B-3AE5-4961-BC0E-E2D86D2F2BBC}"/>
    <dgm:cxn modelId="{66603463-45E6-4871-A9C2-CB191538FEED}" type="presOf" srcId="{0673FAB2-40C6-437C-9D79-638D22569AC4}" destId="{EC26B15D-F96F-43B7-8214-D5565C512236}" srcOrd="0" destOrd="0" presId="urn:microsoft.com/office/officeart/2005/8/layout/chevron1"/>
    <dgm:cxn modelId="{402DD566-65F3-43E2-BDDB-C1C4A6B336BF}" srcId="{24978E40-D729-4DC7-8C82-233DE2D86175}" destId="{0673FAB2-40C6-437C-9D79-638D22569AC4}" srcOrd="0" destOrd="0" parTransId="{FDD84955-8673-44BB-949C-DBC33E5D283B}" sibTransId="{FF5FD9AF-AD44-4C53-8826-716B4B2A2E44}"/>
    <dgm:cxn modelId="{829D9E6A-8690-40AB-A981-86FE5BC4AA5C}" type="presOf" srcId="{3D1317F8-7FB0-44B4-A39B-EA1F3987F8A0}" destId="{031C77A1-83BC-4696-BF4F-AA2DD70BFEE1}" srcOrd="0" destOrd="0" presId="urn:microsoft.com/office/officeart/2005/8/layout/chevron1"/>
    <dgm:cxn modelId="{36F58E72-14EC-48BC-9ED2-62F10C9D6D2C}" type="presOf" srcId="{24978E40-D729-4DC7-8C82-233DE2D86175}" destId="{DC04F636-BF1D-42DC-8248-FB09196B566B}" srcOrd="0" destOrd="0" presId="urn:microsoft.com/office/officeart/2005/8/layout/chevron1"/>
    <dgm:cxn modelId="{80EAF454-BEB1-4D95-BA21-58DA8DF09F9B}" type="presOf" srcId="{EC8E9B00-9F7C-4FA9-9DD0-FB29073682C9}" destId="{E5058F1A-3C8A-4E0F-80FB-EBB0D0DCD413}" srcOrd="0" destOrd="0" presId="urn:microsoft.com/office/officeart/2005/8/layout/chevron1"/>
    <dgm:cxn modelId="{AF75A8FF-A1AB-4571-90C1-DCBF2E450053}" srcId="{24978E40-D729-4DC7-8C82-233DE2D86175}" destId="{3D1317F8-7FB0-44B4-A39B-EA1F3987F8A0}" srcOrd="2" destOrd="0" parTransId="{42F2785C-922D-4E32-BF86-635EC8067B70}" sibTransId="{111C7ADC-F54E-4948-B5CB-A895D85DD1CA}"/>
    <dgm:cxn modelId="{1207A471-CF92-47FF-AA16-E6A8ADD9B182}" type="presParOf" srcId="{DC04F636-BF1D-42DC-8248-FB09196B566B}" destId="{EC26B15D-F96F-43B7-8214-D5565C512236}" srcOrd="0" destOrd="0" presId="urn:microsoft.com/office/officeart/2005/8/layout/chevron1"/>
    <dgm:cxn modelId="{7B40C216-8529-406A-9BD1-CF1E04A29210}" type="presParOf" srcId="{DC04F636-BF1D-42DC-8248-FB09196B566B}" destId="{360D9FBA-EF94-40DF-97C9-C157A2264A7F}" srcOrd="1" destOrd="0" presId="urn:microsoft.com/office/officeart/2005/8/layout/chevron1"/>
    <dgm:cxn modelId="{85A887BB-C716-458B-9114-8309C28C8A18}" type="presParOf" srcId="{DC04F636-BF1D-42DC-8248-FB09196B566B}" destId="{E5058F1A-3C8A-4E0F-80FB-EBB0D0DCD413}" srcOrd="2" destOrd="0" presId="urn:microsoft.com/office/officeart/2005/8/layout/chevron1"/>
    <dgm:cxn modelId="{071A58F9-0902-47A8-9120-7C78D01DAC58}" type="presParOf" srcId="{DC04F636-BF1D-42DC-8248-FB09196B566B}" destId="{32FE710C-584F-4573-A073-5E05746B2C0F}" srcOrd="3" destOrd="0" presId="urn:microsoft.com/office/officeart/2005/8/layout/chevron1"/>
    <dgm:cxn modelId="{20751439-ADE1-4A0B-9DF7-0E7A9A55CF3E}" type="presParOf" srcId="{DC04F636-BF1D-42DC-8248-FB09196B566B}" destId="{031C77A1-83BC-4696-BF4F-AA2DD70BFEE1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26B15D-F96F-43B7-8214-D5565C512236}">
      <dsp:nvSpPr>
        <dsp:cNvPr id="0" name=""/>
        <dsp:cNvSpPr/>
      </dsp:nvSpPr>
      <dsp:spPr>
        <a:xfrm>
          <a:off x="2579" y="2363987"/>
          <a:ext cx="3142919" cy="1257167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Request data from SpaceX API</a:t>
          </a:r>
          <a:endParaRPr lang="en-GB" sz="2200" kern="1200" dirty="0"/>
        </a:p>
      </dsp:txBody>
      <dsp:txXfrm>
        <a:off x="631163" y="2363987"/>
        <a:ext cx="1885752" cy="1257167"/>
      </dsp:txXfrm>
    </dsp:sp>
    <dsp:sp modelId="{E5058F1A-3C8A-4E0F-80FB-EBB0D0DCD413}">
      <dsp:nvSpPr>
        <dsp:cNvPr id="0" name=""/>
        <dsp:cNvSpPr/>
      </dsp:nvSpPr>
      <dsp:spPr>
        <a:xfrm>
          <a:off x="2831206" y="2363987"/>
          <a:ext cx="3142919" cy="1257167"/>
        </a:xfrm>
        <a:prstGeom prst="chevron">
          <a:avLst/>
        </a:prstGeom>
        <a:solidFill>
          <a:schemeClr val="accent4">
            <a:hueOff val="-3518287"/>
            <a:satOff val="21119"/>
            <a:lumOff val="-186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Select data needed and create a dictionary </a:t>
          </a:r>
          <a:endParaRPr lang="en-GB" sz="2200" kern="1200" dirty="0"/>
        </a:p>
      </dsp:txBody>
      <dsp:txXfrm>
        <a:off x="3459790" y="2363987"/>
        <a:ext cx="1885752" cy="1257167"/>
      </dsp:txXfrm>
    </dsp:sp>
    <dsp:sp modelId="{031C77A1-83BC-4696-BF4F-AA2DD70BFEE1}">
      <dsp:nvSpPr>
        <dsp:cNvPr id="0" name=""/>
        <dsp:cNvSpPr/>
      </dsp:nvSpPr>
      <dsp:spPr>
        <a:xfrm>
          <a:off x="5659834" y="2363987"/>
          <a:ext cx="3142919" cy="1257167"/>
        </a:xfrm>
        <a:prstGeom prst="chevron">
          <a:avLst/>
        </a:prstGeom>
        <a:solidFill>
          <a:schemeClr val="accent4">
            <a:hueOff val="-7036575"/>
            <a:satOff val="42238"/>
            <a:lumOff val="-3725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Convert dictionary to </a:t>
          </a:r>
          <a:r>
            <a:rPr lang="en-US" sz="2200" kern="1200" dirty="0" err="1"/>
            <a:t>dataframe</a:t>
          </a:r>
          <a:r>
            <a:rPr lang="en-US" sz="2200" kern="1200" dirty="0"/>
            <a:t> and export as CSV</a:t>
          </a:r>
          <a:endParaRPr lang="en-GB" sz="2200" kern="1200" dirty="0"/>
        </a:p>
      </dsp:txBody>
      <dsp:txXfrm>
        <a:off x="6288418" y="2363987"/>
        <a:ext cx="1885752" cy="125716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26B15D-F96F-43B7-8214-D5565C512236}">
      <dsp:nvSpPr>
        <dsp:cNvPr id="0" name=""/>
        <dsp:cNvSpPr/>
      </dsp:nvSpPr>
      <dsp:spPr>
        <a:xfrm>
          <a:off x="2579" y="2363987"/>
          <a:ext cx="3142919" cy="1257167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Extract data from websites</a:t>
          </a:r>
          <a:endParaRPr lang="en-GB" sz="2200" kern="1200" dirty="0"/>
        </a:p>
      </dsp:txBody>
      <dsp:txXfrm>
        <a:off x="631163" y="2363987"/>
        <a:ext cx="1885752" cy="1257167"/>
      </dsp:txXfrm>
    </dsp:sp>
    <dsp:sp modelId="{E5058F1A-3C8A-4E0F-80FB-EBB0D0DCD413}">
      <dsp:nvSpPr>
        <dsp:cNvPr id="0" name=""/>
        <dsp:cNvSpPr/>
      </dsp:nvSpPr>
      <dsp:spPr>
        <a:xfrm>
          <a:off x="2831206" y="2363987"/>
          <a:ext cx="3142919" cy="1257167"/>
        </a:xfrm>
        <a:prstGeom prst="chevron">
          <a:avLst/>
        </a:prstGeom>
        <a:solidFill>
          <a:schemeClr val="accent4">
            <a:hueOff val="-3518287"/>
            <a:satOff val="21119"/>
            <a:lumOff val="-186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Select data needed and create a dictionary </a:t>
          </a:r>
          <a:endParaRPr lang="en-GB" sz="2200" kern="1200" dirty="0"/>
        </a:p>
      </dsp:txBody>
      <dsp:txXfrm>
        <a:off x="3459790" y="2363987"/>
        <a:ext cx="1885752" cy="1257167"/>
      </dsp:txXfrm>
    </dsp:sp>
    <dsp:sp modelId="{031C77A1-83BC-4696-BF4F-AA2DD70BFEE1}">
      <dsp:nvSpPr>
        <dsp:cNvPr id="0" name=""/>
        <dsp:cNvSpPr/>
      </dsp:nvSpPr>
      <dsp:spPr>
        <a:xfrm>
          <a:off x="5659834" y="2363987"/>
          <a:ext cx="3142919" cy="1257167"/>
        </a:xfrm>
        <a:prstGeom prst="chevron">
          <a:avLst/>
        </a:prstGeom>
        <a:solidFill>
          <a:schemeClr val="accent4">
            <a:hueOff val="-7036575"/>
            <a:satOff val="42238"/>
            <a:lumOff val="-3725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Convert dictionary to </a:t>
          </a:r>
          <a:r>
            <a:rPr lang="en-US" sz="2200" kern="1200" dirty="0" err="1"/>
            <a:t>dataframe</a:t>
          </a:r>
          <a:r>
            <a:rPr lang="en-US" sz="2200" kern="1200" dirty="0"/>
            <a:t> and export as CSV</a:t>
          </a:r>
          <a:endParaRPr lang="en-GB" sz="2200" kern="1200" dirty="0"/>
        </a:p>
      </dsp:txBody>
      <dsp:txXfrm>
        <a:off x="6288418" y="2363987"/>
        <a:ext cx="1885752" cy="125716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26B15D-F96F-43B7-8214-D5565C512236}">
      <dsp:nvSpPr>
        <dsp:cNvPr id="0" name=""/>
        <dsp:cNvSpPr/>
      </dsp:nvSpPr>
      <dsp:spPr>
        <a:xfrm>
          <a:off x="2579" y="2363987"/>
          <a:ext cx="3142919" cy="1257167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Replace NULL values</a:t>
          </a:r>
          <a:endParaRPr lang="en-GB" sz="2000" kern="1200" dirty="0"/>
        </a:p>
      </dsp:txBody>
      <dsp:txXfrm>
        <a:off x="631163" y="2363987"/>
        <a:ext cx="1885752" cy="1257167"/>
      </dsp:txXfrm>
    </dsp:sp>
    <dsp:sp modelId="{E5058F1A-3C8A-4E0F-80FB-EBB0D0DCD413}">
      <dsp:nvSpPr>
        <dsp:cNvPr id="0" name=""/>
        <dsp:cNvSpPr/>
      </dsp:nvSpPr>
      <dsp:spPr>
        <a:xfrm>
          <a:off x="2831206" y="2363987"/>
          <a:ext cx="3142919" cy="1257167"/>
        </a:xfrm>
        <a:prstGeom prst="chevron">
          <a:avLst/>
        </a:prstGeom>
        <a:solidFill>
          <a:schemeClr val="accent4">
            <a:hueOff val="-3518287"/>
            <a:satOff val="21119"/>
            <a:lumOff val="-186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One – hot encode some variables for better processing</a:t>
          </a:r>
          <a:endParaRPr lang="en-GB" sz="2000" kern="1200" dirty="0"/>
        </a:p>
      </dsp:txBody>
      <dsp:txXfrm>
        <a:off x="3459790" y="2363987"/>
        <a:ext cx="1885752" cy="1257167"/>
      </dsp:txXfrm>
    </dsp:sp>
    <dsp:sp modelId="{031C77A1-83BC-4696-BF4F-AA2DD70BFEE1}">
      <dsp:nvSpPr>
        <dsp:cNvPr id="0" name=""/>
        <dsp:cNvSpPr/>
      </dsp:nvSpPr>
      <dsp:spPr>
        <a:xfrm>
          <a:off x="5659834" y="2363987"/>
          <a:ext cx="3142919" cy="1257167"/>
        </a:xfrm>
        <a:prstGeom prst="chevron">
          <a:avLst/>
        </a:prstGeom>
        <a:solidFill>
          <a:schemeClr val="accent4">
            <a:hueOff val="-7036575"/>
            <a:satOff val="42238"/>
            <a:lumOff val="-3725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Convert to </a:t>
          </a:r>
          <a:r>
            <a:rPr lang="en-US" sz="2000" kern="1200" dirty="0" err="1"/>
            <a:t>dataframe</a:t>
          </a:r>
          <a:r>
            <a:rPr lang="en-US" sz="2000" kern="1200" dirty="0"/>
            <a:t> and export as CSV</a:t>
          </a:r>
          <a:endParaRPr lang="en-GB" sz="2000" kern="1200" dirty="0"/>
        </a:p>
      </dsp:txBody>
      <dsp:txXfrm>
        <a:off x="6288418" y="2363987"/>
        <a:ext cx="1885752" cy="125716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26B15D-F96F-43B7-8214-D5565C512236}">
      <dsp:nvSpPr>
        <dsp:cNvPr id="0" name=""/>
        <dsp:cNvSpPr/>
      </dsp:nvSpPr>
      <dsp:spPr>
        <a:xfrm>
          <a:off x="2579" y="2363987"/>
          <a:ext cx="3142919" cy="1257167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Convert and standardize X and Y</a:t>
          </a:r>
          <a:endParaRPr lang="en-GB" sz="2000" kern="1200" dirty="0"/>
        </a:p>
      </dsp:txBody>
      <dsp:txXfrm>
        <a:off x="631163" y="2363987"/>
        <a:ext cx="1885752" cy="1257167"/>
      </dsp:txXfrm>
    </dsp:sp>
    <dsp:sp modelId="{E5058F1A-3C8A-4E0F-80FB-EBB0D0DCD413}">
      <dsp:nvSpPr>
        <dsp:cNvPr id="0" name=""/>
        <dsp:cNvSpPr/>
      </dsp:nvSpPr>
      <dsp:spPr>
        <a:xfrm>
          <a:off x="2831206" y="2363987"/>
          <a:ext cx="3142919" cy="1257167"/>
        </a:xfrm>
        <a:prstGeom prst="chevron">
          <a:avLst/>
        </a:prstGeom>
        <a:solidFill>
          <a:schemeClr val="accent4">
            <a:hueOff val="-3518287"/>
            <a:satOff val="21119"/>
            <a:lumOff val="-186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Split X and Y into training and testing</a:t>
          </a:r>
          <a:endParaRPr lang="en-GB" sz="2000" kern="1200" dirty="0"/>
        </a:p>
      </dsp:txBody>
      <dsp:txXfrm>
        <a:off x="3459790" y="2363987"/>
        <a:ext cx="1885752" cy="1257167"/>
      </dsp:txXfrm>
    </dsp:sp>
    <dsp:sp modelId="{031C77A1-83BC-4696-BF4F-AA2DD70BFEE1}">
      <dsp:nvSpPr>
        <dsp:cNvPr id="0" name=""/>
        <dsp:cNvSpPr/>
      </dsp:nvSpPr>
      <dsp:spPr>
        <a:xfrm>
          <a:off x="5659834" y="2363987"/>
          <a:ext cx="3142919" cy="1257167"/>
        </a:xfrm>
        <a:prstGeom prst="chevron">
          <a:avLst/>
        </a:prstGeom>
        <a:solidFill>
          <a:schemeClr val="accent4">
            <a:hueOff val="-7036575"/>
            <a:satOff val="42238"/>
            <a:lumOff val="-3725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Calculate each model’s accuracy and use the best model</a:t>
          </a:r>
          <a:endParaRPr lang="en-GB" sz="2000" kern="1200" dirty="0"/>
        </a:p>
      </dsp:txBody>
      <dsp:txXfrm>
        <a:off x="6288418" y="2363987"/>
        <a:ext cx="1885752" cy="12571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97948-54D2-43F8-9A63-A99FE3051738}" type="datetimeFigureOut">
              <a:rPr lang="en-US" smtClean="0"/>
              <a:t>12-Aug-21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DA0E2-FEBD-4B65-8F16-724CF984F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22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7587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594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7411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8829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2750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9665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smtClean="0"/>
              <a:t>12-Aug-21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49981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smtClean="0"/>
              <a:t>12-Aug-21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619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smtClean="0"/>
              <a:t>12-Aug-21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5875604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6B86EE8-15CB-0841-AED8-6AFB3623AA3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9A9D453-43AB-0442-A49F-B782F2B71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0B22B678-4D42-8747-A390-2C0A371BBB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5537C-CA84-1446-933C-8E9D027F92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0919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119083-F06C-6F4F-9852-321B8C953CC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4ED4FE-13CD-604D-B272-7D2568F4CF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5537C-CA84-1446-933C-8E9D027F92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687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smtClean="0"/>
              <a:t>12-Aug-21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10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smtClean="0"/>
              <a:t>12-Aug-21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34992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smtClean="0"/>
              <a:t>12-Aug-21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987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smtClean="0"/>
              <a:t>12-Aug-21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108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smtClean="0"/>
              <a:t>12-Aug-21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395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smtClean="0"/>
              <a:t>12-Aug-21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115101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smtClean="0"/>
              <a:t>12-Aug-21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039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smtClean="0"/>
              <a:t>12-Aug-21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3634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smtClean="0"/>
              <a:pPr/>
              <a:t>12-Aug-21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075537C-CA84-1446-933C-8E9D027F920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04633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  <p:sldLayoutId id="2147483668" r:id="rId12"/>
    <p:sldLayoutId id="2147483672" r:id="rId13"/>
  </p:sldLayoutIdLst>
  <p:hf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973FE-1F8B-4DED-8DC0-71E9876789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Data Science Capstone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383873-F31C-4E31-B4BA-B40D502705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&lt;NGIAM TEE JOHN&gt;</a:t>
            </a:r>
          </a:p>
          <a:p>
            <a:r>
              <a:rPr lang="en-US" dirty="0"/>
              <a:t>&lt;August 2021&gt;</a:t>
            </a:r>
          </a:p>
        </p:txBody>
      </p:sp>
    </p:spTree>
    <p:extLst>
      <p:ext uri="{BB962C8B-B14F-4D97-AF65-F5344CB8AC3E}">
        <p14:creationId xmlns:p14="http://schemas.microsoft.com/office/powerpoint/2010/main" val="3237914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66AA8-EBEF-5C40-A8EA-9C7024321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454"/>
            <a:ext cx="10515600" cy="1325563"/>
          </a:xfrm>
        </p:spPr>
        <p:txBody>
          <a:bodyPr/>
          <a:lstStyle/>
          <a:p>
            <a:r>
              <a:rPr lang="en-US" dirty="0"/>
              <a:t>EDA with data visualization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B07C49E-AFFC-EC46-8930-E4D428F5F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Scatterplot is used to better visualize the correlation between two variables</a:t>
            </a:r>
          </a:p>
          <a:p>
            <a:r>
              <a:rPr lang="en-US" dirty="0"/>
              <a:t>Line chart is used to better visualize success rate with time</a:t>
            </a:r>
          </a:p>
          <a:p>
            <a:r>
              <a:rPr lang="en-US" dirty="0"/>
              <a:t>Bar chart is used to better visualize variables affecting success rate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4E03D3-761E-7549-A4C6-7E585EBC4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10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25DF6C-93E6-4DB0-A425-B2A924604C76}"/>
              </a:ext>
            </a:extLst>
          </p:cNvPr>
          <p:cNvSpPr txBox="1"/>
          <p:nvPr/>
        </p:nvSpPr>
        <p:spPr>
          <a:xfrm>
            <a:off x="798576" y="4946754"/>
            <a:ext cx="100387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/>
              <a:t>https://github.com/johnpro18/Coursera-Capstone-Project/blob/main/SpaceX%20_%20Data%20Visualization.ipynb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7799716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66AA8-EBEF-5C40-A8EA-9C7024321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454"/>
            <a:ext cx="10515600" cy="1325563"/>
          </a:xfrm>
        </p:spPr>
        <p:txBody>
          <a:bodyPr/>
          <a:lstStyle/>
          <a:p>
            <a:r>
              <a:rPr lang="en-US" dirty="0"/>
              <a:t>EDA with SQL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B07C49E-AFFC-EC46-8930-E4D428F5F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SQL is used to better understand queries with specific conditions and to better understand the data used before using it on machine learning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7B1B70-690D-5945-90C2-196E1304B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11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E684B8-EDDD-460C-A719-8DB9AC746530}"/>
              </a:ext>
            </a:extLst>
          </p:cNvPr>
          <p:cNvSpPr txBox="1"/>
          <p:nvPr/>
        </p:nvSpPr>
        <p:spPr>
          <a:xfrm>
            <a:off x="798576" y="4946754"/>
            <a:ext cx="100387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/>
              <a:t>https://github.com/johnpro18/Coursera-Capstone-Project/blob/main/SpaceX%20_%20SQL.ipynb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5787263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66AA8-EBEF-5C40-A8EA-9C7024321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454"/>
            <a:ext cx="10515600" cy="1325563"/>
          </a:xfrm>
        </p:spPr>
        <p:txBody>
          <a:bodyPr/>
          <a:lstStyle/>
          <a:p>
            <a:r>
              <a:rPr lang="en-US" dirty="0"/>
              <a:t>Build an interactive map with Folium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B07C49E-AFFC-EC46-8930-E4D428F5F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Circle marker is used to denote the launch site</a:t>
            </a:r>
          </a:p>
          <a:p>
            <a:r>
              <a:rPr lang="en-US" dirty="0"/>
              <a:t>Cluster marker is used to denote successful and unsuccessful launches on each launch site</a:t>
            </a:r>
          </a:p>
          <a:p>
            <a:r>
              <a:rPr lang="en-US" dirty="0"/>
              <a:t>Marker was added to visualize the distance between railroads, highways, and coastlines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DB26FF-76AA-124F-92D8-C93C45D21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12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94E3D4-2C80-4D76-9A7D-4241465EC2DD}"/>
              </a:ext>
            </a:extLst>
          </p:cNvPr>
          <p:cNvSpPr txBox="1"/>
          <p:nvPr/>
        </p:nvSpPr>
        <p:spPr>
          <a:xfrm>
            <a:off x="798576" y="4946754"/>
            <a:ext cx="100387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https://github.com/johnpro18/Coursera-Capstone-Project/blob/main/SpaceX%20_%20Web%20Scrapping.ipynb</a:t>
            </a:r>
          </a:p>
        </p:txBody>
      </p:sp>
    </p:spTree>
    <p:extLst>
      <p:ext uri="{BB962C8B-B14F-4D97-AF65-F5344CB8AC3E}">
        <p14:creationId xmlns:p14="http://schemas.microsoft.com/office/powerpoint/2010/main" val="1481143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66AA8-EBEF-5C40-A8EA-9C7024321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454"/>
            <a:ext cx="10515600" cy="1325563"/>
          </a:xfrm>
        </p:spPr>
        <p:txBody>
          <a:bodyPr/>
          <a:lstStyle/>
          <a:p>
            <a:r>
              <a:rPr lang="en-US" dirty="0"/>
              <a:t>Build a Dashboard with Plotly Dash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DB26FF-76AA-124F-92D8-C93C45D21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13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13D0E9-8FE0-4AB5-9F60-7626C8078F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Pie chart displays the successful outcomes and the unsuccessful outcomes for each and all launch sites</a:t>
            </a:r>
          </a:p>
          <a:p>
            <a:r>
              <a:rPr lang="en-US" dirty="0"/>
              <a:t>Scatter plot displays the correlation between payload mass and success rate for each and all launch sites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38D59C-4FB0-4235-80C3-0389D57F784E}"/>
              </a:ext>
            </a:extLst>
          </p:cNvPr>
          <p:cNvSpPr txBox="1"/>
          <p:nvPr/>
        </p:nvSpPr>
        <p:spPr>
          <a:xfrm>
            <a:off x="798576" y="4946754"/>
            <a:ext cx="100387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/>
              <a:t>https://github.com/johnpro18/Coursera-Capstone-Project/blob/main/spacex_dash_app.py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345327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66AA8-EBEF-5C40-A8EA-9C7024321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454"/>
            <a:ext cx="10515600" cy="1325563"/>
          </a:xfrm>
        </p:spPr>
        <p:txBody>
          <a:bodyPr/>
          <a:lstStyle/>
          <a:p>
            <a:r>
              <a:rPr lang="en-US" dirty="0"/>
              <a:t>Predictive analysis (Classification)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1B08F2-C4AD-A440-BB78-A0625E288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14</a:t>
            </a:fld>
            <a:endParaRPr lang="en-US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4C64F742-38C7-489A-BB9B-D07A3EDF5D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33732473"/>
              </p:ext>
            </p:extLst>
          </p:nvPr>
        </p:nvGraphicFramePr>
        <p:xfrm>
          <a:off x="2031999" y="719666"/>
          <a:ext cx="8805333" cy="59851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EB56D63-1CEF-404C-B355-157291A38DFB}"/>
              </a:ext>
            </a:extLst>
          </p:cNvPr>
          <p:cNvSpPr txBox="1"/>
          <p:nvPr/>
        </p:nvSpPr>
        <p:spPr>
          <a:xfrm>
            <a:off x="798576" y="4946754"/>
            <a:ext cx="100387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/>
              <a:t>https://github.com/johnpro18/Coursera-Capstone-Project/blob/main/SpaceX%20_%20Machine%20Learning.ipynb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8137112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45C363-925C-9E48-86B0-27D7D36E5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15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7B9C153-C85C-3240-8E7E-523FBC004564}"/>
              </a:ext>
            </a:extLst>
          </p:cNvPr>
          <p:cNvSpPr txBox="1">
            <a:spLocks/>
          </p:cNvSpPr>
          <p:nvPr/>
        </p:nvSpPr>
        <p:spPr>
          <a:xfrm>
            <a:off x="4285075" y="1825625"/>
            <a:ext cx="70687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b="1" dirty="0">
                <a:solidFill>
                  <a:schemeClr val="tx1"/>
                </a:solidFill>
              </a:rPr>
              <a:t>Exploratory data analysis results</a:t>
            </a:r>
          </a:p>
          <a:p>
            <a:endParaRPr lang="en-US" sz="2200" b="1" dirty="0">
              <a:solidFill>
                <a:schemeClr val="tx1"/>
              </a:solidFill>
            </a:endParaRPr>
          </a:p>
          <a:p>
            <a:r>
              <a:rPr lang="en-US" sz="2200" b="1" dirty="0">
                <a:solidFill>
                  <a:schemeClr val="tx1"/>
                </a:solidFill>
              </a:rPr>
              <a:t>Interactive analytics demo in screenshots</a:t>
            </a:r>
          </a:p>
          <a:p>
            <a:pPr marL="0" indent="0">
              <a:buNone/>
            </a:pPr>
            <a:endParaRPr lang="en-US" sz="2200" b="1" dirty="0">
              <a:solidFill>
                <a:schemeClr val="tx1"/>
              </a:solidFill>
            </a:endParaRPr>
          </a:p>
          <a:p>
            <a:r>
              <a:rPr lang="en-US" sz="2200" b="1" dirty="0">
                <a:solidFill>
                  <a:schemeClr val="tx1"/>
                </a:solidFill>
              </a:rPr>
              <a:t>Predictive analysis results</a:t>
            </a:r>
          </a:p>
          <a:p>
            <a:pPr lvl="1"/>
            <a:endParaRPr lang="en-US" sz="1800" b="1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US" sz="1800" b="1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7BC1C6-7E6A-1F48-8526-B99806B6E37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79655" y="1831709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089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0918F41-388B-9F49-B083-9363E48C4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 with Visualization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ACB35F-F761-AD43-A90D-CCA232A9EE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66FE4F3-0232-0849-BFC2-DCEE70914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706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AE64D-9BFF-4C49-BEEE-CC19604A31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CA" sz="3600" b="1" dirty="0"/>
              <a:t>Flight Number vs. Launch 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827F3-F386-AA4E-80ED-D86DEF8C15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/>
          </a:p>
          <a:p>
            <a:r>
              <a:rPr lang="en-CA" dirty="0"/>
              <a:t>Show a scatter plot of Flight Number vs. Launch Site</a:t>
            </a:r>
            <a:endParaRPr lang="en-US" dirty="0"/>
          </a:p>
          <a:p>
            <a:endParaRPr lang="en-US" dirty="0"/>
          </a:p>
          <a:p>
            <a:r>
              <a:rPr lang="en-US" dirty="0"/>
              <a:t>Show the screenshot of the scatter plot with explanations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BF7889-073A-E045-A3F2-45D63BD0F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17</a:t>
            </a:fld>
            <a:endParaRPr lang="en-US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A7D7D961-0A50-47A6-B61E-B28CFA9C44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78688"/>
            <a:ext cx="12192000" cy="2382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7BA597A-2AA7-49AC-B55E-235441AF9818}"/>
              </a:ext>
            </a:extLst>
          </p:cNvPr>
          <p:cNvSpPr txBox="1"/>
          <p:nvPr/>
        </p:nvSpPr>
        <p:spPr>
          <a:xfrm>
            <a:off x="659567" y="3596476"/>
            <a:ext cx="111514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The most used launch site is CCAFS SLC-40 and the most recent launch is from the same launch site</a:t>
            </a:r>
            <a:endParaRPr lang="en-GB" sz="2800" b="1" dirty="0"/>
          </a:p>
        </p:txBody>
      </p:sp>
    </p:spTree>
    <p:extLst>
      <p:ext uri="{BB962C8B-B14F-4D97-AF65-F5344CB8AC3E}">
        <p14:creationId xmlns:p14="http://schemas.microsoft.com/office/powerpoint/2010/main" val="38656059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AE64D-9BFF-4C49-BEEE-CC19604A31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CA" sz="3600" b="1" dirty="0"/>
              <a:t>Payload vs. Launch 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827F3-F386-AA4E-80ED-D86DEF8C15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/>
          </a:p>
          <a:p>
            <a:r>
              <a:rPr lang="en-CA" dirty="0"/>
              <a:t>Show a scatter plot of Payload vs. Launch Site</a:t>
            </a:r>
            <a:endParaRPr lang="en-US" dirty="0"/>
          </a:p>
          <a:p>
            <a:endParaRPr lang="en-US" dirty="0"/>
          </a:p>
          <a:p>
            <a:r>
              <a:rPr lang="en-US" dirty="0"/>
              <a:t>Show the screenshot of the scatter plot with explanations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BF7889-073A-E045-A3F2-45D63BD0F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18</a:t>
            </a:fld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223E76A-84EE-47EA-8C41-180EEF991A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02663"/>
            <a:ext cx="12192000" cy="2382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7BFEF60-122D-4C3E-A42B-1CF5B93C7622}"/>
              </a:ext>
            </a:extLst>
          </p:cNvPr>
          <p:cNvSpPr txBox="1"/>
          <p:nvPr/>
        </p:nvSpPr>
        <p:spPr>
          <a:xfrm>
            <a:off x="659567" y="3596476"/>
            <a:ext cx="111514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Launch site CCAFS SLC-40 is most used for normal payload and launch site CCAFS SLC-40 and KSC LC-39A are used for higher payload</a:t>
            </a:r>
            <a:endParaRPr lang="en-GB" sz="2800" b="1" dirty="0"/>
          </a:p>
        </p:txBody>
      </p:sp>
    </p:spTree>
    <p:extLst>
      <p:ext uri="{BB962C8B-B14F-4D97-AF65-F5344CB8AC3E}">
        <p14:creationId xmlns:p14="http://schemas.microsoft.com/office/powerpoint/2010/main" val="38697892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AE64D-9BFF-4C49-BEEE-CC19604A31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CA" sz="3600" b="1" dirty="0"/>
              <a:t>Success rate vs. Orbit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827F3-F386-AA4E-80ED-D86DEF8C15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/>
          </a:p>
          <a:p>
            <a:r>
              <a:rPr lang="en-CA" dirty="0"/>
              <a:t>Show a </a:t>
            </a:r>
            <a:r>
              <a:rPr lang="en-US" dirty="0" err="1"/>
              <a:t>barchart</a:t>
            </a:r>
            <a:r>
              <a:rPr lang="en-US" dirty="0"/>
              <a:t> for the success rate of each orbit type</a:t>
            </a:r>
          </a:p>
          <a:p>
            <a:endParaRPr lang="en-US" dirty="0"/>
          </a:p>
          <a:p>
            <a:r>
              <a:rPr lang="en-US" dirty="0"/>
              <a:t>Show the screenshot of the scatter plot with explanations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BF7889-073A-E045-A3F2-45D63BD0F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19</a:t>
            </a:fld>
            <a:endParaRPr lang="en-US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4063256F-8852-406F-BCD8-0C2BDAAA0B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9375" y="229380"/>
            <a:ext cx="6953250" cy="3790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2A3D563-2F3E-43FF-A75B-A2209041FBB4}"/>
              </a:ext>
            </a:extLst>
          </p:cNvPr>
          <p:cNvSpPr txBox="1"/>
          <p:nvPr/>
        </p:nvSpPr>
        <p:spPr>
          <a:xfrm>
            <a:off x="1801318" y="3967013"/>
            <a:ext cx="85893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ES-L1, GEO, HEO, and SSO have the highest success rate </a:t>
            </a:r>
            <a:endParaRPr lang="en-GB" sz="2800" b="1" dirty="0"/>
          </a:p>
        </p:txBody>
      </p:sp>
    </p:spTree>
    <p:extLst>
      <p:ext uri="{BB962C8B-B14F-4D97-AF65-F5344CB8AC3E}">
        <p14:creationId xmlns:p14="http://schemas.microsoft.com/office/powerpoint/2010/main" val="80090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EA7475-929A-3C43-8710-21F897203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2</a:t>
            </a:fld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B620004-7A7B-1846-B8F9-E034BB7BD9F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450711" y="2025672"/>
            <a:ext cx="3194581" cy="3194581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E754898-2E75-F643-867F-EE5BE8F1580A}"/>
              </a:ext>
            </a:extLst>
          </p:cNvPr>
          <p:cNvSpPr txBox="1">
            <a:spLocks/>
          </p:cNvSpPr>
          <p:nvPr/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tx1"/>
                </a:solidFill>
              </a:rPr>
              <a:t>Executive Summary</a:t>
            </a:r>
          </a:p>
          <a:p>
            <a:r>
              <a:rPr lang="en-US" b="1" dirty="0">
                <a:solidFill>
                  <a:schemeClr val="tx1"/>
                </a:solidFill>
              </a:rPr>
              <a:t>Introduction</a:t>
            </a:r>
          </a:p>
          <a:p>
            <a:r>
              <a:rPr lang="en-US" b="1" dirty="0">
                <a:solidFill>
                  <a:schemeClr val="tx1"/>
                </a:solidFill>
              </a:rPr>
              <a:t>Methodology</a:t>
            </a:r>
          </a:p>
          <a:p>
            <a:r>
              <a:rPr lang="en-US" b="1" dirty="0">
                <a:solidFill>
                  <a:schemeClr val="tx1"/>
                </a:solidFill>
              </a:rPr>
              <a:t>Results</a:t>
            </a:r>
          </a:p>
          <a:p>
            <a:r>
              <a:rPr lang="en-US" b="1" dirty="0">
                <a:solidFill>
                  <a:schemeClr val="tx1"/>
                </a:solidFill>
              </a:rPr>
              <a:t>Conclusion</a:t>
            </a:r>
          </a:p>
          <a:p>
            <a:r>
              <a:rPr lang="en-US" b="1" dirty="0">
                <a:solidFill>
                  <a:schemeClr val="tx1"/>
                </a:solidFill>
              </a:rPr>
              <a:t>Appendix</a:t>
            </a:r>
            <a:endParaRPr lang="en-US" sz="2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95359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AE64D-9BFF-4C49-BEEE-CC19604A31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CA" sz="3600" b="1" dirty="0"/>
              <a:t>Flight Number vs. Orbit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827F3-F386-AA4E-80ED-D86DEF8C15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/>
          </a:p>
          <a:p>
            <a:r>
              <a:rPr lang="en-CA" dirty="0"/>
              <a:t>Show a </a:t>
            </a:r>
            <a:r>
              <a:rPr lang="en-US" dirty="0"/>
              <a:t>scatter point of Flight number vs. Orbit type</a:t>
            </a:r>
          </a:p>
          <a:p>
            <a:endParaRPr lang="en-US" dirty="0"/>
          </a:p>
          <a:p>
            <a:r>
              <a:rPr lang="en-US" dirty="0"/>
              <a:t>Show the screenshot of the scatter plot with explanations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BF7889-073A-E045-A3F2-45D63BD0F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20</a:t>
            </a:fld>
            <a:endParaRPr 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3D27C93E-5E8C-4FCD-B159-455741CA15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74271"/>
            <a:ext cx="1219200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97FDBC4-D7AF-4DD4-91BD-5300E0F41776}"/>
              </a:ext>
            </a:extLst>
          </p:cNvPr>
          <p:cNvSpPr txBox="1"/>
          <p:nvPr/>
        </p:nvSpPr>
        <p:spPr>
          <a:xfrm>
            <a:off x="659567" y="3596476"/>
            <a:ext cx="111514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Earliest launches are above the GTO whereas recent launches are around VLEO</a:t>
            </a:r>
            <a:endParaRPr lang="en-GB" sz="2800" b="1" dirty="0"/>
          </a:p>
        </p:txBody>
      </p:sp>
    </p:spTree>
    <p:extLst>
      <p:ext uri="{BB962C8B-B14F-4D97-AF65-F5344CB8AC3E}">
        <p14:creationId xmlns:p14="http://schemas.microsoft.com/office/powerpoint/2010/main" val="11067275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AE64D-9BFF-4C49-BEEE-CC19604A31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CA" sz="3600" b="1" dirty="0"/>
              <a:t>Payload vs. Orbit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827F3-F386-AA4E-80ED-D86DEF8C15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/>
          </a:p>
          <a:p>
            <a:r>
              <a:rPr lang="en-CA" dirty="0"/>
              <a:t>Show a </a:t>
            </a:r>
            <a:r>
              <a:rPr lang="en-US" dirty="0"/>
              <a:t>scatter point of payload vs. orbit type</a:t>
            </a:r>
          </a:p>
          <a:p>
            <a:endParaRPr lang="en-US" dirty="0"/>
          </a:p>
          <a:p>
            <a:r>
              <a:rPr lang="en-US" dirty="0"/>
              <a:t>Show the screenshot of the scatter plot with explanations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BF7889-073A-E045-A3F2-45D63BD0F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21</a:t>
            </a:fld>
            <a:endParaRPr lang="en-US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B887F733-9AE3-409B-BC40-237DE68888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59281"/>
            <a:ext cx="1219200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5848E0B-3F9A-45BE-844F-EF9ADEA5F42B}"/>
              </a:ext>
            </a:extLst>
          </p:cNvPr>
          <p:cNvSpPr txBox="1"/>
          <p:nvPr/>
        </p:nvSpPr>
        <p:spPr>
          <a:xfrm>
            <a:off x="659567" y="3596476"/>
            <a:ext cx="111514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Lighter payload are launched towards GTO and ISS whereas heavier payload are launched towards VLEO</a:t>
            </a:r>
            <a:endParaRPr lang="en-GB" sz="2800" b="1" dirty="0"/>
          </a:p>
        </p:txBody>
      </p:sp>
    </p:spTree>
    <p:extLst>
      <p:ext uri="{BB962C8B-B14F-4D97-AF65-F5344CB8AC3E}">
        <p14:creationId xmlns:p14="http://schemas.microsoft.com/office/powerpoint/2010/main" val="31453405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AE64D-9BFF-4C49-BEEE-CC19604A31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CA" sz="3600" b="1" dirty="0"/>
              <a:t>Launch success yearly trend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827F3-F386-AA4E-80ED-D86DEF8C15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/>
          </a:p>
          <a:p>
            <a:r>
              <a:rPr lang="en-CA" dirty="0"/>
              <a:t>Show a </a:t>
            </a:r>
            <a:r>
              <a:rPr lang="en-US" dirty="0"/>
              <a:t>line chart of yearly average success rate</a:t>
            </a:r>
          </a:p>
          <a:p>
            <a:endParaRPr lang="en-US" dirty="0"/>
          </a:p>
          <a:p>
            <a:r>
              <a:rPr lang="en-US" dirty="0"/>
              <a:t>Show the screenshot of the scatter plot with explanations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BF7889-073A-E045-A3F2-45D63BD0F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22</a:t>
            </a:fld>
            <a:endParaRPr lang="en-US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6E073481-A1D2-430C-8F60-921B889522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6928" y="136264"/>
            <a:ext cx="6638144" cy="3460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99F164C-0174-4E2A-9CBC-F2FFD22C93E1}"/>
              </a:ext>
            </a:extLst>
          </p:cNvPr>
          <p:cNvSpPr txBox="1"/>
          <p:nvPr/>
        </p:nvSpPr>
        <p:spPr>
          <a:xfrm>
            <a:off x="659567" y="3596476"/>
            <a:ext cx="111514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Success rate increases from 2013 to 2017 and dipped slightly and continue to increase towards 2020</a:t>
            </a:r>
            <a:endParaRPr lang="en-GB" sz="2800" b="1" dirty="0"/>
          </a:p>
        </p:txBody>
      </p:sp>
    </p:spTree>
    <p:extLst>
      <p:ext uri="{BB962C8B-B14F-4D97-AF65-F5344CB8AC3E}">
        <p14:creationId xmlns:p14="http://schemas.microsoft.com/office/powerpoint/2010/main" val="7065944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0918F41-388B-9F49-B083-9363E48C4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 with SQL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ACB35F-F761-AD43-A90D-CCA232A9EE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A1BF29A-91D2-784B-9589-F5A388316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0880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66AA8-EBEF-5C40-A8EA-9C7024321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454"/>
            <a:ext cx="10515600" cy="1325563"/>
          </a:xfrm>
        </p:spPr>
        <p:txBody>
          <a:bodyPr/>
          <a:lstStyle/>
          <a:p>
            <a:r>
              <a:rPr lang="en-CA" b="1" dirty="0"/>
              <a:t>All launch site names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B07C49E-AFFC-EC46-8930-E4D428F5F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Find the names of the unique launch sites</a:t>
            </a:r>
          </a:p>
          <a:p>
            <a:pPr marL="0" indent="0">
              <a:buNone/>
            </a:pPr>
            <a:r>
              <a:rPr lang="en-US" b="1" dirty="0"/>
              <a:t>CCAFS LC-40, CCAFS SLC-40, KSC LC-39A, VAFB SLC 4E</a:t>
            </a:r>
          </a:p>
          <a:p>
            <a:pPr marL="0" indent="0">
              <a:buNone/>
            </a:pPr>
            <a:r>
              <a:rPr lang="en-US" dirty="0"/>
              <a:t>Present your query result with a short explanation here</a:t>
            </a:r>
          </a:p>
          <a:p>
            <a:pPr marL="0" indent="0">
              <a:buNone/>
            </a:pPr>
            <a:r>
              <a:rPr lang="en-US" b="1" dirty="0"/>
              <a:t>Using SELECT Statement and Distinct Statement, the launch site    names were displayed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28596A-0847-664A-9D47-5096383E5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24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2798E05-CBB9-4020-994C-D94DC1004E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1223" b="1505"/>
          <a:stretch/>
        </p:blipFill>
        <p:spPr>
          <a:xfrm>
            <a:off x="2044349" y="4723229"/>
            <a:ext cx="7679630" cy="823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8509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66AA8-EBEF-5C40-A8EA-9C7024321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454"/>
            <a:ext cx="10515600" cy="1325563"/>
          </a:xfrm>
        </p:spPr>
        <p:txBody>
          <a:bodyPr/>
          <a:lstStyle/>
          <a:p>
            <a:r>
              <a:rPr lang="en-CA" b="1" dirty="0"/>
              <a:t>Launch site names begin with `CCA`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B07C49E-AFFC-EC46-8930-E4D428F5F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Find all launch sites begin with `CCA`</a:t>
            </a:r>
          </a:p>
          <a:p>
            <a:pPr marL="0" indent="0">
              <a:buNone/>
            </a:pPr>
            <a:r>
              <a:rPr lang="en-US" b="1" dirty="0"/>
              <a:t>CCAFS LC-40</a:t>
            </a:r>
          </a:p>
          <a:p>
            <a:pPr marL="0" indent="0">
              <a:buNone/>
            </a:pPr>
            <a:r>
              <a:rPr lang="en-US" dirty="0"/>
              <a:t>Present your query result with a short explanation here</a:t>
            </a:r>
          </a:p>
          <a:p>
            <a:pPr marL="0" indent="0">
              <a:buNone/>
            </a:pPr>
            <a:r>
              <a:rPr lang="en-US" b="1" dirty="0"/>
              <a:t>Using SELECT Statement with WHERE Condition ‘%CCA%’ results were displayed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28596A-0847-664A-9D47-5096383E5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25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16C1C19-89C3-49A8-8498-93A1D9AC25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4880" y="4997111"/>
            <a:ext cx="9178568" cy="579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7386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66AA8-EBEF-5C40-A8EA-9C7024321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454"/>
            <a:ext cx="10515600" cy="1325563"/>
          </a:xfrm>
        </p:spPr>
        <p:txBody>
          <a:bodyPr/>
          <a:lstStyle/>
          <a:p>
            <a:r>
              <a:rPr lang="en-CA" b="1" dirty="0"/>
              <a:t>Total payload mass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B07C49E-AFFC-EC46-8930-E4D428F5F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Calculate the total payload carried by boosters from NASA</a:t>
            </a:r>
          </a:p>
          <a:p>
            <a:pPr marL="0" indent="0">
              <a:buNone/>
            </a:pPr>
            <a:r>
              <a:rPr lang="en-US" b="1" dirty="0"/>
              <a:t>45596</a:t>
            </a:r>
          </a:p>
          <a:p>
            <a:pPr marL="0" indent="0">
              <a:buNone/>
            </a:pPr>
            <a:r>
              <a:rPr lang="en-US" dirty="0"/>
              <a:t>Present your query result with a short explanation here</a:t>
            </a:r>
          </a:p>
          <a:p>
            <a:pPr marL="0" indent="0">
              <a:buNone/>
            </a:pPr>
            <a:r>
              <a:rPr lang="en-US" b="1" dirty="0"/>
              <a:t>Using SELECT and SUM STATEMENT the total payload mass was displayed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28596A-0847-664A-9D47-5096383E5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26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DDC7AB7-BA4D-409F-B812-857A895381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621260"/>
            <a:ext cx="10515600" cy="755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0147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66AA8-EBEF-5C40-A8EA-9C7024321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454"/>
            <a:ext cx="10515600" cy="1325563"/>
          </a:xfrm>
        </p:spPr>
        <p:txBody>
          <a:bodyPr/>
          <a:lstStyle/>
          <a:p>
            <a:r>
              <a:rPr lang="en-CA" b="1" dirty="0"/>
              <a:t>Average payload mass by F9 v1.1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B07C49E-AFFC-EC46-8930-E4D428F5F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Calculate the average payload mass carried by booster version F9 v1.1</a:t>
            </a:r>
          </a:p>
          <a:p>
            <a:pPr marL="0" indent="0">
              <a:buNone/>
            </a:pPr>
            <a:r>
              <a:rPr lang="en-US" b="1" dirty="0"/>
              <a:t>2928</a:t>
            </a:r>
          </a:p>
          <a:p>
            <a:pPr marL="0" indent="0">
              <a:buNone/>
            </a:pPr>
            <a:r>
              <a:rPr lang="en-US" dirty="0"/>
              <a:t>Present your query result with a short explanation here</a:t>
            </a:r>
          </a:p>
          <a:p>
            <a:pPr marL="0" indent="0">
              <a:buNone/>
            </a:pPr>
            <a:r>
              <a:rPr lang="en-US" b="1" dirty="0"/>
              <a:t>Using SELECT and AVG STATEMENT the average payload mass by F9 v1.1 is displayed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28596A-0847-664A-9D47-5096383E5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27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82B526B-6710-447A-B16A-42D5BEE14F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752" y="4555265"/>
            <a:ext cx="9585196" cy="614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5605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66AA8-EBEF-5C40-A8EA-9C7024321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454"/>
            <a:ext cx="10515600" cy="1325563"/>
          </a:xfrm>
        </p:spPr>
        <p:txBody>
          <a:bodyPr/>
          <a:lstStyle/>
          <a:p>
            <a:r>
              <a:rPr lang="en-CA" b="1" dirty="0"/>
              <a:t>First successful ground landing date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B07C49E-AFFC-EC46-8930-E4D428F5F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Find the date when the first successful landing outcome in ground pad</a:t>
            </a:r>
          </a:p>
          <a:p>
            <a:pPr marL="0" indent="0">
              <a:buNone/>
            </a:pPr>
            <a:r>
              <a:rPr lang="en-US" b="1" dirty="0"/>
              <a:t>2010-06-04</a:t>
            </a:r>
          </a:p>
          <a:p>
            <a:pPr marL="0" indent="0">
              <a:buNone/>
            </a:pPr>
            <a:r>
              <a:rPr lang="en-US" dirty="0"/>
              <a:t>Present your query result with a short explanation here</a:t>
            </a:r>
          </a:p>
          <a:p>
            <a:pPr marL="0" indent="0">
              <a:buNone/>
            </a:pPr>
            <a:r>
              <a:rPr lang="en-US" b="1" dirty="0"/>
              <a:t>Using SELECT and MIN STATEMENT the first successful ground landing date was displayed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28596A-0847-664A-9D47-5096383E5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28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793015-9164-483B-B857-8D210E3260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0004" y="5088067"/>
            <a:ext cx="9831991" cy="68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6799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66AA8-EBEF-5C40-A8EA-9C7024321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454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CA" b="1" dirty="0"/>
              <a:t>Successful drone ship landing with payload between 4000 and 6000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B07C49E-AFFC-EC46-8930-E4D428F5F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List the names of boosters which have success in drone ship and have payload mass greater than 4000 but less than 6000</a:t>
            </a:r>
          </a:p>
          <a:p>
            <a:pPr marL="0" indent="0">
              <a:buNone/>
            </a:pPr>
            <a:r>
              <a:rPr lang="en-US" b="1" dirty="0"/>
              <a:t>F9 FT B1022, F9 FT B1026, F9 FT B1021.2, F9 FT B1031.2</a:t>
            </a:r>
          </a:p>
          <a:p>
            <a:pPr marL="0" indent="0">
              <a:buNone/>
            </a:pPr>
            <a:r>
              <a:rPr lang="en-US" dirty="0"/>
              <a:t>Present your query result with a short explanation here</a:t>
            </a:r>
          </a:p>
          <a:p>
            <a:pPr marL="0" indent="0">
              <a:buNone/>
            </a:pPr>
            <a:r>
              <a:rPr lang="en-US" b="1" dirty="0"/>
              <a:t>Using SELECT and BETWEEN STATEMENT the booster versions with successful drone ship landing were displayed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28596A-0847-664A-9D47-5096383E5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29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5C9AD6-8EC1-44C9-95E6-E438B0AD85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115" y="5002030"/>
            <a:ext cx="10655770" cy="634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399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Executive Summary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4F58D4-A60E-214E-8C16-CD93F57F9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3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41CA137-23BE-D343-A99F-678FC4485915}"/>
              </a:ext>
            </a:extLst>
          </p:cNvPr>
          <p:cNvSpPr txBox="1">
            <a:spLocks/>
          </p:cNvSpPr>
          <p:nvPr/>
        </p:nvSpPr>
        <p:spPr>
          <a:xfrm>
            <a:off x="4285075" y="1825624"/>
            <a:ext cx="7068725" cy="446544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  <a:p>
            <a:r>
              <a:rPr lang="en-US" sz="2200" dirty="0">
                <a:solidFill>
                  <a:schemeClr val="tx1"/>
                </a:solidFill>
              </a:rPr>
              <a:t>This capstone project uses data from previous SpaceX launches and predicts future success launches from the data with machine learning models and visual aid.</a:t>
            </a:r>
          </a:p>
          <a:p>
            <a:r>
              <a:rPr lang="en-US" sz="2200" dirty="0">
                <a:solidFill>
                  <a:schemeClr val="tx1"/>
                </a:solidFill>
              </a:rPr>
              <a:t>Visual aid such as graphs charts and maps are used for better illustration and communication to stakeholders.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4BF18C2-9175-0F42-907F-F0BF5659D2D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90494" y="2302762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0731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66AA8-EBEF-5C40-A8EA-9C7024321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454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CA" b="1" dirty="0"/>
              <a:t>Total number of successful and failure mission outcomes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B07C49E-AFFC-EC46-8930-E4D428F5F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Calculate the total number of successful and failure mission outcomes</a:t>
            </a:r>
          </a:p>
          <a:p>
            <a:pPr marL="0" indent="0">
              <a:buNone/>
            </a:pPr>
            <a:r>
              <a:rPr lang="en-US" b="1" dirty="0"/>
              <a:t>100 Successful Missions and 1 Failure Mission</a:t>
            </a:r>
          </a:p>
          <a:p>
            <a:pPr marL="0" indent="0">
              <a:buNone/>
            </a:pPr>
            <a:r>
              <a:rPr lang="en-US" dirty="0"/>
              <a:t>Present your query result with a short explanation here</a:t>
            </a:r>
          </a:p>
          <a:p>
            <a:pPr marL="0" indent="0">
              <a:buNone/>
            </a:pPr>
            <a:r>
              <a:rPr lang="en-US" b="1" dirty="0"/>
              <a:t>Using SELECT and COUNT STATEMENT to display total number of successful and failure missions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28596A-0847-664A-9D47-5096383E5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30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35F273F-3632-443A-86D6-FB7B20DA6C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183" y="4762032"/>
            <a:ext cx="10227633" cy="52949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35C0119-072B-45C3-A5CE-5E69A6AA0F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446" y="5512530"/>
            <a:ext cx="11105105" cy="529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9726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66AA8-EBEF-5C40-A8EA-9C7024321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454"/>
            <a:ext cx="10515600" cy="1325563"/>
          </a:xfrm>
        </p:spPr>
        <p:txBody>
          <a:bodyPr/>
          <a:lstStyle/>
          <a:p>
            <a:r>
              <a:rPr lang="en-CA" b="1" dirty="0"/>
              <a:t>Boosters carried </a:t>
            </a:r>
            <a:r>
              <a:rPr lang="en-US" dirty="0"/>
              <a:t>maximum </a:t>
            </a:r>
            <a:r>
              <a:rPr lang="en-CA" b="1" dirty="0"/>
              <a:t>payload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B07C49E-AFFC-EC46-8930-E4D428F5F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List the names of the booster which have carried the maximum payload mass</a:t>
            </a:r>
          </a:p>
          <a:p>
            <a:endParaRPr lang="en-US" dirty="0"/>
          </a:p>
          <a:p>
            <a:r>
              <a:rPr lang="en-US" dirty="0"/>
              <a:t>Present your query result with a short explanation here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28596A-0847-664A-9D47-5096383E5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31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CDB2A0-1535-4A11-A40E-6225B8A54A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812" y="4643983"/>
            <a:ext cx="10880375" cy="523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6463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66AA8-EBEF-5C40-A8EA-9C7024321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454"/>
            <a:ext cx="10515600" cy="1325563"/>
          </a:xfrm>
        </p:spPr>
        <p:txBody>
          <a:bodyPr/>
          <a:lstStyle/>
          <a:p>
            <a:r>
              <a:rPr lang="en-CA" b="1" dirty="0"/>
              <a:t>2015 launch records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B07C49E-AFFC-EC46-8930-E4D428F5F9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918741"/>
            <a:ext cx="9720073" cy="4390619"/>
          </a:xfrm>
        </p:spPr>
        <p:txBody>
          <a:bodyPr/>
          <a:lstStyle/>
          <a:p>
            <a:r>
              <a:rPr lang="en-US" dirty="0"/>
              <a:t>List the records which will display the month names, failure </a:t>
            </a:r>
            <a:r>
              <a:rPr lang="en-US" dirty="0" err="1"/>
              <a:t>landing_outcomes</a:t>
            </a:r>
            <a:r>
              <a:rPr lang="en-US" dirty="0"/>
              <a:t> in drone ship ,booster versions, </a:t>
            </a:r>
            <a:r>
              <a:rPr lang="en-US" dirty="0" err="1"/>
              <a:t>launch_site</a:t>
            </a:r>
            <a:r>
              <a:rPr lang="en-US" dirty="0"/>
              <a:t> for the months in year 2015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Present your query result with a short explanation here</a:t>
            </a:r>
          </a:p>
          <a:p>
            <a:r>
              <a:rPr lang="en-US" b="1" dirty="0"/>
              <a:t>Using SELEECT and WHERE STATEMENT to display landing outcome with failure (drone ship)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28596A-0847-664A-9D47-5096383E5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32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4B73F06-19F0-4BEA-B5DD-5B4CE79655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042" y="5398073"/>
            <a:ext cx="9983915" cy="75614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F06359B-4A20-43AB-A4ED-FF0FB0AD8E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4827" y="2841276"/>
            <a:ext cx="4762344" cy="1097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4391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66AA8-EBEF-5C40-A8EA-9C7024321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454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CA" b="1" dirty="0"/>
              <a:t>Rank success count between 2010-06-04 and 2017-03-20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B07C49E-AFFC-EC46-8930-E4D428F5F9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948721"/>
            <a:ext cx="9720073" cy="43606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Rank the  count of  successful </a:t>
            </a:r>
            <a:r>
              <a:rPr lang="en-US" dirty="0" err="1"/>
              <a:t>landing_outcomes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between the date 2010-06-04 and 2017-03-20 </a:t>
            </a:r>
          </a:p>
          <a:p>
            <a:pPr marL="0" indent="0">
              <a:buNone/>
            </a:pPr>
            <a:r>
              <a:rPr lang="en-US" dirty="0"/>
              <a:t>in descending order.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Present your query result with a short explanation here</a:t>
            </a:r>
          </a:p>
          <a:p>
            <a:pPr marL="0" indent="0">
              <a:buNone/>
            </a:pPr>
            <a:r>
              <a:rPr lang="en-US" b="1" dirty="0"/>
              <a:t>Using SELECT and ORDER BY DESC STATEMENT to display successful landing outcome in descending order between 2010-06-04 and 2017-03-20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28596A-0847-664A-9D47-5096383E5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33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5B5E0E-E524-40B0-BE4C-C958A07877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831" y="5045594"/>
            <a:ext cx="10342337" cy="66565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6A06689-4796-416A-9798-65DBAAEE28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7548" y="1213031"/>
            <a:ext cx="2600324" cy="3073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1684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0918F41-388B-9F49-B083-9363E48C4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Interactive map with Folium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ACB35F-F761-AD43-A90D-CCA232A9EE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F812A6-4516-F247-8209-04C1F1C9D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3524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05F3B9A-D9F5-884E-AFE5-77CA0D65D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Launch Sites Location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5D9F803-CDBC-C74C-AF1B-2B5937D1C2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Explain the important elements and findings on the screenshot</a:t>
            </a:r>
          </a:p>
          <a:p>
            <a:pPr marL="0" indent="0">
              <a:buNone/>
            </a:pPr>
            <a:r>
              <a:rPr lang="en-US" b="1" dirty="0"/>
              <a:t>Launch sites are positioned near the equator and the coast line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C82F32A-22A5-0046-9FAC-5295E4FA5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35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2C662A-9838-4F81-B54F-BF5F3DC56C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0997" y="3245144"/>
            <a:ext cx="7850005" cy="3437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6717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05F3B9A-D9F5-884E-AFE5-77CA0D65D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LAUNCH SITE OUTCOMES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5D9F803-CDBC-C74C-AF1B-2B5937D1C2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Explain the important elements and findings on the screenshot</a:t>
            </a:r>
          </a:p>
          <a:p>
            <a:pPr marL="0" indent="0">
              <a:buNone/>
            </a:pPr>
            <a:r>
              <a:rPr lang="en-US" b="1" dirty="0"/>
              <a:t>The folium map shows all the successful and unsuccessful launches at each launch site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C82F32A-22A5-0046-9FAC-5295E4FA5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36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1540492-4966-4036-AED9-47CA7F8D31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6743" y="3662317"/>
            <a:ext cx="4918514" cy="2808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978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05F3B9A-D9F5-884E-AFE5-77CA0D65D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CLOSEST RAILWAY TO LAUNCH SITE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5D9F803-CDBC-C74C-AF1B-2B5937D1C2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Explain the important elements and findings on the screenshot</a:t>
            </a:r>
          </a:p>
          <a:p>
            <a:pPr marL="0" indent="0">
              <a:buNone/>
            </a:pPr>
            <a:r>
              <a:rPr lang="en-US" b="1" dirty="0"/>
              <a:t>The folium map shows the closest railway for transportation of rocket parts and personnel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C82F32A-22A5-0046-9FAC-5295E4FA5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37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00C6F8-AACE-47B3-8820-20D9E1D960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7539" y="3347049"/>
            <a:ext cx="4096922" cy="3260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9908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0918F41-388B-9F49-B083-9363E48C4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a Dashboard with Plotly Dash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ACB35F-F761-AD43-A90D-CCA232A9EE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F812A6-4516-F247-8209-04C1F1C9D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46171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05F3B9A-D9F5-884E-AFE5-77CA0D65D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Dashboard landing site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C82F32A-22A5-0046-9FAC-5295E4FA5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39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F0BF5B3-565C-44B4-AE1C-E02F6388F9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7345" y="2203554"/>
            <a:ext cx="8057309" cy="3556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132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11C53D-47D8-7B4A-B568-D9C50E110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4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7D2AAC-90A4-4846-970F-EEFF077D040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94347" y="2262036"/>
            <a:ext cx="3054361" cy="3054361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7B9C153-C85C-3240-8E7E-523FBC004564}"/>
              </a:ext>
            </a:extLst>
          </p:cNvPr>
          <p:cNvSpPr txBox="1">
            <a:spLocks/>
          </p:cNvSpPr>
          <p:nvPr/>
        </p:nvSpPr>
        <p:spPr>
          <a:xfrm>
            <a:off x="4285075" y="1825625"/>
            <a:ext cx="70687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>
                <a:solidFill>
                  <a:schemeClr val="tx1"/>
                </a:solidFill>
              </a:rPr>
              <a:t>Calculating the cost of a falcon 9 launch against its historical launches and its success rate using machine learning and charts to better predict future launches outcome</a:t>
            </a:r>
          </a:p>
          <a:p>
            <a:r>
              <a:rPr lang="en-US" sz="2200" dirty="0">
                <a:solidFill>
                  <a:schemeClr val="tx1"/>
                </a:solidFill>
              </a:rPr>
              <a:t>How to determine whether future launches will result in a  successful outcome</a:t>
            </a:r>
          </a:p>
        </p:txBody>
      </p:sp>
    </p:spTree>
    <p:extLst>
      <p:ext uri="{BB962C8B-B14F-4D97-AF65-F5344CB8AC3E}">
        <p14:creationId xmlns:p14="http://schemas.microsoft.com/office/powerpoint/2010/main" val="305327568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05F3B9A-D9F5-884E-AFE5-77CA0D65D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Highest success rate for a launch site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C82F32A-22A5-0046-9FAC-5295E4FA5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40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6ED3153-E86F-4733-98E1-0DA7D91193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753" y="2537981"/>
            <a:ext cx="9438494" cy="2981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16070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05F3B9A-D9F5-884E-AFE5-77CA0D65D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7" y="585216"/>
            <a:ext cx="10233485" cy="1499616"/>
          </a:xfrm>
        </p:spPr>
        <p:txBody>
          <a:bodyPr/>
          <a:lstStyle/>
          <a:p>
            <a:r>
              <a:rPr lang="en-US" dirty="0"/>
              <a:t>Correlation payload &amp; outcome for all sites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C82F32A-22A5-0046-9FAC-5295E4FA5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41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39BEE85-5ABC-4B73-8148-A4E55CB346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6508" y="2084832"/>
            <a:ext cx="9568721" cy="378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5960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4351E2-23EE-4D1C-ADC7-04A674CD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42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7245C61-757E-4895-B743-AB60DB3A7B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855" y="1431226"/>
            <a:ext cx="10228289" cy="399554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C7A81D2-AF6F-4FCE-9015-C6A4AEFF3E9E}"/>
              </a:ext>
            </a:extLst>
          </p:cNvPr>
          <p:cNvSpPr txBox="1"/>
          <p:nvPr/>
        </p:nvSpPr>
        <p:spPr>
          <a:xfrm>
            <a:off x="1694199" y="5687129"/>
            <a:ext cx="880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B4 boosters are used more often for higher payload mass</a:t>
            </a:r>
            <a:endParaRPr lang="en-GB" sz="2800" b="1" dirty="0"/>
          </a:p>
        </p:txBody>
      </p:sp>
    </p:spTree>
    <p:extLst>
      <p:ext uri="{BB962C8B-B14F-4D97-AF65-F5344CB8AC3E}">
        <p14:creationId xmlns:p14="http://schemas.microsoft.com/office/powerpoint/2010/main" val="182571410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0918F41-388B-9F49-B083-9363E48C4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Predictive analysis (Classification)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ACB35F-F761-AD43-A90D-CCA232A9EE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4FDC8F1-F98E-B74A-AFE7-5BAA1319D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39413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66AA8-EBEF-5C40-A8EA-9C70243211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 Classification Accuracy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B07C49E-AFFC-EC46-8930-E4D428F5F9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Visualize all the built model accuracy for all built models, in a </a:t>
            </a:r>
            <a:r>
              <a:rPr lang="en-US" dirty="0" err="1"/>
              <a:t>barchart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Find which model has the highest classification accuracy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6C985E-BCEF-DD49-BB47-C4649A79F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44</a:t>
            </a:fld>
            <a:endParaRPr lang="en-US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3FEE5499-0D2F-4D18-B145-F0827A9284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7679" y="105868"/>
            <a:ext cx="5575951" cy="4356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944607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66AA8-EBEF-5C40-A8EA-9C70243211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TEST Classification Accuracy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B07C49E-AFFC-EC46-8930-E4D428F5F9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2800" dirty="0"/>
              <a:t>SINCE TEST CLASSIFICATION HAS EQUAL ACCURACY TREE TRAIN CLASSIFICATION HAS HIGHER ACCURACY WHICH WILL BE USED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6C985E-BCEF-DD49-BB47-C4649A79F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45</a:t>
            </a:fld>
            <a:endParaRPr lang="en-US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9B74734D-90D6-4E30-A38C-D46BD2F9B1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0529" y="120858"/>
            <a:ext cx="5590942" cy="4368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388886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66AA8-EBEF-5C40-A8EA-9C70243211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Confusion Matrix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B07C49E-AFFC-EC46-8930-E4D428F5F9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There were 3 correct predictions of did not land outcomes, 3 incorrect predictions of landed outcomes and 12 correct predictions of landed outcomes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6C985E-BCEF-DD49-BB47-C4649A79F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46</a:t>
            </a:fld>
            <a:endParaRPr lang="en-US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8A3FBAF4-C8D2-4653-91DC-41433AB304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7889" y="104931"/>
            <a:ext cx="5756222" cy="4430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503423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CONCLUSION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E013141-2139-434F-83AB-CF1C80A7AC4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25967" y="2113896"/>
            <a:ext cx="3054361" cy="3054361"/>
          </a:xfrm>
          <a:prstGeom prst="rect">
            <a:avLst/>
          </a:prstGeom>
        </p:spPr>
      </p:pic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44291" y="1825625"/>
            <a:ext cx="6809509" cy="4351338"/>
          </a:xfrm>
        </p:spPr>
        <p:txBody>
          <a:bodyPr/>
          <a:lstStyle/>
          <a:p>
            <a:r>
              <a:rPr lang="en-US" dirty="0"/>
              <a:t>All launch sites have equally close success rate however the increase of success rate may be due to the increase of payload mass. </a:t>
            </a:r>
          </a:p>
          <a:p>
            <a:r>
              <a:rPr lang="en-US" dirty="0"/>
              <a:t>Tree model is used as the best model as it has a accuracy of 83.33% which will be more accurate as more data is collected and tested.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A56319-AADE-D741-AA33-1311B7CA8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12361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APPENDIX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5D63823-FC2E-4AC2-93D5-3C2B6F31543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55857" y="1849823"/>
            <a:ext cx="3194581" cy="3194581"/>
          </a:xfrm>
          <a:prstGeom prst="rect">
            <a:avLst/>
          </a:prstGeom>
        </p:spPr>
      </p:pic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44291" y="1825625"/>
            <a:ext cx="6809509" cy="4351338"/>
          </a:xfrm>
        </p:spPr>
        <p:txBody>
          <a:bodyPr/>
          <a:lstStyle/>
          <a:p>
            <a:r>
              <a:rPr lang="en-US" dirty="0"/>
              <a:t>Include any relevant assets </a:t>
            </a:r>
            <a:r>
              <a:rPr lang="en-US"/>
              <a:t>like Python </a:t>
            </a:r>
            <a:r>
              <a:rPr lang="en-US" dirty="0"/>
              <a:t>code snippets, SQL queries, charts, Notebook outputs, or data sets that you may have created during this project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25D5A-386D-C541-9D42-BBDEA8228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008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92CF01-5F8F-9D43-96B9-A581954BA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5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7B9C153-C85C-3240-8E7E-523FBC004564}"/>
              </a:ext>
            </a:extLst>
          </p:cNvPr>
          <p:cNvSpPr txBox="1">
            <a:spLocks/>
          </p:cNvSpPr>
          <p:nvPr/>
        </p:nvSpPr>
        <p:spPr>
          <a:xfrm>
            <a:off x="4285075" y="1825625"/>
            <a:ext cx="70687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>
                <a:solidFill>
                  <a:schemeClr val="tx1"/>
                </a:solidFill>
              </a:rPr>
              <a:t>Data collection methodology:</a:t>
            </a:r>
          </a:p>
          <a:p>
            <a:r>
              <a:rPr lang="en-US" sz="2200" b="1" dirty="0">
                <a:solidFill>
                  <a:schemeClr val="tx1"/>
                </a:solidFill>
              </a:rPr>
              <a:t>Data were collected from SpaceX and Wikipedia</a:t>
            </a:r>
          </a:p>
          <a:p>
            <a:r>
              <a:rPr lang="en-US" sz="2200" dirty="0">
                <a:solidFill>
                  <a:schemeClr val="tx1"/>
                </a:solidFill>
              </a:rPr>
              <a:t>Perform data wrangling</a:t>
            </a:r>
          </a:p>
          <a:p>
            <a:r>
              <a:rPr lang="en-US" sz="2200" b="1" dirty="0">
                <a:solidFill>
                  <a:schemeClr val="tx1"/>
                </a:solidFill>
              </a:rPr>
              <a:t>Replacing missing data, one – hot encoding data and changing column variables</a:t>
            </a:r>
            <a:endParaRPr lang="en-US" sz="2200" dirty="0">
              <a:solidFill>
                <a:schemeClr val="tx1"/>
              </a:solidFill>
            </a:endParaRPr>
          </a:p>
          <a:p>
            <a:r>
              <a:rPr lang="en-US" sz="2200" dirty="0">
                <a:solidFill>
                  <a:schemeClr val="tx1"/>
                </a:solidFill>
              </a:rPr>
              <a:t>Perform exploratory data analysis (EDA) using visualization and SQL</a:t>
            </a:r>
          </a:p>
          <a:p>
            <a:r>
              <a:rPr lang="en-US" sz="2200" dirty="0">
                <a:solidFill>
                  <a:schemeClr val="tx1"/>
                </a:solidFill>
              </a:rPr>
              <a:t>Perform interactive visual analytics using Folium and </a:t>
            </a:r>
            <a:r>
              <a:rPr lang="en-US" sz="2200" dirty="0" err="1">
                <a:solidFill>
                  <a:schemeClr val="tx1"/>
                </a:solidFill>
              </a:rPr>
              <a:t>Plotly</a:t>
            </a:r>
            <a:r>
              <a:rPr lang="en-US" sz="2200" dirty="0">
                <a:solidFill>
                  <a:schemeClr val="tx1"/>
                </a:solidFill>
              </a:rPr>
              <a:t> Dash</a:t>
            </a:r>
          </a:p>
          <a:p>
            <a:r>
              <a:rPr lang="en-US" sz="2200" dirty="0">
                <a:solidFill>
                  <a:schemeClr val="tx1"/>
                </a:solidFill>
              </a:rPr>
              <a:t>Perform predictive analysis using classification models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7BC1C6-7E6A-1F48-8526-B99806B6E37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79655" y="1831709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432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0918F41-388B-9F49-B083-9363E48C4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ACB35F-F761-AD43-A90D-CCA232A9EE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A1BF29A-91D2-784B-9589-F5A388316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198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66AA8-EBEF-5C40-A8EA-9C7024321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collection – SpaceX API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B07C49E-AFFC-EC46-8930-E4D428F5F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Added a flowchart of SpaceX API calls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2D0411-8FF8-C540-84AE-DBA0703D3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CC499A07-8A81-412B-9823-600ACABD310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46626959"/>
              </p:ext>
            </p:extLst>
          </p:nvPr>
        </p:nvGraphicFramePr>
        <p:xfrm>
          <a:off x="2031999" y="719666"/>
          <a:ext cx="8805333" cy="59851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2653A6CE-A7E2-433A-95D3-661EA9ED0C80}"/>
              </a:ext>
            </a:extLst>
          </p:cNvPr>
          <p:cNvSpPr txBox="1"/>
          <p:nvPr/>
        </p:nvSpPr>
        <p:spPr>
          <a:xfrm>
            <a:off x="798576" y="4946754"/>
            <a:ext cx="100387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https://github.com/johnpro18/Coursera-Capstone-Project/blob/main/SpaceX%20_%20Data%20Collection.ipynb</a:t>
            </a:r>
          </a:p>
        </p:txBody>
      </p:sp>
    </p:spTree>
    <p:extLst>
      <p:ext uri="{BB962C8B-B14F-4D97-AF65-F5344CB8AC3E}">
        <p14:creationId xmlns:p14="http://schemas.microsoft.com/office/powerpoint/2010/main" val="280316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66AA8-EBEF-5C40-A8EA-9C7024321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collection – Web scraping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B07C49E-AFFC-EC46-8930-E4D428F5F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Add a flowchart of web scraping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2D0411-8FF8-C540-84AE-DBA0703D3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8</a:t>
            </a:fld>
            <a:endParaRPr lang="en-US"/>
          </a:p>
        </p:txBody>
      </p:sp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B78780F3-AB73-4AAC-9BC1-5E38658A03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98704599"/>
              </p:ext>
            </p:extLst>
          </p:nvPr>
        </p:nvGraphicFramePr>
        <p:xfrm>
          <a:off x="2031999" y="719666"/>
          <a:ext cx="8805333" cy="59851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C9987F6D-C73C-4E71-9223-9DE2F1509382}"/>
              </a:ext>
            </a:extLst>
          </p:cNvPr>
          <p:cNvSpPr txBox="1"/>
          <p:nvPr/>
        </p:nvSpPr>
        <p:spPr>
          <a:xfrm>
            <a:off x="798576" y="4946754"/>
            <a:ext cx="100387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https://github.com/johnpro18/Coursera-Capstone-Project/blob/main/SpaceX%20_%20Web%20Scrapping.ipynb</a:t>
            </a:r>
          </a:p>
        </p:txBody>
      </p:sp>
    </p:spTree>
    <p:extLst>
      <p:ext uri="{BB962C8B-B14F-4D97-AF65-F5344CB8AC3E}">
        <p14:creationId xmlns:p14="http://schemas.microsoft.com/office/powerpoint/2010/main" val="1385553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66AA8-EBEF-5C40-A8EA-9C7024321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3192"/>
            <a:ext cx="10515600" cy="1325563"/>
          </a:xfrm>
        </p:spPr>
        <p:txBody>
          <a:bodyPr/>
          <a:lstStyle/>
          <a:p>
            <a:r>
              <a:rPr lang="en-US" dirty="0"/>
              <a:t>Data wrangling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021CA9-7CB7-1046-8FA0-21F127C19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9</a:t>
            </a:fld>
            <a:endParaRPr lang="en-US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EB26A784-AB01-4F75-805E-DECB8168700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97914553"/>
              </p:ext>
            </p:extLst>
          </p:nvPr>
        </p:nvGraphicFramePr>
        <p:xfrm>
          <a:off x="2031999" y="719666"/>
          <a:ext cx="8805333" cy="59851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F5CF574-B8D1-4D66-B5B7-EFC38FA9BDDA}"/>
              </a:ext>
            </a:extLst>
          </p:cNvPr>
          <p:cNvSpPr txBox="1"/>
          <p:nvPr/>
        </p:nvSpPr>
        <p:spPr>
          <a:xfrm>
            <a:off x="798576" y="4946754"/>
            <a:ext cx="100387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/>
              <a:t>https://github.com/johnpro18/Coursera-Capstone-Project/blob/main/SpaceX%20_%20Data%20Wrangling.ipynb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9875529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4825F1AF-8DBC-4E3D-9F3D-688338DA83F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CD86F56755A646AC8AFCBCBD967F21" ma:contentTypeVersion="12" ma:contentTypeDescription="Create a new document." ma:contentTypeScope="" ma:versionID="5271f8e20090c87afed7729ac71f61b2">
  <xsd:schema xmlns:xsd="http://www.w3.org/2001/XMLSchema" xmlns:xs="http://www.w3.org/2001/XMLSchema" xmlns:p="http://schemas.microsoft.com/office/2006/metadata/properties" xmlns:ns2="155be751-a274-42e8-93fb-f39d3b9bccc8" xmlns:ns3="f80a141d-92ca-4d3d-9308-f7e7b1d44ce8" targetNamespace="http://schemas.microsoft.com/office/2006/metadata/properties" ma:root="true" ma:fieldsID="cf12c133eb44377ebd94fdb7db4757b0" ns2:_="" ns3:_="">
    <xsd:import namespace="155be751-a274-42e8-93fb-f39d3b9bccc8"/>
    <xsd:import namespace="f80a141d-92ca-4d3d-9308-f7e7b1d44c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5be751-a274-42e8-93fb-f39d3b9bcc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0a141d-92ca-4d3d-9308-f7e7b1d44ce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EFDA260-DDA0-422C-B7AE-778F653FBB3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D840426-F08D-42AC-9846-A20E4AB85A26}">
  <ds:schemaRefs>
    <ds:schemaRef ds:uri="155be751-a274-42e8-93fb-f39d3b9bccc8"/>
    <ds:schemaRef ds:uri="f80a141d-92ca-4d3d-9308-f7e7b1d44ce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54DA07C5-A406-4A0D-B3E6-3856C94AC7F3}">
  <ds:schemaRefs>
    <ds:schemaRef ds:uri="http://purl.org/dc/dcmitype/"/>
    <ds:schemaRef ds:uri="http://schemas.microsoft.com/office/2006/documentManagement/types"/>
    <ds:schemaRef ds:uri="http://purl.org/dc/terms/"/>
    <ds:schemaRef ds:uri="http://schemas.microsoft.com/office/2006/metadata/properties"/>
    <ds:schemaRef ds:uri="http://purl.org/dc/elements/1.1/"/>
    <ds:schemaRef ds:uri="http://www.w3.org/XML/1998/namespace"/>
    <ds:schemaRef ds:uri="155be751-a274-42e8-93fb-f39d3b9bccc8"/>
    <ds:schemaRef ds:uri="http://schemas.microsoft.com/office/infopath/2007/PartnerControls"/>
    <ds:schemaRef ds:uri="http://schemas.openxmlformats.org/package/2006/metadata/core-properties"/>
    <ds:schemaRef ds:uri="f80a141d-92ca-4d3d-9308-f7e7b1d44ce8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2608</TotalTime>
  <Words>1644</Words>
  <Application>Microsoft Office PowerPoint</Application>
  <PresentationFormat>Widescreen</PresentationFormat>
  <Paragraphs>248</Paragraphs>
  <Slides>48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5" baseType="lpstr">
      <vt:lpstr>IBM Plex Mono Text</vt:lpstr>
      <vt:lpstr>Arial</vt:lpstr>
      <vt:lpstr>Calibri</vt:lpstr>
      <vt:lpstr>Tw Cen MT</vt:lpstr>
      <vt:lpstr>Tw Cen MT Condensed</vt:lpstr>
      <vt:lpstr>Wingdings 3</vt:lpstr>
      <vt:lpstr>Integral</vt:lpstr>
      <vt:lpstr>Data Science Capstone project</vt:lpstr>
      <vt:lpstr>Outline</vt:lpstr>
      <vt:lpstr>Executive Summary</vt:lpstr>
      <vt:lpstr>Introduction</vt:lpstr>
      <vt:lpstr>Methodology</vt:lpstr>
      <vt:lpstr>Methodology</vt:lpstr>
      <vt:lpstr>Data collection – SpaceX API</vt:lpstr>
      <vt:lpstr>Data collection – Web scraping</vt:lpstr>
      <vt:lpstr>Data wrangling</vt:lpstr>
      <vt:lpstr>EDA with data visualization</vt:lpstr>
      <vt:lpstr>EDA with SQL</vt:lpstr>
      <vt:lpstr>Build an interactive map with Folium</vt:lpstr>
      <vt:lpstr>Build a Dashboard with Plotly Dash</vt:lpstr>
      <vt:lpstr>Predictive analysis (Classification)</vt:lpstr>
      <vt:lpstr>Results</vt:lpstr>
      <vt:lpstr>EDA with Visualization</vt:lpstr>
      <vt:lpstr>Flight Number vs. Launch Site</vt:lpstr>
      <vt:lpstr>Payload vs. Launch Site</vt:lpstr>
      <vt:lpstr>Success rate vs. Orbit type</vt:lpstr>
      <vt:lpstr>Flight Number vs. Orbit type</vt:lpstr>
      <vt:lpstr>Payload vs. Orbit type</vt:lpstr>
      <vt:lpstr>Launch success yearly trend</vt:lpstr>
      <vt:lpstr>EDA with SQL</vt:lpstr>
      <vt:lpstr>All launch site names</vt:lpstr>
      <vt:lpstr>Launch site names begin with `CCA`</vt:lpstr>
      <vt:lpstr>Total payload mass</vt:lpstr>
      <vt:lpstr>Average payload mass by F9 v1.1</vt:lpstr>
      <vt:lpstr>First successful ground landing date</vt:lpstr>
      <vt:lpstr>Successful drone ship landing with payload between 4000 and 6000</vt:lpstr>
      <vt:lpstr>Total number of successful and failure mission outcomes</vt:lpstr>
      <vt:lpstr>Boosters carried maximum payload</vt:lpstr>
      <vt:lpstr>2015 launch records</vt:lpstr>
      <vt:lpstr>Rank success count between 2010-06-04 and 2017-03-20</vt:lpstr>
      <vt:lpstr>Interactive map with Folium</vt:lpstr>
      <vt:lpstr>Launch Sites Location</vt:lpstr>
      <vt:lpstr>LAUNCH SITE OUTCOMES</vt:lpstr>
      <vt:lpstr>CLOSEST RAILWAY TO LAUNCH SITE</vt:lpstr>
      <vt:lpstr>Build a Dashboard with Plotly Dash</vt:lpstr>
      <vt:lpstr>Dashboard landing site</vt:lpstr>
      <vt:lpstr>Highest success rate for a launch site</vt:lpstr>
      <vt:lpstr>Correlation payload &amp; outcome for all sites</vt:lpstr>
      <vt:lpstr>PowerPoint Presentation</vt:lpstr>
      <vt:lpstr>Predictive analysis (Classification)</vt:lpstr>
      <vt:lpstr>TRAIN Classification Accuracy</vt:lpstr>
      <vt:lpstr>TEST Classification Accuracy</vt:lpstr>
      <vt:lpstr>Confusion Matrix</vt:lpstr>
      <vt:lpstr>CONCLUSION</vt:lpstr>
      <vt:lpstr>APPENDIX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&lt;Title&gt;</dc:title>
  <dc:creator>YAN Luo</dc:creator>
  <cp:lastModifiedBy>lmvt</cp:lastModifiedBy>
  <cp:revision>405</cp:revision>
  <dcterms:created xsi:type="dcterms:W3CDTF">2021-04-29T18:58:34Z</dcterms:created>
  <dcterms:modified xsi:type="dcterms:W3CDTF">2021-08-12T17:25:30Z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0x010100EECD86F56755A646AC8AFCBCBD967F21</vt:lpwstr>
  </property>
</Properties>
</file>