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21945600"/>
  <p:notesSz cx="7010400" cy="9236075"/>
  <p:defaultTextStyle>
    <a:defPPr>
      <a:defRPr lang="en-US"/>
    </a:defPPr>
    <a:lvl1pPr algn="ctr" rtl="0" fontAlgn="base">
      <a:spcBef>
        <a:spcPct val="50000"/>
      </a:spcBef>
      <a:spcAft>
        <a:spcPct val="0"/>
      </a:spcAft>
      <a:buClr>
        <a:schemeClr val="accent2"/>
      </a:buClr>
      <a:buFont typeface="Wingdings" pitchFamily="2" charset="2"/>
      <a:defRPr sz="3600" b="1" kern="1200">
        <a:solidFill>
          <a:schemeClr val="tx1"/>
        </a:solidFill>
        <a:latin typeface="Arial" charset="0"/>
        <a:ea typeface="+mn-ea"/>
        <a:cs typeface="Times New Roman" pitchFamily="18" charset="0"/>
      </a:defRPr>
    </a:lvl1pPr>
    <a:lvl2pPr marL="371932" algn="ctr" rtl="0" fontAlgn="base">
      <a:spcBef>
        <a:spcPct val="50000"/>
      </a:spcBef>
      <a:spcAft>
        <a:spcPct val="0"/>
      </a:spcAft>
      <a:buClr>
        <a:schemeClr val="accent2"/>
      </a:buClr>
      <a:buFont typeface="Wingdings" pitchFamily="2" charset="2"/>
      <a:defRPr sz="3600" b="1" kern="1200">
        <a:solidFill>
          <a:schemeClr val="tx1"/>
        </a:solidFill>
        <a:latin typeface="Arial" charset="0"/>
        <a:ea typeface="+mn-ea"/>
        <a:cs typeface="Times New Roman" pitchFamily="18" charset="0"/>
      </a:defRPr>
    </a:lvl2pPr>
    <a:lvl3pPr marL="743864" algn="ctr" rtl="0" fontAlgn="base">
      <a:spcBef>
        <a:spcPct val="50000"/>
      </a:spcBef>
      <a:spcAft>
        <a:spcPct val="0"/>
      </a:spcAft>
      <a:buClr>
        <a:schemeClr val="accent2"/>
      </a:buClr>
      <a:buFont typeface="Wingdings" pitchFamily="2" charset="2"/>
      <a:defRPr sz="3600" b="1" kern="1200">
        <a:solidFill>
          <a:schemeClr val="tx1"/>
        </a:solidFill>
        <a:latin typeface="Arial" charset="0"/>
        <a:ea typeface="+mn-ea"/>
        <a:cs typeface="Times New Roman" pitchFamily="18" charset="0"/>
      </a:defRPr>
    </a:lvl3pPr>
    <a:lvl4pPr marL="1115797" algn="ctr" rtl="0" fontAlgn="base">
      <a:spcBef>
        <a:spcPct val="50000"/>
      </a:spcBef>
      <a:spcAft>
        <a:spcPct val="0"/>
      </a:spcAft>
      <a:buClr>
        <a:schemeClr val="accent2"/>
      </a:buClr>
      <a:buFont typeface="Wingdings" pitchFamily="2" charset="2"/>
      <a:defRPr sz="3600" b="1" kern="1200">
        <a:solidFill>
          <a:schemeClr val="tx1"/>
        </a:solidFill>
        <a:latin typeface="Arial" charset="0"/>
        <a:ea typeface="+mn-ea"/>
        <a:cs typeface="Times New Roman" pitchFamily="18" charset="0"/>
      </a:defRPr>
    </a:lvl4pPr>
    <a:lvl5pPr marL="1487729" algn="ctr" rtl="0" fontAlgn="base">
      <a:spcBef>
        <a:spcPct val="50000"/>
      </a:spcBef>
      <a:spcAft>
        <a:spcPct val="0"/>
      </a:spcAft>
      <a:buClr>
        <a:schemeClr val="accent2"/>
      </a:buClr>
      <a:buFont typeface="Wingdings" pitchFamily="2" charset="2"/>
      <a:defRPr sz="3600" b="1" kern="1200">
        <a:solidFill>
          <a:schemeClr val="tx1"/>
        </a:solidFill>
        <a:latin typeface="Arial" charset="0"/>
        <a:ea typeface="+mn-ea"/>
        <a:cs typeface="Times New Roman" pitchFamily="18" charset="0"/>
      </a:defRPr>
    </a:lvl5pPr>
    <a:lvl6pPr marL="1859661" algn="l" defTabSz="743864" rtl="0" eaLnBrk="1" latinLnBrk="0" hangingPunct="1">
      <a:defRPr sz="3600" b="1" kern="1200">
        <a:solidFill>
          <a:schemeClr val="tx1"/>
        </a:solidFill>
        <a:latin typeface="Arial" charset="0"/>
        <a:ea typeface="+mn-ea"/>
        <a:cs typeface="Times New Roman" pitchFamily="18" charset="0"/>
      </a:defRPr>
    </a:lvl6pPr>
    <a:lvl7pPr marL="2231593" algn="l" defTabSz="743864" rtl="0" eaLnBrk="1" latinLnBrk="0" hangingPunct="1">
      <a:defRPr sz="3600" b="1" kern="1200">
        <a:solidFill>
          <a:schemeClr val="tx1"/>
        </a:solidFill>
        <a:latin typeface="Arial" charset="0"/>
        <a:ea typeface="+mn-ea"/>
        <a:cs typeface="Times New Roman" pitchFamily="18" charset="0"/>
      </a:defRPr>
    </a:lvl7pPr>
    <a:lvl8pPr marL="2603525" algn="l" defTabSz="743864" rtl="0" eaLnBrk="1" latinLnBrk="0" hangingPunct="1">
      <a:defRPr sz="3600" b="1" kern="1200">
        <a:solidFill>
          <a:schemeClr val="tx1"/>
        </a:solidFill>
        <a:latin typeface="Arial" charset="0"/>
        <a:ea typeface="+mn-ea"/>
        <a:cs typeface="Times New Roman" pitchFamily="18" charset="0"/>
      </a:defRPr>
    </a:lvl8pPr>
    <a:lvl9pPr marL="2975458" algn="l" defTabSz="743864" rtl="0" eaLnBrk="1" latinLnBrk="0" hangingPunct="1">
      <a:defRPr sz="3600" b="1" kern="1200">
        <a:solidFill>
          <a:schemeClr val="tx1"/>
        </a:solidFill>
        <a:latin typeface="Arial"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7670" autoAdjust="0"/>
  </p:normalViewPr>
  <p:slideViewPr>
    <p:cSldViewPr>
      <p:cViewPr>
        <p:scale>
          <a:sx n="60" d="100"/>
          <a:sy n="60" d="100"/>
        </p:scale>
        <p:origin x="-1884" y="-192"/>
      </p:cViewPr>
      <p:guideLst>
        <p:guide orient="horz" pos="691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hannon.shields\Desktop\nutr_steroids_for_2011_poster_june_28.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hannon.shields\Desktop\nutr_steroids_for_2011_poster_june_28.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hannon.shields\Desktop\nutr_steroids_for_2011_poster_june_28.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cnamara\Documents\2013_abstracts_papers\repro_model_output_summary_may_for_model_workshop.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cnamara\Documents\2013_abstracts_papers\repro_model_output_summary_may_for_model_workshop.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706933850742"/>
          <c:y val="0.20417833187518244"/>
          <c:w val="0.75969306846632301"/>
          <c:h val="0.54147174263767484"/>
        </c:manualLayout>
      </c:layout>
      <c:scatterChart>
        <c:scatterStyle val="smoothMarker"/>
        <c:varyColors val="0"/>
        <c:ser>
          <c:idx val="0"/>
          <c:order val="0"/>
          <c:tx>
            <c:strRef>
              <c:f>'Summary Sheet FDMIL = .3'!$D$24</c:f>
              <c:strCache>
                <c:ptCount val="1"/>
                <c:pt idx="0">
                  <c:v>Peak Pr</c:v>
                </c:pt>
              </c:strCache>
            </c:strRef>
          </c:tx>
          <c:trendline>
            <c:trendlineType val="exp"/>
            <c:dispRSqr val="1"/>
            <c:dispEq val="1"/>
            <c:trendlineLbl>
              <c:layout>
                <c:manualLayout>
                  <c:x val="0.11772642693577363"/>
                  <c:y val="-0.10145294338207721"/>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Sheet FDMIL = .3'!$C$25:$C$33</c:f>
              <c:numCache>
                <c:formatCode>0.00</c:formatCode>
                <c:ptCount val="9"/>
                <c:pt idx="0">
                  <c:v>18.86</c:v>
                </c:pt>
                <c:pt idx="1">
                  <c:v>26.919999999999987</c:v>
                </c:pt>
                <c:pt idx="2">
                  <c:v>34.01</c:v>
                </c:pt>
                <c:pt idx="3">
                  <c:v>40.39</c:v>
                </c:pt>
                <c:pt idx="4">
                  <c:v>45.93</c:v>
                </c:pt>
                <c:pt idx="5">
                  <c:v>50.67</c:v>
                </c:pt>
                <c:pt idx="6">
                  <c:v>54.720000000000013</c:v>
                </c:pt>
                <c:pt idx="7">
                  <c:v>58.13</c:v>
                </c:pt>
                <c:pt idx="8">
                  <c:v>61.1</c:v>
                </c:pt>
              </c:numCache>
            </c:numRef>
          </c:xVal>
          <c:yVal>
            <c:numRef>
              <c:f>'Summary Sheet FDMIL = .3'!$D$25:$D$33</c:f>
              <c:numCache>
                <c:formatCode>0.00</c:formatCode>
                <c:ptCount val="9"/>
                <c:pt idx="0">
                  <c:v>139.38000000000059</c:v>
                </c:pt>
                <c:pt idx="1">
                  <c:v>129.73999999999998</c:v>
                </c:pt>
                <c:pt idx="2">
                  <c:v>122.312</c:v>
                </c:pt>
                <c:pt idx="3">
                  <c:v>116.69</c:v>
                </c:pt>
                <c:pt idx="4">
                  <c:v>112.47</c:v>
                </c:pt>
                <c:pt idx="5">
                  <c:v>109.02</c:v>
                </c:pt>
                <c:pt idx="6">
                  <c:v>106.02</c:v>
                </c:pt>
                <c:pt idx="7">
                  <c:v>103.81</c:v>
                </c:pt>
                <c:pt idx="8">
                  <c:v>101.98</c:v>
                </c:pt>
              </c:numCache>
            </c:numRef>
          </c:yVal>
          <c:smooth val="1"/>
        </c:ser>
        <c:ser>
          <c:idx val="1"/>
          <c:order val="1"/>
          <c:tx>
            <c:strRef>
              <c:f>'Summary Sheet FDMIL = .3'!$E$24</c:f>
              <c:strCache>
                <c:ptCount val="1"/>
                <c:pt idx="0">
                  <c:v>Peak E</c:v>
                </c:pt>
              </c:strCache>
            </c:strRef>
          </c:tx>
          <c:trendline>
            <c:trendlineType val="exp"/>
            <c:dispRSqr val="1"/>
            <c:dispEq val="1"/>
            <c:trendlineLbl>
              <c:layout>
                <c:manualLayout>
                  <c:x val="-0.36124819930353186"/>
                  <c:y val="0.11568366454193234"/>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Sheet FDMIL = .3'!$C$25:$C$33</c:f>
              <c:numCache>
                <c:formatCode>0.00</c:formatCode>
                <c:ptCount val="9"/>
                <c:pt idx="0">
                  <c:v>18.86</c:v>
                </c:pt>
                <c:pt idx="1">
                  <c:v>26.919999999999987</c:v>
                </c:pt>
                <c:pt idx="2">
                  <c:v>34.01</c:v>
                </c:pt>
                <c:pt idx="3">
                  <c:v>40.39</c:v>
                </c:pt>
                <c:pt idx="4">
                  <c:v>45.93</c:v>
                </c:pt>
                <c:pt idx="5">
                  <c:v>50.67</c:v>
                </c:pt>
                <c:pt idx="6">
                  <c:v>54.720000000000013</c:v>
                </c:pt>
                <c:pt idx="7">
                  <c:v>58.13</c:v>
                </c:pt>
                <c:pt idx="8">
                  <c:v>61.1</c:v>
                </c:pt>
              </c:numCache>
            </c:numRef>
          </c:xVal>
          <c:yVal>
            <c:numRef>
              <c:f>'Summary Sheet FDMIL = .3'!$E$25:$E$33</c:f>
              <c:numCache>
                <c:formatCode>0.00</c:formatCode>
                <c:ptCount val="9"/>
                <c:pt idx="0">
                  <c:v>103.16999999999999</c:v>
                </c:pt>
                <c:pt idx="1">
                  <c:v>100.6</c:v>
                </c:pt>
                <c:pt idx="2">
                  <c:v>96.541129744517789</c:v>
                </c:pt>
                <c:pt idx="3">
                  <c:v>92.72</c:v>
                </c:pt>
                <c:pt idx="4">
                  <c:v>93.52</c:v>
                </c:pt>
                <c:pt idx="5">
                  <c:v>90.51</c:v>
                </c:pt>
                <c:pt idx="6">
                  <c:v>89.1</c:v>
                </c:pt>
                <c:pt idx="7">
                  <c:v>88.669999999999987</c:v>
                </c:pt>
                <c:pt idx="8">
                  <c:v>86.42</c:v>
                </c:pt>
              </c:numCache>
            </c:numRef>
          </c:yVal>
          <c:smooth val="1"/>
        </c:ser>
        <c:dLbls>
          <c:showLegendKey val="0"/>
          <c:showVal val="0"/>
          <c:showCatName val="0"/>
          <c:showSerName val="0"/>
          <c:showPercent val="0"/>
          <c:showBubbleSize val="0"/>
        </c:dLbls>
        <c:axId val="102698368"/>
        <c:axId val="117856896"/>
      </c:scatterChart>
      <c:valAx>
        <c:axId val="102698368"/>
        <c:scaling>
          <c:orientation val="minMax"/>
          <c:min val="10"/>
        </c:scaling>
        <c:delete val="0"/>
        <c:axPos val="b"/>
        <c:title>
          <c:tx>
            <c:rich>
              <a:bodyPr/>
              <a:lstStyle/>
              <a:p>
                <a:pPr>
                  <a:defRPr sz="1600">
                    <a:latin typeface="Calibri" pitchFamily="34" charset="0"/>
                    <a:cs typeface="Calibri" pitchFamily="34" charset="0"/>
                  </a:defRPr>
                </a:pPr>
                <a:r>
                  <a:rPr lang="en-US" sz="1600">
                    <a:latin typeface="Calibri" pitchFamily="34" charset="0"/>
                    <a:cs typeface="Calibri" pitchFamily="34" charset="0"/>
                  </a:rPr>
                  <a:t>Milk Production, kg/d</a:t>
                </a:r>
              </a:p>
            </c:rich>
          </c:tx>
          <c:layout>
            <c:manualLayout>
              <c:xMode val="edge"/>
              <c:yMode val="edge"/>
              <c:x val="0.38082923228346688"/>
              <c:y val="0.89477040140624653"/>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117856896"/>
        <c:crosses val="autoZero"/>
        <c:crossBetween val="midCat"/>
        <c:majorUnit val="10"/>
      </c:valAx>
      <c:valAx>
        <c:axId val="117856896"/>
        <c:scaling>
          <c:orientation val="minMax"/>
          <c:max val="140"/>
          <c:min val="20"/>
        </c:scaling>
        <c:delete val="0"/>
        <c:axPos val="l"/>
        <c:majorGridlines/>
        <c:title>
          <c:tx>
            <c:rich>
              <a:bodyPr rot="-5400000" vert="horz"/>
              <a:lstStyle/>
              <a:p>
                <a:pPr>
                  <a:defRPr sz="1600">
                    <a:latin typeface="Calibri" pitchFamily="34" charset="0"/>
                    <a:cs typeface="Calibri" pitchFamily="34" charset="0"/>
                  </a:defRPr>
                </a:pPr>
                <a:r>
                  <a:rPr lang="en-US" sz="1600">
                    <a:latin typeface="Calibri" pitchFamily="34" charset="0"/>
                    <a:cs typeface="Calibri" pitchFamily="34" charset="0"/>
                  </a:rPr>
                  <a:t>Steroid flux, % of maximum</a:t>
                </a:r>
              </a:p>
            </c:rich>
          </c:tx>
          <c:layout>
            <c:manualLayout>
              <c:xMode val="edge"/>
              <c:yMode val="edge"/>
              <c:x val="2.1396709318525338E-2"/>
              <c:y val="0.12466754155730538"/>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102698368"/>
        <c:crosses val="autoZero"/>
        <c:crossBetween val="midCat"/>
      </c:valAx>
    </c:plotArea>
    <c:legend>
      <c:legendPos val="r"/>
      <c:legendEntry>
        <c:idx val="2"/>
        <c:delete val="1"/>
      </c:legendEntry>
      <c:legendEntry>
        <c:idx val="3"/>
        <c:delete val="1"/>
      </c:legendEntry>
      <c:layout>
        <c:manualLayout>
          <c:xMode val="edge"/>
          <c:yMode val="edge"/>
          <c:x val="0.66783269201939"/>
          <c:y val="0.57057149106361704"/>
          <c:w val="0.20583154378429971"/>
          <c:h val="0.19124390701162372"/>
        </c:manualLayout>
      </c:layout>
      <c:overlay val="0"/>
      <c:txPr>
        <a:bodyPr/>
        <a:lstStyle/>
        <a:p>
          <a:pPr>
            <a:defRPr sz="1600">
              <a:latin typeface="Calibri" pitchFamily="34" charset="0"/>
              <a:cs typeface="Calibri" pitchFamily="34" charset="0"/>
            </a:defRPr>
          </a:pPr>
          <a:endParaRPr lang="en-US"/>
        </a:p>
      </c:txPr>
    </c:legend>
    <c:plotVisOnly val="1"/>
    <c:dispBlanksAs val="gap"/>
    <c:showDLblsOverMax val="0"/>
  </c:chart>
  <c:spPr>
    <a:solidFill>
      <a:schemeClr val="bg1"/>
    </a:solidFill>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latin typeface="Calibri" pitchFamily="34" charset="0"/>
                <a:cs typeface="Calibri" pitchFamily="34" charset="0"/>
              </a:defRPr>
            </a:pPr>
            <a:r>
              <a:rPr lang="en-US" sz="1800" dirty="0">
                <a:latin typeface="Calibri" pitchFamily="34" charset="0"/>
                <a:cs typeface="Calibri" pitchFamily="34" charset="0"/>
              </a:rPr>
              <a:t>Feed Intake and Steroid Flux at</a:t>
            </a:r>
            <a:r>
              <a:rPr lang="en-US" sz="1800" baseline="0" dirty="0">
                <a:latin typeface="Calibri" pitchFamily="34" charset="0"/>
                <a:cs typeface="Calibri" pitchFamily="34" charset="0"/>
              </a:rPr>
              <a:t> </a:t>
            </a:r>
            <a:r>
              <a:rPr lang="en-US" sz="1800" dirty="0">
                <a:latin typeface="Calibri" pitchFamily="34" charset="0"/>
                <a:cs typeface="Calibri" pitchFamily="34" charset="0"/>
              </a:rPr>
              <a:t>FDMLK = .</a:t>
            </a:r>
            <a:r>
              <a:rPr lang="en-US" sz="1800" dirty="0" smtClean="0">
                <a:latin typeface="Calibri" pitchFamily="34" charset="0"/>
                <a:cs typeface="Calibri" pitchFamily="34" charset="0"/>
              </a:rPr>
              <a:t>33</a:t>
            </a:r>
            <a:endParaRPr lang="en-US" sz="1800" dirty="0">
              <a:latin typeface="Calibri" pitchFamily="34" charset="0"/>
              <a:cs typeface="Calibri" pitchFamily="34" charset="0"/>
            </a:endParaRPr>
          </a:p>
        </c:rich>
      </c:tx>
      <c:layout>
        <c:manualLayout>
          <c:xMode val="edge"/>
          <c:yMode val="edge"/>
          <c:x val="0.16986703964636019"/>
          <c:y val="2.1635349558577942E-2"/>
        </c:manualLayout>
      </c:layout>
      <c:overlay val="1"/>
    </c:title>
    <c:autoTitleDeleted val="0"/>
    <c:plotArea>
      <c:layout>
        <c:manualLayout>
          <c:layoutTarget val="inner"/>
          <c:xMode val="edge"/>
          <c:yMode val="edge"/>
          <c:x val="0.17116744335529593"/>
          <c:y val="0.17184267997034722"/>
          <c:w val="0.76715357008945362"/>
          <c:h val="0.57951140722794259"/>
        </c:manualLayout>
      </c:layout>
      <c:scatterChart>
        <c:scatterStyle val="smoothMarker"/>
        <c:varyColors val="0"/>
        <c:ser>
          <c:idx val="0"/>
          <c:order val="0"/>
          <c:tx>
            <c:strRef>
              <c:f>'Summary FDMLK = .5 with chart'!$F$37</c:f>
              <c:strCache>
                <c:ptCount val="1"/>
                <c:pt idx="0">
                  <c:v>Peak Pr</c:v>
                </c:pt>
              </c:strCache>
            </c:strRef>
          </c:tx>
          <c:trendline>
            <c:trendlineType val="exp"/>
            <c:dispRSqr val="1"/>
            <c:dispEq val="1"/>
            <c:trendlineLbl>
              <c:layout>
                <c:manualLayout>
                  <c:x val="-1.2500133911832481E-2"/>
                  <c:y val="-0.22286101115188656"/>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FDMLK = .5 with chart'!$E$38:$E$46</c:f>
              <c:numCache>
                <c:formatCode>0.00</c:formatCode>
                <c:ptCount val="9"/>
                <c:pt idx="0">
                  <c:v>18.439999999999987</c:v>
                </c:pt>
                <c:pt idx="1">
                  <c:v>21.439999999999987</c:v>
                </c:pt>
                <c:pt idx="2">
                  <c:v>24.04</c:v>
                </c:pt>
                <c:pt idx="3">
                  <c:v>26.8</c:v>
                </c:pt>
                <c:pt idx="4">
                  <c:v>29.419999999999987</c:v>
                </c:pt>
                <c:pt idx="5">
                  <c:v>31.43</c:v>
                </c:pt>
                <c:pt idx="6">
                  <c:v>33.67</c:v>
                </c:pt>
                <c:pt idx="7">
                  <c:v>35.270000000000003</c:v>
                </c:pt>
                <c:pt idx="8">
                  <c:v>36.67</c:v>
                </c:pt>
              </c:numCache>
            </c:numRef>
          </c:xVal>
          <c:yVal>
            <c:numRef>
              <c:f>'Summary FDMLK = .5 with chart'!$F$38:$F$46</c:f>
              <c:numCache>
                <c:formatCode>0.00</c:formatCode>
                <c:ptCount val="9"/>
                <c:pt idx="0">
                  <c:v>123.72</c:v>
                </c:pt>
                <c:pt idx="1">
                  <c:v>111.35</c:v>
                </c:pt>
                <c:pt idx="2">
                  <c:v>101.63</c:v>
                </c:pt>
                <c:pt idx="3">
                  <c:v>94.88</c:v>
                </c:pt>
                <c:pt idx="4">
                  <c:v>89.14</c:v>
                </c:pt>
                <c:pt idx="5">
                  <c:v>85.07</c:v>
                </c:pt>
                <c:pt idx="6">
                  <c:v>81.36999999999999</c:v>
                </c:pt>
                <c:pt idx="7">
                  <c:v>78.849999999999994</c:v>
                </c:pt>
                <c:pt idx="8">
                  <c:v>76.599999999999994</c:v>
                </c:pt>
              </c:numCache>
            </c:numRef>
          </c:yVal>
          <c:smooth val="1"/>
        </c:ser>
        <c:ser>
          <c:idx val="1"/>
          <c:order val="1"/>
          <c:tx>
            <c:strRef>
              <c:f>'Summary FDMLK = .5 with chart'!$G$37</c:f>
              <c:strCache>
                <c:ptCount val="1"/>
                <c:pt idx="0">
                  <c:v>Peak E</c:v>
                </c:pt>
              </c:strCache>
            </c:strRef>
          </c:tx>
          <c:trendline>
            <c:trendlineType val="exp"/>
            <c:dispRSqr val="1"/>
            <c:dispEq val="1"/>
            <c:trendlineLbl>
              <c:layout>
                <c:manualLayout>
                  <c:x val="-0.34423055670672714"/>
                  <c:y val="4.9857730851825453E-2"/>
                </c:manualLayout>
              </c:layout>
              <c:numFmt formatCode="General" sourceLinked="0"/>
              <c:txPr>
                <a:bodyPr/>
                <a:lstStyle/>
                <a:p>
                  <a:pPr>
                    <a:defRPr sz="1600">
                      <a:latin typeface="Calibri" pitchFamily="34" charset="0"/>
                      <a:cs typeface="Calibri" pitchFamily="34" charset="0"/>
                    </a:defRPr>
                  </a:pPr>
                  <a:endParaRPr lang="en-US"/>
                </a:p>
              </c:txPr>
            </c:trendlineLbl>
          </c:trendline>
          <c:xVal>
            <c:numRef>
              <c:f>'Summary FDMLK = .5 with chart'!$E$38:$E$46</c:f>
              <c:numCache>
                <c:formatCode>0.00</c:formatCode>
                <c:ptCount val="9"/>
                <c:pt idx="0">
                  <c:v>18.439999999999987</c:v>
                </c:pt>
                <c:pt idx="1">
                  <c:v>21.439999999999987</c:v>
                </c:pt>
                <c:pt idx="2">
                  <c:v>24.04</c:v>
                </c:pt>
                <c:pt idx="3">
                  <c:v>26.8</c:v>
                </c:pt>
                <c:pt idx="4">
                  <c:v>29.419999999999987</c:v>
                </c:pt>
                <c:pt idx="5">
                  <c:v>31.43</c:v>
                </c:pt>
                <c:pt idx="6">
                  <c:v>33.67</c:v>
                </c:pt>
                <c:pt idx="7">
                  <c:v>35.270000000000003</c:v>
                </c:pt>
                <c:pt idx="8">
                  <c:v>36.67</c:v>
                </c:pt>
              </c:numCache>
            </c:numRef>
          </c:xVal>
          <c:yVal>
            <c:numRef>
              <c:f>'Summary FDMLK = .5 with chart'!$G$38:$G$46</c:f>
              <c:numCache>
                <c:formatCode>0.00</c:formatCode>
                <c:ptCount val="9"/>
                <c:pt idx="0">
                  <c:v>93.33</c:v>
                </c:pt>
                <c:pt idx="1">
                  <c:v>91.03</c:v>
                </c:pt>
                <c:pt idx="2">
                  <c:v>83.64</c:v>
                </c:pt>
                <c:pt idx="3">
                  <c:v>83.2</c:v>
                </c:pt>
                <c:pt idx="4">
                  <c:v>77.31</c:v>
                </c:pt>
                <c:pt idx="5">
                  <c:v>77.669999999999987</c:v>
                </c:pt>
                <c:pt idx="6">
                  <c:v>71.38</c:v>
                </c:pt>
                <c:pt idx="7">
                  <c:v>73.03</c:v>
                </c:pt>
                <c:pt idx="8">
                  <c:v>71.739999999999995</c:v>
                </c:pt>
              </c:numCache>
            </c:numRef>
          </c:yVal>
          <c:smooth val="1"/>
        </c:ser>
        <c:dLbls>
          <c:showLegendKey val="0"/>
          <c:showVal val="0"/>
          <c:showCatName val="0"/>
          <c:showSerName val="0"/>
          <c:showPercent val="0"/>
          <c:showBubbleSize val="0"/>
        </c:dLbls>
        <c:axId val="71299456"/>
        <c:axId val="71301376"/>
      </c:scatterChart>
      <c:valAx>
        <c:axId val="71299456"/>
        <c:scaling>
          <c:orientation val="minMax"/>
          <c:max val="40"/>
          <c:min val="10"/>
        </c:scaling>
        <c:delete val="0"/>
        <c:axPos val="b"/>
        <c:title>
          <c:tx>
            <c:rich>
              <a:bodyPr/>
              <a:lstStyle/>
              <a:p>
                <a:pPr>
                  <a:defRPr sz="1600">
                    <a:latin typeface="Calibri" pitchFamily="34" charset="0"/>
                    <a:cs typeface="Calibri" pitchFamily="34" charset="0"/>
                  </a:defRPr>
                </a:pPr>
                <a:r>
                  <a:rPr lang="en-US" sz="1600">
                    <a:latin typeface="Calibri" pitchFamily="34" charset="0"/>
                    <a:cs typeface="Calibri" pitchFamily="34" charset="0"/>
                  </a:rPr>
                  <a:t>Feed</a:t>
                </a:r>
                <a:r>
                  <a:rPr lang="en-US" sz="1600" baseline="0">
                    <a:latin typeface="Calibri" pitchFamily="34" charset="0"/>
                    <a:cs typeface="Calibri" pitchFamily="34" charset="0"/>
                  </a:rPr>
                  <a:t> Intake, kg/d</a:t>
                </a:r>
                <a:endParaRPr lang="en-US" sz="1600">
                  <a:latin typeface="Calibri" pitchFamily="34" charset="0"/>
                  <a:cs typeface="Calibri" pitchFamily="34" charset="0"/>
                </a:endParaRPr>
              </a:p>
            </c:rich>
          </c:tx>
          <c:layout>
            <c:manualLayout>
              <c:xMode val="edge"/>
              <c:yMode val="edge"/>
              <c:x val="0.41260137125716567"/>
              <c:y val="0.89016567499198351"/>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1301376"/>
        <c:crosses val="autoZero"/>
        <c:crossBetween val="midCat"/>
        <c:majorUnit val="5"/>
        <c:minorUnit val="1"/>
      </c:valAx>
      <c:valAx>
        <c:axId val="71301376"/>
        <c:scaling>
          <c:orientation val="minMax"/>
          <c:max val="140"/>
          <c:min val="20"/>
        </c:scaling>
        <c:delete val="0"/>
        <c:axPos val="l"/>
        <c:majorGridlines/>
        <c:title>
          <c:tx>
            <c:rich>
              <a:bodyPr rot="-5400000" vert="horz"/>
              <a:lstStyle/>
              <a:p>
                <a:pPr>
                  <a:defRPr sz="1600">
                    <a:latin typeface="Calibri" pitchFamily="34" charset="0"/>
                    <a:cs typeface="Calibri" pitchFamily="34" charset="0"/>
                  </a:defRPr>
                </a:pPr>
                <a:r>
                  <a:rPr lang="en-US" sz="1600">
                    <a:latin typeface="Calibri" pitchFamily="34" charset="0"/>
                    <a:cs typeface="Calibri" pitchFamily="34" charset="0"/>
                  </a:rPr>
                  <a:t>Steroid flux, % of maximum</a:t>
                </a:r>
              </a:p>
            </c:rich>
          </c:tx>
          <c:layout>
            <c:manualLayout>
              <c:xMode val="edge"/>
              <c:yMode val="edge"/>
              <c:x val="1.9157694573892544E-2"/>
              <c:y val="0.12357715466562159"/>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1299456"/>
        <c:crosses val="autoZero"/>
        <c:crossBetween val="midCat"/>
      </c:valAx>
    </c:plotArea>
    <c:legend>
      <c:legendPos val="r"/>
      <c:legendEntry>
        <c:idx val="2"/>
        <c:delete val="1"/>
      </c:legendEntry>
      <c:legendEntry>
        <c:idx val="3"/>
        <c:delete val="1"/>
      </c:legendEntry>
      <c:layout>
        <c:manualLayout>
          <c:xMode val="edge"/>
          <c:yMode val="edge"/>
          <c:x val="0.69494008150297004"/>
          <c:y val="0.5666174540682416"/>
          <c:w val="0.22156007284803686"/>
          <c:h val="0.20092125984251971"/>
        </c:manualLayout>
      </c:layout>
      <c:overlay val="0"/>
      <c:txPr>
        <a:bodyPr/>
        <a:lstStyle/>
        <a:p>
          <a:pPr>
            <a:defRPr sz="1600">
              <a:latin typeface="Calibri" pitchFamily="34" charset="0"/>
              <a:cs typeface="Calibri" pitchFamily="34" charset="0"/>
            </a:defRPr>
          </a:pPr>
          <a:endParaRPr lang="en-US"/>
        </a:p>
      </c:txPr>
    </c:legend>
    <c:plotVisOnly val="1"/>
    <c:dispBlanksAs val="gap"/>
    <c:showDLblsOverMax val="0"/>
  </c:chart>
  <c:spPr>
    <a:solidFill>
      <a:srgbClr val="FFFFFF"/>
    </a:soli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800" dirty="0" err="1">
                <a:latin typeface="Calibri" pitchFamily="34" charset="0"/>
                <a:cs typeface="Calibri" pitchFamily="34" charset="0"/>
              </a:rPr>
              <a:t>ATAdV</a:t>
            </a:r>
            <a:r>
              <a:rPr lang="en-US" sz="1800" dirty="0">
                <a:latin typeface="Calibri" pitchFamily="34" charset="0"/>
                <a:cs typeface="Calibri" pitchFamily="34" charset="0"/>
              </a:rPr>
              <a:t> and Steroid Flux at FDMLK = .33</a:t>
            </a:r>
          </a:p>
        </c:rich>
      </c:tx>
      <c:layout>
        <c:manualLayout>
          <c:xMode val="edge"/>
          <c:yMode val="edge"/>
          <c:x val="0.17769298529464642"/>
          <c:y val="2.2726159230096184E-2"/>
        </c:manualLayout>
      </c:layout>
      <c:overlay val="0"/>
    </c:title>
    <c:autoTitleDeleted val="0"/>
    <c:plotArea>
      <c:layout>
        <c:manualLayout>
          <c:layoutTarget val="inner"/>
          <c:xMode val="edge"/>
          <c:yMode val="edge"/>
          <c:x val="0.18513519143440507"/>
          <c:y val="0.17531510592552024"/>
          <c:w val="0.75794247941229564"/>
          <c:h val="0.51325060815008194"/>
        </c:manualLayout>
      </c:layout>
      <c:scatterChart>
        <c:scatterStyle val="smoothMarker"/>
        <c:varyColors val="0"/>
        <c:ser>
          <c:idx val="0"/>
          <c:order val="0"/>
          <c:tx>
            <c:strRef>
              <c:f>'Summary Sheet FDMIL = .3'!$S$24</c:f>
              <c:strCache>
                <c:ptCount val="1"/>
                <c:pt idx="0">
                  <c:v>Peak Pr</c:v>
                </c:pt>
              </c:strCache>
            </c:strRef>
          </c:tx>
          <c:trendline>
            <c:trendlineType val="exp"/>
            <c:dispRSqr val="1"/>
            <c:dispEq val="1"/>
            <c:trendlineLbl>
              <c:layout>
                <c:manualLayout>
                  <c:x val="0.26966706216517455"/>
                  <c:y val="-9.1560804899387671E-2"/>
                </c:manualLayout>
              </c:layout>
              <c:tx>
                <c:rich>
                  <a:bodyPr/>
                  <a:lstStyle/>
                  <a:p>
                    <a:pPr>
                      <a:defRPr sz="1600">
                        <a:latin typeface="Calibri" pitchFamily="34" charset="0"/>
                        <a:cs typeface="Calibri" pitchFamily="34" charset="0"/>
                      </a:defRPr>
                    </a:pPr>
                    <a:r>
                      <a:rPr lang="en-US" sz="1600" baseline="0" dirty="0"/>
                      <a:t>y = 325.25e</a:t>
                    </a:r>
                    <a:r>
                      <a:rPr lang="en-US" sz="1600" baseline="30000" dirty="0"/>
                      <a:t>-9E-04x</a:t>
                    </a:r>
                    <a:r>
                      <a:rPr lang="en-US" sz="1600" baseline="0" dirty="0"/>
                      <a:t>
R² = 0.9927</a:t>
                    </a:r>
                    <a:endParaRPr lang="en-US" sz="1600" dirty="0"/>
                  </a:p>
                </c:rich>
              </c:tx>
              <c:numFmt formatCode="General" sourceLinked="0"/>
            </c:trendlineLbl>
          </c:trendline>
          <c:xVal>
            <c:numRef>
              <c:f>'Summary Sheet FDMIL = .3'!$R$25:$R$33</c:f>
              <c:numCache>
                <c:formatCode>0</c:formatCode>
                <c:ptCount val="9"/>
                <c:pt idx="0">
                  <c:v>959.95999999999947</c:v>
                </c:pt>
                <c:pt idx="1">
                  <c:v>1023.59</c:v>
                </c:pt>
                <c:pt idx="2">
                  <c:v>1076.43</c:v>
                </c:pt>
                <c:pt idx="3">
                  <c:v>1128.02</c:v>
                </c:pt>
                <c:pt idx="4">
                  <c:v>1174.3599999999999</c:v>
                </c:pt>
                <c:pt idx="5">
                  <c:v>1215.73</c:v>
                </c:pt>
                <c:pt idx="6">
                  <c:v>1245.93</c:v>
                </c:pt>
                <c:pt idx="7">
                  <c:v>1278.6599999999999</c:v>
                </c:pt>
                <c:pt idx="8">
                  <c:v>1301.06</c:v>
                </c:pt>
              </c:numCache>
            </c:numRef>
          </c:xVal>
          <c:yVal>
            <c:numRef>
              <c:f>'Summary Sheet FDMIL = .3'!$S$25:$S$33</c:f>
              <c:numCache>
                <c:formatCode>0.00</c:formatCode>
                <c:ptCount val="9"/>
                <c:pt idx="0">
                  <c:v>139.38000000000059</c:v>
                </c:pt>
                <c:pt idx="1">
                  <c:v>129.73999999999998</c:v>
                </c:pt>
                <c:pt idx="2">
                  <c:v>122.312</c:v>
                </c:pt>
                <c:pt idx="3">
                  <c:v>116.69</c:v>
                </c:pt>
                <c:pt idx="4">
                  <c:v>112.47</c:v>
                </c:pt>
                <c:pt idx="5">
                  <c:v>109.02</c:v>
                </c:pt>
                <c:pt idx="6">
                  <c:v>106.02</c:v>
                </c:pt>
                <c:pt idx="7">
                  <c:v>103.81</c:v>
                </c:pt>
                <c:pt idx="8">
                  <c:v>101.98</c:v>
                </c:pt>
              </c:numCache>
            </c:numRef>
          </c:yVal>
          <c:smooth val="1"/>
        </c:ser>
        <c:ser>
          <c:idx val="1"/>
          <c:order val="1"/>
          <c:tx>
            <c:strRef>
              <c:f>'Summary Sheet FDMIL = .3'!$T$24</c:f>
              <c:strCache>
                <c:ptCount val="1"/>
                <c:pt idx="0">
                  <c:v>Peak E</c:v>
                </c:pt>
              </c:strCache>
            </c:strRef>
          </c:tx>
          <c:trendline>
            <c:trendlineType val="exp"/>
            <c:dispRSqr val="1"/>
            <c:dispEq val="1"/>
            <c:trendlineLbl>
              <c:layout>
                <c:manualLayout>
                  <c:x val="-0.17951339964083451"/>
                  <c:y val="0.11415281423155439"/>
                </c:manualLayout>
              </c:layout>
              <c:tx>
                <c:rich>
                  <a:bodyPr/>
                  <a:lstStyle/>
                  <a:p>
                    <a:pPr>
                      <a:defRPr sz="1600"/>
                    </a:pPr>
                    <a:r>
                      <a:rPr lang="en-US" sz="1600" baseline="0" dirty="0">
                        <a:latin typeface="Calibri" pitchFamily="34" charset="0"/>
                        <a:cs typeface="Calibri" pitchFamily="34" charset="0"/>
                      </a:rPr>
                      <a:t>y = 166.2e</a:t>
                    </a:r>
                    <a:r>
                      <a:rPr lang="en-US" sz="1600" baseline="30000" dirty="0">
                        <a:latin typeface="Calibri" pitchFamily="34" charset="0"/>
                        <a:cs typeface="Calibri" pitchFamily="34" charset="0"/>
                      </a:rPr>
                      <a:t>-5E-04x</a:t>
                    </a:r>
                    <a:r>
                      <a:rPr lang="en-US" sz="1600" baseline="0" dirty="0">
                        <a:latin typeface="Calibri" pitchFamily="34" charset="0"/>
                        <a:cs typeface="Calibri" pitchFamily="34" charset="0"/>
                      </a:rPr>
                      <a:t>
R² = 0.9723</a:t>
                    </a:r>
                    <a:endParaRPr lang="en-US" sz="1600" dirty="0">
                      <a:latin typeface="Calibri" pitchFamily="34" charset="0"/>
                      <a:cs typeface="Calibri" pitchFamily="34" charset="0"/>
                    </a:endParaRPr>
                  </a:p>
                </c:rich>
              </c:tx>
              <c:numFmt formatCode="General" sourceLinked="0"/>
            </c:trendlineLbl>
          </c:trendline>
          <c:xVal>
            <c:numRef>
              <c:f>'Summary Sheet FDMIL = .3'!$R$25:$R$33</c:f>
              <c:numCache>
                <c:formatCode>0</c:formatCode>
                <c:ptCount val="9"/>
                <c:pt idx="0">
                  <c:v>959.95999999999947</c:v>
                </c:pt>
                <c:pt idx="1">
                  <c:v>1023.59</c:v>
                </c:pt>
                <c:pt idx="2">
                  <c:v>1076.43</c:v>
                </c:pt>
                <c:pt idx="3">
                  <c:v>1128.02</c:v>
                </c:pt>
                <c:pt idx="4">
                  <c:v>1174.3599999999999</c:v>
                </c:pt>
                <c:pt idx="5">
                  <c:v>1215.73</c:v>
                </c:pt>
                <c:pt idx="6">
                  <c:v>1245.93</c:v>
                </c:pt>
                <c:pt idx="7">
                  <c:v>1278.6599999999999</c:v>
                </c:pt>
                <c:pt idx="8">
                  <c:v>1301.06</c:v>
                </c:pt>
              </c:numCache>
            </c:numRef>
          </c:xVal>
          <c:yVal>
            <c:numRef>
              <c:f>'Summary Sheet FDMIL = .3'!$T$25:$T$33</c:f>
              <c:numCache>
                <c:formatCode>0.00</c:formatCode>
                <c:ptCount val="9"/>
                <c:pt idx="0">
                  <c:v>103.16999999999999</c:v>
                </c:pt>
                <c:pt idx="1">
                  <c:v>100.6</c:v>
                </c:pt>
                <c:pt idx="2">
                  <c:v>96.541129744517789</c:v>
                </c:pt>
                <c:pt idx="3">
                  <c:v>92.72</c:v>
                </c:pt>
                <c:pt idx="4">
                  <c:v>93.52</c:v>
                </c:pt>
                <c:pt idx="5">
                  <c:v>90.51</c:v>
                </c:pt>
                <c:pt idx="6">
                  <c:v>89.1</c:v>
                </c:pt>
                <c:pt idx="7">
                  <c:v>88.669999999999987</c:v>
                </c:pt>
                <c:pt idx="8">
                  <c:v>86.42</c:v>
                </c:pt>
              </c:numCache>
            </c:numRef>
          </c:yVal>
          <c:smooth val="1"/>
        </c:ser>
        <c:dLbls>
          <c:showLegendKey val="0"/>
          <c:showVal val="0"/>
          <c:showCatName val="0"/>
          <c:showSerName val="0"/>
          <c:showPercent val="0"/>
          <c:showBubbleSize val="0"/>
        </c:dLbls>
        <c:axId val="76328320"/>
        <c:axId val="76482048"/>
      </c:scatterChart>
      <c:valAx>
        <c:axId val="76328320"/>
        <c:scaling>
          <c:orientation val="minMax"/>
          <c:max val="1600"/>
          <c:min val="800"/>
        </c:scaling>
        <c:delete val="0"/>
        <c:axPos val="b"/>
        <c:title>
          <c:tx>
            <c:rich>
              <a:bodyPr/>
              <a:lstStyle/>
              <a:p>
                <a:pPr>
                  <a:defRPr sz="1600"/>
                </a:pPr>
                <a:r>
                  <a:rPr lang="en-US" sz="1600" dirty="0">
                    <a:latin typeface="Calibri" pitchFamily="34" charset="0"/>
                    <a:cs typeface="Calibri" pitchFamily="34" charset="0"/>
                  </a:rPr>
                  <a:t>ATP to ADP Conversion in Visceral Tissues, moles/d</a:t>
                </a:r>
              </a:p>
            </c:rich>
          </c:tx>
          <c:layout>
            <c:manualLayout>
              <c:xMode val="edge"/>
              <c:yMode val="edge"/>
              <c:x val="0.19836272965879265"/>
              <c:y val="0.84411775232641373"/>
            </c:manualLayout>
          </c:layout>
          <c:overlay val="0"/>
        </c:title>
        <c:numFmt formatCode="0" sourceLinked="1"/>
        <c:majorTickMark val="out"/>
        <c:minorTickMark val="none"/>
        <c:tickLblPos val="nextTo"/>
        <c:txPr>
          <a:bodyPr/>
          <a:lstStyle/>
          <a:p>
            <a:pPr>
              <a:defRPr sz="1600">
                <a:latin typeface="Calibri" pitchFamily="34" charset="0"/>
                <a:cs typeface="Calibri" pitchFamily="34" charset="0"/>
              </a:defRPr>
            </a:pPr>
            <a:endParaRPr lang="en-US"/>
          </a:p>
        </c:txPr>
        <c:crossAx val="76482048"/>
        <c:crosses val="autoZero"/>
        <c:crossBetween val="midCat"/>
      </c:valAx>
      <c:valAx>
        <c:axId val="76482048"/>
        <c:scaling>
          <c:orientation val="minMax"/>
          <c:max val="140"/>
          <c:min val="20"/>
        </c:scaling>
        <c:delete val="0"/>
        <c:axPos val="l"/>
        <c:majorGridlines/>
        <c:title>
          <c:tx>
            <c:rich>
              <a:bodyPr rot="-5400000" vert="horz"/>
              <a:lstStyle/>
              <a:p>
                <a:pPr>
                  <a:defRPr sz="1600"/>
                </a:pPr>
                <a:r>
                  <a:rPr lang="en-US" sz="1600" dirty="0">
                    <a:latin typeface="Calibri" pitchFamily="34" charset="0"/>
                    <a:cs typeface="Calibri" pitchFamily="34" charset="0"/>
                  </a:rPr>
                  <a:t>Steroid flux, % of maximum</a:t>
                </a:r>
              </a:p>
            </c:rich>
          </c:tx>
          <c:layout>
            <c:manualLayout>
              <c:xMode val="edge"/>
              <c:yMode val="edge"/>
              <c:x val="3.0718369107971093E-2"/>
              <c:y val="0.12860396617089531"/>
            </c:manualLayout>
          </c:layout>
          <c:overlay val="0"/>
        </c:title>
        <c:numFmt formatCode="0" sourceLinked="0"/>
        <c:majorTickMark val="out"/>
        <c:minorTickMark val="none"/>
        <c:tickLblPos val="nextTo"/>
        <c:txPr>
          <a:bodyPr/>
          <a:lstStyle/>
          <a:p>
            <a:pPr>
              <a:defRPr sz="1600">
                <a:latin typeface="Calibri" pitchFamily="34" charset="0"/>
                <a:cs typeface="Calibri" pitchFamily="34" charset="0"/>
              </a:defRPr>
            </a:pPr>
            <a:endParaRPr lang="en-US"/>
          </a:p>
        </c:txPr>
        <c:crossAx val="76328320"/>
        <c:crosses val="autoZero"/>
        <c:crossBetween val="midCat"/>
      </c:valAx>
    </c:plotArea>
    <c:legend>
      <c:legendPos val="r"/>
      <c:legendEntry>
        <c:idx val="2"/>
        <c:delete val="1"/>
      </c:legendEntry>
      <c:legendEntry>
        <c:idx val="3"/>
        <c:delete val="1"/>
      </c:legendEntry>
      <c:layout>
        <c:manualLayout>
          <c:xMode val="edge"/>
          <c:yMode val="edge"/>
          <c:x val="0.67949089697121479"/>
          <c:y val="0.52228432201667796"/>
          <c:w val="0.22213278895693592"/>
          <c:h val="0.16544590259550906"/>
        </c:manualLayout>
      </c:layout>
      <c:overlay val="0"/>
      <c:txPr>
        <a:bodyPr/>
        <a:lstStyle/>
        <a:p>
          <a:pPr>
            <a:defRPr sz="1600">
              <a:latin typeface="Calibri" pitchFamily="34" charset="0"/>
              <a:cs typeface="Calibri" pitchFamily="34" charset="0"/>
            </a:defRPr>
          </a:pPr>
          <a:endParaRPr lang="en-US"/>
        </a:p>
      </c:txPr>
    </c:legend>
    <c:plotVisOnly val="1"/>
    <c:dispBlanksAs val="gap"/>
    <c:showDLblsOverMax val="0"/>
  </c:chart>
  <c:spPr>
    <a:solidFill>
      <a:srgbClr val="FFFFFF"/>
    </a:soli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'EXP OUTPUT SUMMARY'!$G$48</c:f>
              <c:strCache>
                <c:ptCount val="1"/>
                <c:pt idx="0">
                  <c:v>FOLL</c:v>
                </c:pt>
              </c:strCache>
            </c:strRef>
          </c:tx>
          <c:spPr>
            <a:pattFill prst="wdDnDiag">
              <a:fgClr>
                <a:schemeClr val="tx1"/>
              </a:fgClr>
              <a:bgClr>
                <a:schemeClr val="bg1"/>
              </a:bgClr>
            </a:pattFill>
            <a:ln w="38100">
              <a:solidFill>
                <a:schemeClr val="tx1"/>
              </a:solidFill>
              <a:prstDash val="solid"/>
            </a:ln>
          </c:spPr>
          <c:invertIfNegative val="0"/>
          <c:cat>
            <c:multiLvlStrRef>
              <c:f>'EXP OUTPUT SUMMARY'!$E$49:$F$60</c:f>
              <c:multiLvlStrCache>
                <c:ptCount val="12"/>
                <c:lvl>
                  <c:pt idx="0">
                    <c:v>86.4</c:v>
                  </c:pt>
                  <c:pt idx="1">
                    <c:v>96.4</c:v>
                  </c:pt>
                  <c:pt idx="2">
                    <c:v>106.4</c:v>
                  </c:pt>
                  <c:pt idx="3">
                    <c:v>86.4</c:v>
                  </c:pt>
                  <c:pt idx="4">
                    <c:v>96.4</c:v>
                  </c:pt>
                  <c:pt idx="5">
                    <c:v>106.4</c:v>
                  </c:pt>
                  <c:pt idx="6">
                    <c:v>86.4</c:v>
                  </c:pt>
                  <c:pt idx="7">
                    <c:v>96.4</c:v>
                  </c:pt>
                  <c:pt idx="8">
                    <c:v>106.4</c:v>
                  </c:pt>
                  <c:pt idx="9">
                    <c:v>86.4</c:v>
                  </c:pt>
                  <c:pt idx="10">
                    <c:v>96.4</c:v>
                  </c:pt>
                  <c:pt idx="11">
                    <c:v>106.4</c:v>
                  </c:pt>
                </c:lvl>
                <c:lvl>
                  <c:pt idx="0">
                    <c:v>1090</c:v>
                  </c:pt>
                  <c:pt idx="1">
                    <c:v>1090</c:v>
                  </c:pt>
                  <c:pt idx="2">
                    <c:v>1090</c:v>
                  </c:pt>
                  <c:pt idx="3">
                    <c:v>1278</c:v>
                  </c:pt>
                  <c:pt idx="4">
                    <c:v>1278</c:v>
                  </c:pt>
                  <c:pt idx="5">
                    <c:v>1278</c:v>
                  </c:pt>
                  <c:pt idx="6">
                    <c:v>1370</c:v>
                  </c:pt>
                  <c:pt idx="7">
                    <c:v>1370</c:v>
                  </c:pt>
                  <c:pt idx="8">
                    <c:v>1370</c:v>
                  </c:pt>
                  <c:pt idx="9">
                    <c:v>1426</c:v>
                  </c:pt>
                  <c:pt idx="10">
                    <c:v>1426</c:v>
                  </c:pt>
                  <c:pt idx="11">
                    <c:v>1426</c:v>
                  </c:pt>
                </c:lvl>
              </c:multiLvlStrCache>
            </c:multiLvlStrRef>
          </c:cat>
          <c:val>
            <c:numRef>
              <c:f>'EXP OUTPUT SUMMARY'!$G$49:$G$60</c:f>
              <c:numCache>
                <c:formatCode>0.000</c:formatCode>
                <c:ptCount val="12"/>
                <c:pt idx="0">
                  <c:v>0.22423854589294265</c:v>
                </c:pt>
                <c:pt idx="1">
                  <c:v>0.22866541488022255</c:v>
                </c:pt>
                <c:pt idx="2">
                  <c:v>0.24361030498305611</c:v>
                </c:pt>
                <c:pt idx="3">
                  <c:v>0.23840879212253485</c:v>
                </c:pt>
                <c:pt idx="4">
                  <c:v>0.24640571472189801</c:v>
                </c:pt>
                <c:pt idx="5">
                  <c:v>0.26217083002110181</c:v>
                </c:pt>
                <c:pt idx="6">
                  <c:v>0.24883719416098118</c:v>
                </c:pt>
                <c:pt idx="7">
                  <c:v>0.25003436935362988</c:v>
                </c:pt>
                <c:pt idx="8">
                  <c:v>0.27105068079012373</c:v>
                </c:pt>
                <c:pt idx="9">
                  <c:v>0.25020462290678824</c:v>
                </c:pt>
                <c:pt idx="10">
                  <c:v>0.26531784990878549</c:v>
                </c:pt>
                <c:pt idx="11">
                  <c:v>0.26763215513592242</c:v>
                </c:pt>
              </c:numCache>
            </c:numRef>
          </c:val>
        </c:ser>
        <c:dLbls>
          <c:showLegendKey val="0"/>
          <c:showVal val="0"/>
          <c:showCatName val="0"/>
          <c:showSerName val="0"/>
          <c:showPercent val="0"/>
          <c:showBubbleSize val="0"/>
        </c:dLbls>
        <c:gapWidth val="150"/>
        <c:axId val="96440320"/>
        <c:axId val="96447872"/>
      </c:barChart>
      <c:catAx>
        <c:axId val="96440320"/>
        <c:scaling>
          <c:orientation val="minMax"/>
        </c:scaling>
        <c:delete val="0"/>
        <c:axPos val="b"/>
        <c:title>
          <c:tx>
            <c:rich>
              <a:bodyPr/>
              <a:lstStyle/>
              <a:p>
                <a:pPr>
                  <a:defRPr/>
                </a:pPr>
                <a:r>
                  <a:rPr lang="en-US" sz="1400">
                    <a:latin typeface="Times New Roman" pitchFamily="18" charset="0"/>
                    <a:cs typeface="Times New Roman" pitchFamily="18" charset="0"/>
                  </a:rPr>
                  <a:t>Metabolic rate in M/d (lower) and IGFI, ng/L (upper</a:t>
                </a:r>
                <a:r>
                  <a:rPr lang="en-US"/>
                  <a:t>)</a:t>
                </a:r>
              </a:p>
            </c:rich>
          </c:tx>
          <c:layout/>
          <c:overlay val="0"/>
        </c:title>
        <c:numFmt formatCode="General" sourceLinked="1"/>
        <c:majorTickMark val="out"/>
        <c:minorTickMark val="none"/>
        <c:tickLblPos val="nextTo"/>
        <c:crossAx val="96447872"/>
        <c:crosses val="autoZero"/>
        <c:auto val="1"/>
        <c:lblAlgn val="ctr"/>
        <c:lblOffset val="100"/>
        <c:noMultiLvlLbl val="0"/>
      </c:catAx>
      <c:valAx>
        <c:axId val="96447872"/>
        <c:scaling>
          <c:orientation val="minMax"/>
        </c:scaling>
        <c:delete val="0"/>
        <c:axPos val="l"/>
        <c:majorGridlines/>
        <c:title>
          <c:tx>
            <c:rich>
              <a:bodyPr rot="-5400000" vert="horz"/>
              <a:lstStyle/>
              <a:p>
                <a:pPr>
                  <a:defRPr sz="1400" b="1">
                    <a:latin typeface="Times New Roman" pitchFamily="18" charset="0"/>
                    <a:cs typeface="Times New Roman" pitchFamily="18" charset="0"/>
                  </a:defRPr>
                </a:pPr>
                <a:r>
                  <a:rPr lang="en-US" sz="1400" b="1">
                    <a:latin typeface="Times New Roman" pitchFamily="18" charset="0"/>
                    <a:cs typeface="Times New Roman" pitchFamily="18" charset="0"/>
                  </a:rPr>
                  <a:t>Follicular yield, relative units</a:t>
                </a:r>
              </a:p>
            </c:rich>
          </c:tx>
          <c:layout/>
          <c:overlay val="0"/>
        </c:title>
        <c:numFmt formatCode="0.000" sourceLinked="1"/>
        <c:majorTickMark val="out"/>
        <c:minorTickMark val="none"/>
        <c:tickLblPos val="nextTo"/>
        <c:crossAx val="96440320"/>
        <c:crosses val="autoZero"/>
        <c:crossBetween val="between"/>
      </c:valAx>
    </c:plotArea>
    <c:plotVisOnly val="1"/>
    <c:dispBlanksAs val="gap"/>
    <c:showDLblsOverMax val="0"/>
  </c:chart>
  <c:spPr>
    <a:solidFill>
      <a:schemeClr val="bg1"/>
    </a:soli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'EXP OUTPUT SUMMARY'!$J$48</c:f>
              <c:strCache>
                <c:ptCount val="1"/>
                <c:pt idx="0">
                  <c:v>PROG</c:v>
                </c:pt>
              </c:strCache>
            </c:strRef>
          </c:tx>
          <c:spPr>
            <a:pattFill prst="dkDnDiag">
              <a:fgClr>
                <a:schemeClr val="tx1"/>
              </a:fgClr>
              <a:bgClr>
                <a:schemeClr val="bg1"/>
              </a:bgClr>
            </a:pattFill>
            <a:ln>
              <a:solidFill>
                <a:schemeClr val="tx1"/>
              </a:solidFill>
            </a:ln>
          </c:spPr>
          <c:invertIfNegative val="0"/>
          <c:cat>
            <c:multiLvlStrRef>
              <c:f>'EXP OUTPUT SUMMARY'!$H$49:$I$60</c:f>
              <c:multiLvlStrCache>
                <c:ptCount val="12"/>
                <c:lvl>
                  <c:pt idx="0">
                    <c:v>86.4</c:v>
                  </c:pt>
                  <c:pt idx="1">
                    <c:v>96.4</c:v>
                  </c:pt>
                  <c:pt idx="2">
                    <c:v>106.4</c:v>
                  </c:pt>
                  <c:pt idx="3">
                    <c:v>86.4</c:v>
                  </c:pt>
                  <c:pt idx="4">
                    <c:v>96.4</c:v>
                  </c:pt>
                  <c:pt idx="5">
                    <c:v>106.4</c:v>
                  </c:pt>
                  <c:pt idx="6">
                    <c:v>86.4</c:v>
                  </c:pt>
                  <c:pt idx="7">
                    <c:v>96.4</c:v>
                  </c:pt>
                  <c:pt idx="8">
                    <c:v>106.4</c:v>
                  </c:pt>
                  <c:pt idx="9">
                    <c:v>86.4</c:v>
                  </c:pt>
                  <c:pt idx="10">
                    <c:v>96.4</c:v>
                  </c:pt>
                  <c:pt idx="11">
                    <c:v>106.4</c:v>
                  </c:pt>
                </c:lvl>
                <c:lvl>
                  <c:pt idx="0">
                    <c:v>1090</c:v>
                  </c:pt>
                  <c:pt idx="1">
                    <c:v>1090</c:v>
                  </c:pt>
                  <c:pt idx="2">
                    <c:v>1090</c:v>
                  </c:pt>
                  <c:pt idx="3">
                    <c:v>1278</c:v>
                  </c:pt>
                  <c:pt idx="4">
                    <c:v>1278</c:v>
                  </c:pt>
                  <c:pt idx="5">
                    <c:v>1278</c:v>
                  </c:pt>
                  <c:pt idx="6">
                    <c:v>1370</c:v>
                  </c:pt>
                  <c:pt idx="7">
                    <c:v>1370</c:v>
                  </c:pt>
                  <c:pt idx="8">
                    <c:v>1370</c:v>
                  </c:pt>
                  <c:pt idx="9">
                    <c:v>1426</c:v>
                  </c:pt>
                  <c:pt idx="10">
                    <c:v>1426</c:v>
                  </c:pt>
                  <c:pt idx="11">
                    <c:v>1426</c:v>
                  </c:pt>
                </c:lvl>
              </c:multiLvlStrCache>
            </c:multiLvlStrRef>
          </c:cat>
          <c:val>
            <c:numRef>
              <c:f>'EXP OUTPUT SUMMARY'!$J$49:$J$60</c:f>
              <c:numCache>
                <c:formatCode>0.000</c:formatCode>
                <c:ptCount val="12"/>
                <c:pt idx="0">
                  <c:v>0.35882654039545747</c:v>
                </c:pt>
                <c:pt idx="1">
                  <c:v>0.36036842298377053</c:v>
                </c:pt>
                <c:pt idx="2">
                  <c:v>0.35604499086853736</c:v>
                </c:pt>
                <c:pt idx="3">
                  <c:v>0.39573846110126443</c:v>
                </c:pt>
                <c:pt idx="4">
                  <c:v>0.33226062279498159</c:v>
                </c:pt>
                <c:pt idx="5">
                  <c:v>0.34512304975792502</c:v>
                </c:pt>
                <c:pt idx="6">
                  <c:v>0.36040419497370502</c:v>
                </c:pt>
                <c:pt idx="7">
                  <c:v>0.33212254216800202</c:v>
                </c:pt>
                <c:pt idx="8">
                  <c:v>0.38957923408383405</c:v>
                </c:pt>
                <c:pt idx="9">
                  <c:v>0.34808051134387225</c:v>
                </c:pt>
                <c:pt idx="10">
                  <c:v>0.33024255030251892</c:v>
                </c:pt>
                <c:pt idx="11">
                  <c:v>0.3599111009829033</c:v>
                </c:pt>
              </c:numCache>
            </c:numRef>
          </c:val>
        </c:ser>
        <c:ser>
          <c:idx val="1"/>
          <c:order val="1"/>
          <c:tx>
            <c:strRef>
              <c:f>'EXP OUTPUT SUMMARY'!$K$48</c:f>
              <c:strCache>
                <c:ptCount val="1"/>
                <c:pt idx="0">
                  <c:v>EST</c:v>
                </c:pt>
              </c:strCache>
            </c:strRef>
          </c:tx>
          <c:spPr>
            <a:pattFill prst="wdUpDiag">
              <a:fgClr>
                <a:schemeClr val="tx1"/>
              </a:fgClr>
              <a:bgClr>
                <a:schemeClr val="bg1"/>
              </a:bgClr>
            </a:pattFill>
            <a:ln>
              <a:solidFill>
                <a:schemeClr val="tx1"/>
              </a:solidFill>
            </a:ln>
          </c:spPr>
          <c:invertIfNegative val="0"/>
          <c:cat>
            <c:multiLvlStrRef>
              <c:f>'EXP OUTPUT SUMMARY'!$H$49:$I$60</c:f>
              <c:multiLvlStrCache>
                <c:ptCount val="12"/>
                <c:lvl>
                  <c:pt idx="0">
                    <c:v>86.4</c:v>
                  </c:pt>
                  <c:pt idx="1">
                    <c:v>96.4</c:v>
                  </c:pt>
                  <c:pt idx="2">
                    <c:v>106.4</c:v>
                  </c:pt>
                  <c:pt idx="3">
                    <c:v>86.4</c:v>
                  </c:pt>
                  <c:pt idx="4">
                    <c:v>96.4</c:v>
                  </c:pt>
                  <c:pt idx="5">
                    <c:v>106.4</c:v>
                  </c:pt>
                  <c:pt idx="6">
                    <c:v>86.4</c:v>
                  </c:pt>
                  <c:pt idx="7">
                    <c:v>96.4</c:v>
                  </c:pt>
                  <c:pt idx="8">
                    <c:v>106.4</c:v>
                  </c:pt>
                  <c:pt idx="9">
                    <c:v>86.4</c:v>
                  </c:pt>
                  <c:pt idx="10">
                    <c:v>96.4</c:v>
                  </c:pt>
                  <c:pt idx="11">
                    <c:v>106.4</c:v>
                  </c:pt>
                </c:lvl>
                <c:lvl>
                  <c:pt idx="0">
                    <c:v>1090</c:v>
                  </c:pt>
                  <c:pt idx="1">
                    <c:v>1090</c:v>
                  </c:pt>
                  <c:pt idx="2">
                    <c:v>1090</c:v>
                  </c:pt>
                  <c:pt idx="3">
                    <c:v>1278</c:v>
                  </c:pt>
                  <c:pt idx="4">
                    <c:v>1278</c:v>
                  </c:pt>
                  <c:pt idx="5">
                    <c:v>1278</c:v>
                  </c:pt>
                  <c:pt idx="6">
                    <c:v>1370</c:v>
                  </c:pt>
                  <c:pt idx="7">
                    <c:v>1370</c:v>
                  </c:pt>
                  <c:pt idx="8">
                    <c:v>1370</c:v>
                  </c:pt>
                  <c:pt idx="9">
                    <c:v>1426</c:v>
                  </c:pt>
                  <c:pt idx="10">
                    <c:v>1426</c:v>
                  </c:pt>
                  <c:pt idx="11">
                    <c:v>1426</c:v>
                  </c:pt>
                </c:lvl>
              </c:multiLvlStrCache>
            </c:multiLvlStrRef>
          </c:cat>
          <c:val>
            <c:numRef>
              <c:f>'EXP OUTPUT SUMMARY'!$K$49:$K$60</c:f>
              <c:numCache>
                <c:formatCode>0.000</c:formatCode>
                <c:ptCount val="12"/>
                <c:pt idx="0">
                  <c:v>0.16357803340215413</c:v>
                </c:pt>
                <c:pt idx="1">
                  <c:v>0.16194118821496847</c:v>
                </c:pt>
                <c:pt idx="2">
                  <c:v>0.17378412153027406</c:v>
                </c:pt>
                <c:pt idx="3">
                  <c:v>0.1504977870120682</c:v>
                </c:pt>
                <c:pt idx="4">
                  <c:v>0.153056399536698</c:v>
                </c:pt>
                <c:pt idx="5">
                  <c:v>0.15999198246837942</c:v>
                </c:pt>
                <c:pt idx="6">
                  <c:v>0.15101433759385269</c:v>
                </c:pt>
                <c:pt idx="7">
                  <c:v>0.14954905299564572</c:v>
                </c:pt>
                <c:pt idx="8">
                  <c:v>0.17899322859523273</c:v>
                </c:pt>
                <c:pt idx="9">
                  <c:v>0.14384458066143258</c:v>
                </c:pt>
                <c:pt idx="10">
                  <c:v>0.15884335037099387</c:v>
                </c:pt>
                <c:pt idx="11">
                  <c:v>0.17122359617272512</c:v>
                </c:pt>
              </c:numCache>
            </c:numRef>
          </c:val>
        </c:ser>
        <c:dLbls>
          <c:showLegendKey val="0"/>
          <c:showVal val="0"/>
          <c:showCatName val="0"/>
          <c:showSerName val="0"/>
          <c:showPercent val="0"/>
          <c:showBubbleSize val="0"/>
        </c:dLbls>
        <c:gapWidth val="150"/>
        <c:axId val="115044736"/>
        <c:axId val="115046656"/>
      </c:barChart>
      <c:catAx>
        <c:axId val="115044736"/>
        <c:scaling>
          <c:orientation val="minMax"/>
        </c:scaling>
        <c:delete val="0"/>
        <c:axPos val="b"/>
        <c:title>
          <c:tx>
            <c:rich>
              <a:bodyPr/>
              <a:lstStyle/>
              <a:p>
                <a:pPr>
                  <a:defRPr sz="1400">
                    <a:latin typeface="Times New Roman" pitchFamily="18" charset="0"/>
                    <a:cs typeface="Times New Roman" pitchFamily="18" charset="0"/>
                  </a:defRPr>
                </a:pPr>
                <a:r>
                  <a:rPr lang="en-US" sz="1400">
                    <a:latin typeface="Times New Roman" pitchFamily="18" charset="0"/>
                    <a:cs typeface="Times New Roman" pitchFamily="18" charset="0"/>
                  </a:rPr>
                  <a:t>Metabolic rate in M/d (lower) and IGFI, ng/L (upper)</a:t>
                </a:r>
              </a:p>
            </c:rich>
          </c:tx>
          <c:layout/>
          <c:overlay val="0"/>
        </c:title>
        <c:numFmt formatCode="General" sourceLinked="1"/>
        <c:majorTickMark val="out"/>
        <c:minorTickMark val="none"/>
        <c:tickLblPos val="nextTo"/>
        <c:crossAx val="115046656"/>
        <c:crosses val="autoZero"/>
        <c:auto val="1"/>
        <c:lblAlgn val="ctr"/>
        <c:lblOffset val="100"/>
        <c:noMultiLvlLbl val="0"/>
      </c:catAx>
      <c:valAx>
        <c:axId val="115046656"/>
        <c:scaling>
          <c:orientation val="minMax"/>
        </c:scaling>
        <c:delete val="0"/>
        <c:axPos val="l"/>
        <c:majorGridlines/>
        <c:title>
          <c:tx>
            <c:rich>
              <a:bodyPr rot="-5400000" vert="horz"/>
              <a:lstStyle/>
              <a:p>
                <a:pPr>
                  <a:defRPr sz="1200" b="1">
                    <a:latin typeface="Times New Roman" pitchFamily="18" charset="0"/>
                    <a:cs typeface="Times New Roman" pitchFamily="18" charset="0"/>
                  </a:defRPr>
                </a:pPr>
                <a:r>
                  <a:rPr lang="en-US" sz="1200" b="1">
                    <a:latin typeface="Times New Roman" pitchFamily="18" charset="0"/>
                    <a:cs typeface="Times New Roman" pitchFamily="18" charset="0"/>
                  </a:rPr>
                  <a:t>Progesterone or Estrogen, relative units</a:t>
                </a:r>
              </a:p>
            </c:rich>
          </c:tx>
          <c:layout/>
          <c:overlay val="0"/>
        </c:title>
        <c:numFmt formatCode="0.000" sourceLinked="1"/>
        <c:majorTickMark val="out"/>
        <c:minorTickMark val="none"/>
        <c:tickLblPos val="nextTo"/>
        <c:crossAx val="115044736"/>
        <c:crosses val="autoZero"/>
        <c:crossBetween val="between"/>
      </c:valAx>
    </c:plotArea>
    <c:plotVisOnly val="1"/>
    <c:dispBlanksAs val="gap"/>
    <c:showDLblsOverMax val="0"/>
  </c:chart>
  <c:spPr>
    <a:solidFill>
      <a:schemeClr val="bg1"/>
    </a:solidFill>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0.13037</cdr:x>
      <cdr:y>0.02381</cdr:y>
    </cdr:from>
    <cdr:to>
      <cdr:x>0.97365</cdr:x>
      <cdr:y>0.14286</cdr:y>
    </cdr:to>
    <cdr:sp macro="" textlink="">
      <cdr:nvSpPr>
        <cdr:cNvPr id="2" name="TextBox 1"/>
        <cdr:cNvSpPr txBox="1"/>
      </cdr:nvSpPr>
      <cdr:spPr>
        <a:xfrm xmlns:a="http://schemas.openxmlformats.org/drawingml/2006/main">
          <a:off x="753979" y="76200"/>
          <a:ext cx="4876800"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l" rtl="0"/>
          <a:r>
            <a:rPr lang="en-US" sz="1800" b="1" dirty="0" smtClean="0">
              <a:latin typeface="Calibri" pitchFamily="34" charset="0"/>
              <a:cs typeface="Calibri" pitchFamily="34" charset="0"/>
            </a:rPr>
            <a:t>Milk Production and Steroid Flux at</a:t>
          </a:r>
          <a:r>
            <a:rPr lang="en-US" sz="1800" b="1" baseline="0" dirty="0" smtClean="0">
              <a:latin typeface="Calibri" pitchFamily="34" charset="0"/>
              <a:cs typeface="Calibri" pitchFamily="34" charset="0"/>
            </a:rPr>
            <a:t> </a:t>
          </a:r>
          <a:r>
            <a:rPr lang="en-US" sz="1800" b="1" dirty="0" smtClean="0">
              <a:latin typeface="Calibri" pitchFamily="34" charset="0"/>
              <a:cs typeface="Calibri" pitchFamily="34" charset="0"/>
            </a:rPr>
            <a:t>FDMLK = .33</a:t>
          </a:r>
        </a:p>
        <a:p xmlns:a="http://schemas.openxmlformats.org/drawingml/2006/main">
          <a:endParaRPr lang="en-US" sz="1800" b="1" dirty="0">
            <a:latin typeface="Calibri" pitchFamily="34" charset="0"/>
            <a:cs typeface="Calibri"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052" cy="462436"/>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l" defTabSz="930275">
              <a:spcBef>
                <a:spcPct val="0"/>
              </a:spcBef>
              <a:buClrTx/>
              <a:buFontTx/>
              <a:buNone/>
              <a:defRPr sz="1200" b="0">
                <a:latin typeface="Times New Roman" pitchFamily="18" charset="0"/>
              </a:defRPr>
            </a:lvl1pPr>
          </a:lstStyle>
          <a:p>
            <a:pPr>
              <a:defRPr/>
            </a:pPr>
            <a:endParaRPr lang="en-US"/>
          </a:p>
        </p:txBody>
      </p:sp>
      <p:sp>
        <p:nvSpPr>
          <p:cNvPr id="4099" name="Rectangle 1027"/>
          <p:cNvSpPr>
            <a:spLocks noGrp="1" noChangeArrowheads="1"/>
          </p:cNvSpPr>
          <p:nvPr>
            <p:ph type="dt" sz="quarter" idx="1"/>
          </p:nvPr>
        </p:nvSpPr>
        <p:spPr bwMode="auto">
          <a:xfrm>
            <a:off x="3972348" y="0"/>
            <a:ext cx="3038052" cy="462436"/>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a:spcBef>
                <a:spcPct val="0"/>
              </a:spcBef>
              <a:buClrTx/>
              <a:buFontTx/>
              <a:buNone/>
              <a:defRPr sz="1200" b="0">
                <a:latin typeface="Times New Roman" pitchFamily="18" charset="0"/>
              </a:defRPr>
            </a:lvl1pPr>
          </a:lstStyle>
          <a:p>
            <a:pPr>
              <a:defRPr/>
            </a:pPr>
            <a:endParaRPr lang="en-US"/>
          </a:p>
        </p:txBody>
      </p:sp>
      <p:sp>
        <p:nvSpPr>
          <p:cNvPr id="4100" name="Rectangle 1028"/>
          <p:cNvSpPr>
            <a:spLocks noGrp="1" noChangeArrowheads="1"/>
          </p:cNvSpPr>
          <p:nvPr>
            <p:ph type="ftr" sz="quarter" idx="2"/>
          </p:nvPr>
        </p:nvSpPr>
        <p:spPr bwMode="auto">
          <a:xfrm>
            <a:off x="0" y="8773642"/>
            <a:ext cx="3038052" cy="462435"/>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l" defTabSz="930275">
              <a:spcBef>
                <a:spcPct val="0"/>
              </a:spcBef>
              <a:buClrTx/>
              <a:buFontTx/>
              <a:buNone/>
              <a:defRPr sz="1200" b="0">
                <a:latin typeface="Times New Roman" pitchFamily="18" charset="0"/>
              </a:defRPr>
            </a:lvl1pPr>
          </a:lstStyle>
          <a:p>
            <a:pPr>
              <a:defRPr/>
            </a:pPr>
            <a:endParaRPr lang="en-US"/>
          </a:p>
        </p:txBody>
      </p:sp>
      <p:sp>
        <p:nvSpPr>
          <p:cNvPr id="4101" name="Rectangle 1029"/>
          <p:cNvSpPr>
            <a:spLocks noGrp="1" noChangeArrowheads="1"/>
          </p:cNvSpPr>
          <p:nvPr>
            <p:ph type="sldNum" sz="quarter" idx="3"/>
          </p:nvPr>
        </p:nvSpPr>
        <p:spPr bwMode="auto">
          <a:xfrm>
            <a:off x="3972348" y="8773642"/>
            <a:ext cx="3038052" cy="462435"/>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a:spcBef>
                <a:spcPct val="0"/>
              </a:spcBef>
              <a:buClrTx/>
              <a:buFontTx/>
              <a:buNone/>
              <a:defRPr sz="1200" b="0">
                <a:latin typeface="Times New Roman" pitchFamily="18" charset="0"/>
              </a:defRPr>
            </a:lvl1pPr>
          </a:lstStyle>
          <a:p>
            <a:pPr>
              <a:defRPr/>
            </a:pPr>
            <a:fld id="{CEFF56AE-68E5-471E-914F-AE09009BCFDC}" type="slidenum">
              <a:rPr lang="en-US"/>
              <a:pPr>
                <a:defRPr/>
              </a:pPr>
              <a:t>‹#›</a:t>
            </a:fld>
            <a:endParaRPr lang="en-US"/>
          </a:p>
        </p:txBody>
      </p:sp>
    </p:spTree>
    <p:extLst>
      <p:ext uri="{BB962C8B-B14F-4D97-AF65-F5344CB8AC3E}">
        <p14:creationId xmlns:p14="http://schemas.microsoft.com/office/powerpoint/2010/main" val="2796890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052" cy="46243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760" y="0"/>
            <a:ext cx="3038052" cy="462436"/>
          </a:xfrm>
          <a:prstGeom prst="rect">
            <a:avLst/>
          </a:prstGeom>
        </p:spPr>
        <p:txBody>
          <a:bodyPr vert="horz" lIns="91440" tIns="45720" rIns="91440" bIns="45720" rtlCol="0"/>
          <a:lstStyle>
            <a:lvl1pPr algn="r">
              <a:defRPr sz="1200"/>
            </a:lvl1pPr>
          </a:lstStyle>
          <a:p>
            <a:fld id="{F2FFE9D2-2B0C-4C69-AC06-6D85B95D09A2}" type="datetimeFigureOut">
              <a:rPr lang="en-US" smtClean="0"/>
              <a:pPr/>
              <a:t>6/18/2013</a:t>
            </a:fld>
            <a:endParaRPr lang="en-US"/>
          </a:p>
        </p:txBody>
      </p:sp>
      <p:sp>
        <p:nvSpPr>
          <p:cNvPr id="4" name="Slide Image Placeholder 3"/>
          <p:cNvSpPr>
            <a:spLocks noGrp="1" noRot="1" noChangeAspect="1"/>
          </p:cNvSpPr>
          <p:nvPr>
            <p:ph type="sldImg" idx="2"/>
          </p:nvPr>
        </p:nvSpPr>
        <p:spPr>
          <a:xfrm>
            <a:off x="41275" y="692150"/>
            <a:ext cx="6927850"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723" y="4387610"/>
            <a:ext cx="5608956" cy="41556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061"/>
            <a:ext cx="3038052" cy="46243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760" y="8772061"/>
            <a:ext cx="3038052" cy="462436"/>
          </a:xfrm>
          <a:prstGeom prst="rect">
            <a:avLst/>
          </a:prstGeom>
        </p:spPr>
        <p:txBody>
          <a:bodyPr vert="horz" lIns="91440" tIns="45720" rIns="91440" bIns="45720" rtlCol="0" anchor="b"/>
          <a:lstStyle>
            <a:lvl1pPr algn="r">
              <a:defRPr sz="1200"/>
            </a:lvl1pPr>
          </a:lstStyle>
          <a:p>
            <a:fld id="{65DCB5E2-730E-4E2C-9B8C-9106AB217409}" type="slidenum">
              <a:rPr lang="en-US" smtClean="0"/>
              <a:pPr/>
              <a:t>‹#›</a:t>
            </a:fld>
            <a:endParaRPr lang="en-US"/>
          </a:p>
        </p:txBody>
      </p:sp>
    </p:spTree>
    <p:extLst>
      <p:ext uri="{BB962C8B-B14F-4D97-AF65-F5344CB8AC3E}">
        <p14:creationId xmlns:p14="http://schemas.microsoft.com/office/powerpoint/2010/main" val="808034699"/>
      </p:ext>
    </p:extLst>
  </p:cSld>
  <p:clrMap bg1="lt1" tx1="dk1" bg2="lt2" tx2="dk2" accent1="accent1" accent2="accent2" accent3="accent3" accent4="accent4" accent5="accent5" accent6="accent6" hlink="hlink" folHlink="folHlink"/>
  <p:notesStyle>
    <a:lvl1pPr marL="0" algn="l" defTabSz="743864" rtl="0" eaLnBrk="1" latinLnBrk="0" hangingPunct="1">
      <a:defRPr sz="1000" kern="1200">
        <a:solidFill>
          <a:schemeClr val="tx1"/>
        </a:solidFill>
        <a:latin typeface="+mn-lt"/>
        <a:ea typeface="+mn-ea"/>
        <a:cs typeface="+mn-cs"/>
      </a:defRPr>
    </a:lvl1pPr>
    <a:lvl2pPr marL="371932" algn="l" defTabSz="743864" rtl="0" eaLnBrk="1" latinLnBrk="0" hangingPunct="1">
      <a:defRPr sz="1000" kern="1200">
        <a:solidFill>
          <a:schemeClr val="tx1"/>
        </a:solidFill>
        <a:latin typeface="+mn-lt"/>
        <a:ea typeface="+mn-ea"/>
        <a:cs typeface="+mn-cs"/>
      </a:defRPr>
    </a:lvl2pPr>
    <a:lvl3pPr marL="743864" algn="l" defTabSz="743864" rtl="0" eaLnBrk="1" latinLnBrk="0" hangingPunct="1">
      <a:defRPr sz="1000" kern="1200">
        <a:solidFill>
          <a:schemeClr val="tx1"/>
        </a:solidFill>
        <a:latin typeface="+mn-lt"/>
        <a:ea typeface="+mn-ea"/>
        <a:cs typeface="+mn-cs"/>
      </a:defRPr>
    </a:lvl3pPr>
    <a:lvl4pPr marL="1115797" algn="l" defTabSz="743864" rtl="0" eaLnBrk="1" latinLnBrk="0" hangingPunct="1">
      <a:defRPr sz="1000" kern="1200">
        <a:solidFill>
          <a:schemeClr val="tx1"/>
        </a:solidFill>
        <a:latin typeface="+mn-lt"/>
        <a:ea typeface="+mn-ea"/>
        <a:cs typeface="+mn-cs"/>
      </a:defRPr>
    </a:lvl4pPr>
    <a:lvl5pPr marL="1487729" algn="l" defTabSz="743864" rtl="0" eaLnBrk="1" latinLnBrk="0" hangingPunct="1">
      <a:defRPr sz="1000" kern="1200">
        <a:solidFill>
          <a:schemeClr val="tx1"/>
        </a:solidFill>
        <a:latin typeface="+mn-lt"/>
        <a:ea typeface="+mn-ea"/>
        <a:cs typeface="+mn-cs"/>
      </a:defRPr>
    </a:lvl5pPr>
    <a:lvl6pPr marL="1859661" algn="l" defTabSz="743864" rtl="0" eaLnBrk="1" latinLnBrk="0" hangingPunct="1">
      <a:defRPr sz="1000" kern="1200">
        <a:solidFill>
          <a:schemeClr val="tx1"/>
        </a:solidFill>
        <a:latin typeface="+mn-lt"/>
        <a:ea typeface="+mn-ea"/>
        <a:cs typeface="+mn-cs"/>
      </a:defRPr>
    </a:lvl6pPr>
    <a:lvl7pPr marL="2231593" algn="l" defTabSz="743864" rtl="0" eaLnBrk="1" latinLnBrk="0" hangingPunct="1">
      <a:defRPr sz="1000" kern="1200">
        <a:solidFill>
          <a:schemeClr val="tx1"/>
        </a:solidFill>
        <a:latin typeface="+mn-lt"/>
        <a:ea typeface="+mn-ea"/>
        <a:cs typeface="+mn-cs"/>
      </a:defRPr>
    </a:lvl7pPr>
    <a:lvl8pPr marL="2603525" algn="l" defTabSz="743864" rtl="0" eaLnBrk="1" latinLnBrk="0" hangingPunct="1">
      <a:defRPr sz="1000" kern="1200">
        <a:solidFill>
          <a:schemeClr val="tx1"/>
        </a:solidFill>
        <a:latin typeface="+mn-lt"/>
        <a:ea typeface="+mn-ea"/>
        <a:cs typeface="+mn-cs"/>
      </a:defRPr>
    </a:lvl8pPr>
    <a:lvl9pPr marL="2975458" algn="l" defTabSz="743864"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692150"/>
            <a:ext cx="6927850" cy="34639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DCB5E2-730E-4E2C-9B8C-9106AB21740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6817139"/>
            <a:ext cx="37306956" cy="4704522"/>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4245" y="12436062"/>
            <a:ext cx="30722711" cy="5607878"/>
          </a:xfrm>
        </p:spPr>
        <p:txBody>
          <a:bodyPr/>
          <a:lstStyle>
            <a:lvl1pPr marL="0" indent="0" algn="ctr">
              <a:buNone/>
              <a:defRPr/>
            </a:lvl1pPr>
            <a:lvl2pPr marL="371932" indent="0" algn="ctr">
              <a:buNone/>
              <a:defRPr/>
            </a:lvl2pPr>
            <a:lvl3pPr marL="743864" indent="0" algn="ctr">
              <a:buNone/>
              <a:defRPr/>
            </a:lvl3pPr>
            <a:lvl4pPr marL="1115797" indent="0" algn="ctr">
              <a:buNone/>
              <a:defRPr/>
            </a:lvl4pPr>
            <a:lvl5pPr marL="1487729" indent="0" algn="ctr">
              <a:buNone/>
              <a:defRPr/>
            </a:lvl5pPr>
            <a:lvl6pPr marL="1859661" indent="0" algn="ctr">
              <a:buNone/>
              <a:defRPr/>
            </a:lvl6pPr>
            <a:lvl7pPr marL="2231593" indent="0" algn="ctr">
              <a:buNone/>
              <a:defRPr/>
            </a:lvl7pPr>
            <a:lvl8pPr marL="2603525" indent="0" algn="ctr">
              <a:buNone/>
              <a:defRPr/>
            </a:lvl8pPr>
            <a:lvl9pPr marL="2975458"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717EF5-B248-462B-860B-DA78BECF80E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88FDEA-4445-437D-8B6C-D6819C235FB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1950278"/>
            <a:ext cx="9326034" cy="175569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2123" y="1950278"/>
            <a:ext cx="27845455" cy="175569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4B0916-507B-48FA-8421-F9C856D0E78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292123" y="1950278"/>
            <a:ext cx="37306956" cy="3657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292123" y="6338957"/>
            <a:ext cx="18585744" cy="6531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13334" y="6338957"/>
            <a:ext cx="18585745" cy="6531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292123" y="12976087"/>
            <a:ext cx="18585744" cy="6531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2013334" y="12976087"/>
            <a:ext cx="18585745" cy="6531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7DE788C-DDDB-4E6D-80FD-C8595CBF64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9D010B-1CC0-48A0-B11F-4D892EE7DD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522"/>
            <a:ext cx="37306956" cy="4357757"/>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9301922"/>
            <a:ext cx="37306956" cy="4800600"/>
          </a:xfrm>
        </p:spPr>
        <p:txBody>
          <a:bodyPr anchor="b"/>
          <a:lstStyle>
            <a:lvl1pPr marL="0" indent="0">
              <a:buNone/>
              <a:defRPr sz="1600"/>
            </a:lvl1pPr>
            <a:lvl2pPr marL="371932" indent="0">
              <a:buNone/>
              <a:defRPr sz="1500"/>
            </a:lvl2pPr>
            <a:lvl3pPr marL="743864" indent="0">
              <a:buNone/>
              <a:defRPr sz="1300"/>
            </a:lvl3pPr>
            <a:lvl4pPr marL="1115797" indent="0">
              <a:buNone/>
              <a:defRPr sz="1100"/>
            </a:lvl4pPr>
            <a:lvl5pPr marL="1487729" indent="0">
              <a:buNone/>
              <a:defRPr sz="1100"/>
            </a:lvl5pPr>
            <a:lvl6pPr marL="1859661" indent="0">
              <a:buNone/>
              <a:defRPr sz="1100"/>
            </a:lvl6pPr>
            <a:lvl7pPr marL="2231593" indent="0">
              <a:buNone/>
              <a:defRPr sz="1100"/>
            </a:lvl7pPr>
            <a:lvl8pPr marL="2603525" indent="0">
              <a:buNone/>
              <a:defRPr sz="1100"/>
            </a:lvl8pPr>
            <a:lvl9pPr marL="2975458"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EAF714-EEAF-4476-BD18-BD2B2185DD2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2123" y="6338957"/>
            <a:ext cx="18585744" cy="13168243"/>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6338957"/>
            <a:ext cx="18585745" cy="13168243"/>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06E210-BB66-405E-B985-48B380C716F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9061"/>
            <a:ext cx="39502644"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4912139"/>
            <a:ext cx="19392900" cy="2047461"/>
          </a:xfrm>
        </p:spPr>
        <p:txBody>
          <a:bodyPr anchor="b"/>
          <a:lstStyle>
            <a:lvl1pPr marL="0" indent="0">
              <a:buNone/>
              <a:defRPr sz="2000" b="1"/>
            </a:lvl1pPr>
            <a:lvl2pPr marL="371932" indent="0">
              <a:buNone/>
              <a:defRPr sz="1600" b="1"/>
            </a:lvl2pPr>
            <a:lvl3pPr marL="743864" indent="0">
              <a:buNone/>
              <a:defRPr sz="1500" b="1"/>
            </a:lvl3pPr>
            <a:lvl4pPr marL="1115797" indent="0">
              <a:buNone/>
              <a:defRPr sz="1300" b="1"/>
            </a:lvl4pPr>
            <a:lvl5pPr marL="1487729" indent="0">
              <a:buNone/>
              <a:defRPr sz="1300" b="1"/>
            </a:lvl5pPr>
            <a:lvl6pPr marL="1859661" indent="0">
              <a:buNone/>
              <a:defRPr sz="1300" b="1"/>
            </a:lvl6pPr>
            <a:lvl7pPr marL="2231593" indent="0">
              <a:buNone/>
              <a:defRPr sz="1300" b="1"/>
            </a:lvl7pPr>
            <a:lvl8pPr marL="2603525" indent="0">
              <a:buNone/>
              <a:defRPr sz="1300" b="1"/>
            </a:lvl8pPr>
            <a:lvl9pPr marL="2975458"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2194278" y="6959600"/>
            <a:ext cx="19392900" cy="12643679"/>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6" y="4912139"/>
            <a:ext cx="19401367" cy="2047461"/>
          </a:xfrm>
        </p:spPr>
        <p:txBody>
          <a:bodyPr anchor="b"/>
          <a:lstStyle>
            <a:lvl1pPr marL="0" indent="0">
              <a:buNone/>
              <a:defRPr sz="2000" b="1"/>
            </a:lvl1pPr>
            <a:lvl2pPr marL="371932" indent="0">
              <a:buNone/>
              <a:defRPr sz="1600" b="1"/>
            </a:lvl2pPr>
            <a:lvl3pPr marL="743864" indent="0">
              <a:buNone/>
              <a:defRPr sz="1500" b="1"/>
            </a:lvl3pPr>
            <a:lvl4pPr marL="1115797" indent="0">
              <a:buNone/>
              <a:defRPr sz="1300" b="1"/>
            </a:lvl4pPr>
            <a:lvl5pPr marL="1487729" indent="0">
              <a:buNone/>
              <a:defRPr sz="1300" b="1"/>
            </a:lvl5pPr>
            <a:lvl6pPr marL="1859661" indent="0">
              <a:buNone/>
              <a:defRPr sz="1300" b="1"/>
            </a:lvl6pPr>
            <a:lvl7pPr marL="2231593" indent="0">
              <a:buNone/>
              <a:defRPr sz="1300" b="1"/>
            </a:lvl7pPr>
            <a:lvl8pPr marL="2603525" indent="0">
              <a:buNone/>
              <a:defRPr sz="1300" b="1"/>
            </a:lvl8pPr>
            <a:lvl9pPr marL="2975458"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22295556" y="6959600"/>
            <a:ext cx="19401367" cy="12643679"/>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74554A-C244-4F43-917E-B9787640A2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7D032EC-595D-4695-B4AF-CC7D86D3263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5CD2384-83B7-403B-A429-29137CFF803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3539"/>
            <a:ext cx="14439900" cy="3718339"/>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7160523" y="873540"/>
            <a:ext cx="24536400" cy="18729739"/>
          </a:xfrm>
        </p:spPr>
        <p:txBody>
          <a:bodyPr/>
          <a:lstStyle>
            <a:lvl1pPr>
              <a:defRPr sz="26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4591878"/>
            <a:ext cx="14439900" cy="15011400"/>
          </a:xfrm>
        </p:spPr>
        <p:txBody>
          <a:bodyPr/>
          <a:lstStyle>
            <a:lvl1pPr marL="0" indent="0">
              <a:buNone/>
              <a:defRPr sz="1100"/>
            </a:lvl1pPr>
            <a:lvl2pPr marL="371932" indent="0">
              <a:buNone/>
              <a:defRPr sz="1000"/>
            </a:lvl2pPr>
            <a:lvl3pPr marL="743864" indent="0">
              <a:buNone/>
              <a:defRPr sz="800"/>
            </a:lvl3pPr>
            <a:lvl4pPr marL="1115797" indent="0">
              <a:buNone/>
              <a:defRPr sz="700"/>
            </a:lvl4pPr>
            <a:lvl5pPr marL="1487729" indent="0">
              <a:buNone/>
              <a:defRPr sz="700"/>
            </a:lvl5pPr>
            <a:lvl6pPr marL="1859661" indent="0">
              <a:buNone/>
              <a:defRPr sz="700"/>
            </a:lvl6pPr>
            <a:lvl7pPr marL="2231593" indent="0">
              <a:buNone/>
              <a:defRPr sz="700"/>
            </a:lvl7pPr>
            <a:lvl8pPr marL="2603525" indent="0">
              <a:buNone/>
              <a:defRPr sz="700"/>
            </a:lvl8pPr>
            <a:lvl9pPr marL="2975458"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044228-2CB0-4122-9B95-0962BCAAF4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15361479"/>
            <a:ext cx="26334156" cy="1814444"/>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8603545" y="1961322"/>
            <a:ext cx="26334156" cy="13167139"/>
          </a:xfrm>
        </p:spPr>
        <p:txBody>
          <a:bodyPr/>
          <a:lstStyle>
            <a:lvl1pPr marL="0" indent="0">
              <a:buNone/>
              <a:defRPr sz="2600"/>
            </a:lvl1pPr>
            <a:lvl2pPr marL="371932" indent="0">
              <a:buNone/>
              <a:defRPr sz="2300"/>
            </a:lvl2pPr>
            <a:lvl3pPr marL="743864" indent="0">
              <a:buNone/>
              <a:defRPr sz="2000"/>
            </a:lvl3pPr>
            <a:lvl4pPr marL="1115797" indent="0">
              <a:buNone/>
              <a:defRPr sz="1600"/>
            </a:lvl4pPr>
            <a:lvl5pPr marL="1487729" indent="0">
              <a:buNone/>
              <a:defRPr sz="1600"/>
            </a:lvl5pPr>
            <a:lvl6pPr marL="1859661" indent="0">
              <a:buNone/>
              <a:defRPr sz="1600"/>
            </a:lvl6pPr>
            <a:lvl7pPr marL="2231593" indent="0">
              <a:buNone/>
              <a:defRPr sz="1600"/>
            </a:lvl7pPr>
            <a:lvl8pPr marL="2603525" indent="0">
              <a:buNone/>
              <a:defRPr sz="1600"/>
            </a:lvl8pPr>
            <a:lvl9pPr marL="2975458" indent="0">
              <a:buNone/>
              <a:defRPr sz="1600"/>
            </a:lvl9pPr>
          </a:lstStyle>
          <a:p>
            <a:pPr lvl="0"/>
            <a:endParaRPr lang="en-US" noProof="0" smtClean="0"/>
          </a:p>
        </p:txBody>
      </p:sp>
      <p:sp>
        <p:nvSpPr>
          <p:cNvPr id="4" name="Text Placeholder 3"/>
          <p:cNvSpPr>
            <a:spLocks noGrp="1"/>
          </p:cNvSpPr>
          <p:nvPr>
            <p:ph type="body" sz="half" idx="2"/>
          </p:nvPr>
        </p:nvSpPr>
        <p:spPr>
          <a:xfrm>
            <a:off x="8603545" y="17175922"/>
            <a:ext cx="26334156" cy="2575339"/>
          </a:xfrm>
        </p:spPr>
        <p:txBody>
          <a:bodyPr/>
          <a:lstStyle>
            <a:lvl1pPr marL="0" indent="0">
              <a:buNone/>
              <a:defRPr sz="1100"/>
            </a:lvl1pPr>
            <a:lvl2pPr marL="371932" indent="0">
              <a:buNone/>
              <a:defRPr sz="1000"/>
            </a:lvl2pPr>
            <a:lvl3pPr marL="743864" indent="0">
              <a:buNone/>
              <a:defRPr sz="800"/>
            </a:lvl3pPr>
            <a:lvl4pPr marL="1115797" indent="0">
              <a:buNone/>
              <a:defRPr sz="700"/>
            </a:lvl4pPr>
            <a:lvl5pPr marL="1487729" indent="0">
              <a:buNone/>
              <a:defRPr sz="700"/>
            </a:lvl5pPr>
            <a:lvl6pPr marL="1859661" indent="0">
              <a:buNone/>
              <a:defRPr sz="700"/>
            </a:lvl6pPr>
            <a:lvl7pPr marL="2231593" indent="0">
              <a:buNone/>
              <a:defRPr sz="700"/>
            </a:lvl7pPr>
            <a:lvl8pPr marL="2603525" indent="0">
              <a:buNone/>
              <a:defRPr sz="700"/>
            </a:lvl8pPr>
            <a:lvl9pPr marL="2975458"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85E6E8-A518-4808-A2DD-088618826E4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123" y="1950278"/>
            <a:ext cx="37306956" cy="3657600"/>
          </a:xfrm>
          <a:prstGeom prst="rect">
            <a:avLst/>
          </a:prstGeom>
          <a:noFill/>
          <a:ln w="9525">
            <a:noFill/>
            <a:miter lim="800000"/>
            <a:headEnd/>
            <a:tailEnd/>
          </a:ln>
        </p:spPr>
        <p:txBody>
          <a:bodyPr vert="horz" wrap="square" lIns="323046" tIns="161523" rIns="323046" bIns="16152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2123" y="6338957"/>
            <a:ext cx="37306956" cy="13168243"/>
          </a:xfrm>
          <a:prstGeom prst="rect">
            <a:avLst/>
          </a:prstGeom>
          <a:noFill/>
          <a:ln w="9525">
            <a:noFill/>
            <a:miter lim="800000"/>
            <a:headEnd/>
            <a:tailEnd/>
          </a:ln>
        </p:spPr>
        <p:txBody>
          <a:bodyPr vert="horz" wrap="square" lIns="323046" tIns="161523" rIns="323046" bIns="1615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2123" y="19995322"/>
            <a:ext cx="9144000" cy="1462157"/>
          </a:xfrm>
          <a:prstGeom prst="rect">
            <a:avLst/>
          </a:prstGeom>
          <a:noFill/>
          <a:ln w="9525">
            <a:noFill/>
            <a:miter lim="800000"/>
            <a:headEnd/>
            <a:tailEnd/>
          </a:ln>
          <a:effectLst/>
        </p:spPr>
        <p:txBody>
          <a:bodyPr vert="horz" wrap="square" lIns="323046" tIns="161523" rIns="323046" bIns="161523" numCol="1" anchor="t" anchorCtr="0" compatLnSpc="1">
            <a:prstTxWarp prst="textNoShape">
              <a:avLst/>
            </a:prstTxWarp>
          </a:bodyPr>
          <a:lstStyle>
            <a:lvl1pPr algn="l">
              <a:spcBef>
                <a:spcPct val="0"/>
              </a:spcBef>
              <a:buClrTx/>
              <a:buFontTx/>
              <a:buNone/>
              <a:defRPr sz="5000" b="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4995879" y="19995322"/>
            <a:ext cx="13899444" cy="1462157"/>
          </a:xfrm>
          <a:prstGeom prst="rect">
            <a:avLst/>
          </a:prstGeom>
          <a:noFill/>
          <a:ln w="9525">
            <a:noFill/>
            <a:miter lim="800000"/>
            <a:headEnd/>
            <a:tailEnd/>
          </a:ln>
          <a:effectLst/>
        </p:spPr>
        <p:txBody>
          <a:bodyPr vert="horz" wrap="square" lIns="323046" tIns="161523" rIns="323046" bIns="161523" numCol="1" anchor="t" anchorCtr="0" compatLnSpc="1">
            <a:prstTxWarp prst="textNoShape">
              <a:avLst/>
            </a:prstTxWarp>
          </a:bodyPr>
          <a:lstStyle>
            <a:lvl1pPr>
              <a:spcBef>
                <a:spcPct val="0"/>
              </a:spcBef>
              <a:buClrTx/>
              <a:buFontTx/>
              <a:buNone/>
              <a:defRPr sz="5000" b="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31455078" y="19995322"/>
            <a:ext cx="9144000" cy="1462157"/>
          </a:xfrm>
          <a:prstGeom prst="rect">
            <a:avLst/>
          </a:prstGeom>
          <a:noFill/>
          <a:ln w="9525">
            <a:noFill/>
            <a:miter lim="800000"/>
            <a:headEnd/>
            <a:tailEnd/>
          </a:ln>
          <a:effectLst/>
        </p:spPr>
        <p:txBody>
          <a:bodyPr vert="horz" wrap="square" lIns="323046" tIns="161523" rIns="323046" bIns="161523" numCol="1" anchor="t" anchorCtr="0" compatLnSpc="1">
            <a:prstTxWarp prst="textNoShape">
              <a:avLst/>
            </a:prstTxWarp>
          </a:bodyPr>
          <a:lstStyle>
            <a:lvl1pPr algn="r">
              <a:spcBef>
                <a:spcPct val="0"/>
              </a:spcBef>
              <a:buClrTx/>
              <a:buFontTx/>
              <a:buNone/>
              <a:defRPr sz="5000" b="0">
                <a:latin typeface="Times New Roman" pitchFamily="18" charset="0"/>
              </a:defRPr>
            </a:lvl1pPr>
          </a:lstStyle>
          <a:p>
            <a:pPr>
              <a:defRPr/>
            </a:pPr>
            <a:fld id="{F20CA697-6FBC-454F-8B01-68B7843BDE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229870" rtl="0" eaLnBrk="0" fontAlgn="base" hangingPunct="0">
        <a:spcBef>
          <a:spcPct val="0"/>
        </a:spcBef>
        <a:spcAft>
          <a:spcPct val="0"/>
        </a:spcAft>
        <a:defRPr sz="15500">
          <a:solidFill>
            <a:schemeClr val="tx2"/>
          </a:solidFill>
          <a:latin typeface="+mj-lt"/>
          <a:ea typeface="+mj-ea"/>
          <a:cs typeface="+mj-cs"/>
        </a:defRPr>
      </a:lvl1pPr>
      <a:lvl2pPr algn="ctr" defTabSz="3229870" rtl="0" eaLnBrk="0" fontAlgn="base" hangingPunct="0">
        <a:spcBef>
          <a:spcPct val="0"/>
        </a:spcBef>
        <a:spcAft>
          <a:spcPct val="0"/>
        </a:spcAft>
        <a:defRPr sz="15500">
          <a:solidFill>
            <a:schemeClr val="tx2"/>
          </a:solidFill>
          <a:latin typeface="Times New Roman" pitchFamily="18" charset="0"/>
        </a:defRPr>
      </a:lvl2pPr>
      <a:lvl3pPr algn="ctr" defTabSz="3229870" rtl="0" eaLnBrk="0" fontAlgn="base" hangingPunct="0">
        <a:spcBef>
          <a:spcPct val="0"/>
        </a:spcBef>
        <a:spcAft>
          <a:spcPct val="0"/>
        </a:spcAft>
        <a:defRPr sz="15500">
          <a:solidFill>
            <a:schemeClr val="tx2"/>
          </a:solidFill>
          <a:latin typeface="Times New Roman" pitchFamily="18" charset="0"/>
        </a:defRPr>
      </a:lvl3pPr>
      <a:lvl4pPr algn="ctr" defTabSz="3229870" rtl="0" eaLnBrk="0" fontAlgn="base" hangingPunct="0">
        <a:spcBef>
          <a:spcPct val="0"/>
        </a:spcBef>
        <a:spcAft>
          <a:spcPct val="0"/>
        </a:spcAft>
        <a:defRPr sz="15500">
          <a:solidFill>
            <a:schemeClr val="tx2"/>
          </a:solidFill>
          <a:latin typeface="Times New Roman" pitchFamily="18" charset="0"/>
        </a:defRPr>
      </a:lvl4pPr>
      <a:lvl5pPr algn="ctr" defTabSz="3229870" rtl="0" eaLnBrk="0" fontAlgn="base" hangingPunct="0">
        <a:spcBef>
          <a:spcPct val="0"/>
        </a:spcBef>
        <a:spcAft>
          <a:spcPct val="0"/>
        </a:spcAft>
        <a:defRPr sz="15500">
          <a:solidFill>
            <a:schemeClr val="tx2"/>
          </a:solidFill>
          <a:latin typeface="Times New Roman" pitchFamily="18" charset="0"/>
        </a:defRPr>
      </a:lvl5pPr>
      <a:lvl6pPr marL="371932" algn="ctr" defTabSz="3229870" rtl="0" fontAlgn="base">
        <a:spcBef>
          <a:spcPct val="0"/>
        </a:spcBef>
        <a:spcAft>
          <a:spcPct val="0"/>
        </a:spcAft>
        <a:defRPr sz="15500">
          <a:solidFill>
            <a:schemeClr val="tx2"/>
          </a:solidFill>
          <a:latin typeface="Times New Roman" pitchFamily="18" charset="0"/>
        </a:defRPr>
      </a:lvl6pPr>
      <a:lvl7pPr marL="743864" algn="ctr" defTabSz="3229870" rtl="0" fontAlgn="base">
        <a:spcBef>
          <a:spcPct val="0"/>
        </a:spcBef>
        <a:spcAft>
          <a:spcPct val="0"/>
        </a:spcAft>
        <a:defRPr sz="15500">
          <a:solidFill>
            <a:schemeClr val="tx2"/>
          </a:solidFill>
          <a:latin typeface="Times New Roman" pitchFamily="18" charset="0"/>
        </a:defRPr>
      </a:lvl7pPr>
      <a:lvl8pPr marL="1115797" algn="ctr" defTabSz="3229870" rtl="0" fontAlgn="base">
        <a:spcBef>
          <a:spcPct val="0"/>
        </a:spcBef>
        <a:spcAft>
          <a:spcPct val="0"/>
        </a:spcAft>
        <a:defRPr sz="15500">
          <a:solidFill>
            <a:schemeClr val="tx2"/>
          </a:solidFill>
          <a:latin typeface="Times New Roman" pitchFamily="18" charset="0"/>
        </a:defRPr>
      </a:lvl8pPr>
      <a:lvl9pPr marL="1487729" algn="ctr" defTabSz="3229870" rtl="0" fontAlgn="base">
        <a:spcBef>
          <a:spcPct val="0"/>
        </a:spcBef>
        <a:spcAft>
          <a:spcPct val="0"/>
        </a:spcAft>
        <a:defRPr sz="15500">
          <a:solidFill>
            <a:schemeClr val="tx2"/>
          </a:solidFill>
          <a:latin typeface="Times New Roman" pitchFamily="18" charset="0"/>
        </a:defRPr>
      </a:lvl9pPr>
    </p:titleStyle>
    <p:bodyStyle>
      <a:lvl1pPr marL="1211363" indent="-1211363" algn="l" defTabSz="3229870" rtl="0" eaLnBrk="0" fontAlgn="base" hangingPunct="0">
        <a:spcBef>
          <a:spcPct val="20000"/>
        </a:spcBef>
        <a:spcAft>
          <a:spcPct val="0"/>
        </a:spcAft>
        <a:buChar char="•"/>
        <a:defRPr sz="11300">
          <a:solidFill>
            <a:schemeClr val="tx1"/>
          </a:solidFill>
          <a:latin typeface="+mn-lt"/>
          <a:ea typeface="+mn-ea"/>
          <a:cs typeface="+mn-cs"/>
        </a:defRPr>
      </a:lvl1pPr>
      <a:lvl2pPr marL="2624188" indent="-1008608" algn="l" defTabSz="3229870" rtl="0" eaLnBrk="0" fontAlgn="base" hangingPunct="0">
        <a:spcBef>
          <a:spcPct val="20000"/>
        </a:spcBef>
        <a:spcAft>
          <a:spcPct val="0"/>
        </a:spcAft>
        <a:buChar char="–"/>
        <a:defRPr sz="9900">
          <a:solidFill>
            <a:schemeClr val="tx1"/>
          </a:solidFill>
          <a:latin typeface="+mn-lt"/>
        </a:defRPr>
      </a:lvl2pPr>
      <a:lvl3pPr marL="4038306" indent="-808436" algn="l" defTabSz="3229870" rtl="0" eaLnBrk="0" fontAlgn="base" hangingPunct="0">
        <a:spcBef>
          <a:spcPct val="20000"/>
        </a:spcBef>
        <a:spcAft>
          <a:spcPct val="0"/>
        </a:spcAft>
        <a:buChar char="•"/>
        <a:defRPr sz="8500">
          <a:solidFill>
            <a:schemeClr val="tx1"/>
          </a:solidFill>
          <a:latin typeface="+mn-lt"/>
        </a:defRPr>
      </a:lvl3pPr>
      <a:lvl4pPr marL="5653886" indent="-808436" algn="l" defTabSz="3229870" rtl="0" eaLnBrk="0" fontAlgn="base" hangingPunct="0">
        <a:spcBef>
          <a:spcPct val="20000"/>
        </a:spcBef>
        <a:spcAft>
          <a:spcPct val="0"/>
        </a:spcAft>
        <a:buChar char="–"/>
        <a:defRPr sz="7100">
          <a:solidFill>
            <a:schemeClr val="tx1"/>
          </a:solidFill>
          <a:latin typeface="+mn-lt"/>
        </a:defRPr>
      </a:lvl4pPr>
      <a:lvl5pPr marL="7268175" indent="-807145" algn="l" defTabSz="3229870" rtl="0" eaLnBrk="0" fontAlgn="base" hangingPunct="0">
        <a:spcBef>
          <a:spcPct val="20000"/>
        </a:spcBef>
        <a:spcAft>
          <a:spcPct val="0"/>
        </a:spcAft>
        <a:buChar char="»"/>
        <a:defRPr sz="7100">
          <a:solidFill>
            <a:schemeClr val="tx1"/>
          </a:solidFill>
          <a:latin typeface="+mn-lt"/>
        </a:defRPr>
      </a:lvl5pPr>
      <a:lvl6pPr marL="7640107" indent="-807145" algn="l" defTabSz="3229870" rtl="0" fontAlgn="base">
        <a:spcBef>
          <a:spcPct val="20000"/>
        </a:spcBef>
        <a:spcAft>
          <a:spcPct val="0"/>
        </a:spcAft>
        <a:buChar char="»"/>
        <a:defRPr sz="7100">
          <a:solidFill>
            <a:schemeClr val="tx1"/>
          </a:solidFill>
          <a:latin typeface="+mn-lt"/>
        </a:defRPr>
      </a:lvl6pPr>
      <a:lvl7pPr marL="8012039" indent="-807145" algn="l" defTabSz="3229870" rtl="0" fontAlgn="base">
        <a:spcBef>
          <a:spcPct val="20000"/>
        </a:spcBef>
        <a:spcAft>
          <a:spcPct val="0"/>
        </a:spcAft>
        <a:buChar char="»"/>
        <a:defRPr sz="7100">
          <a:solidFill>
            <a:schemeClr val="tx1"/>
          </a:solidFill>
          <a:latin typeface="+mn-lt"/>
        </a:defRPr>
      </a:lvl7pPr>
      <a:lvl8pPr marL="8383972" indent="-807145" algn="l" defTabSz="3229870" rtl="0" fontAlgn="base">
        <a:spcBef>
          <a:spcPct val="20000"/>
        </a:spcBef>
        <a:spcAft>
          <a:spcPct val="0"/>
        </a:spcAft>
        <a:buChar char="»"/>
        <a:defRPr sz="7100">
          <a:solidFill>
            <a:schemeClr val="tx1"/>
          </a:solidFill>
          <a:latin typeface="+mn-lt"/>
        </a:defRPr>
      </a:lvl8pPr>
      <a:lvl9pPr marL="8755904" indent="-807145" algn="l" defTabSz="3229870" rtl="0" fontAlgn="base">
        <a:spcBef>
          <a:spcPct val="20000"/>
        </a:spcBef>
        <a:spcAft>
          <a:spcPct val="0"/>
        </a:spcAft>
        <a:buChar char="»"/>
        <a:defRPr sz="7100">
          <a:solidFill>
            <a:schemeClr val="tx1"/>
          </a:solidFill>
          <a:latin typeface="+mn-lt"/>
        </a:defRPr>
      </a:lvl9pPr>
    </p:bodyStyle>
    <p:otherStyle>
      <a:defPPr>
        <a:defRPr lang="en-US"/>
      </a:defPPr>
      <a:lvl1pPr marL="0" algn="l" defTabSz="743864" rtl="0" eaLnBrk="1" latinLnBrk="0" hangingPunct="1">
        <a:defRPr sz="1500" kern="1200">
          <a:solidFill>
            <a:schemeClr val="tx1"/>
          </a:solidFill>
          <a:latin typeface="+mn-lt"/>
          <a:ea typeface="+mn-ea"/>
          <a:cs typeface="+mn-cs"/>
        </a:defRPr>
      </a:lvl1pPr>
      <a:lvl2pPr marL="371932" algn="l" defTabSz="743864" rtl="0" eaLnBrk="1" latinLnBrk="0" hangingPunct="1">
        <a:defRPr sz="1500" kern="1200">
          <a:solidFill>
            <a:schemeClr val="tx1"/>
          </a:solidFill>
          <a:latin typeface="+mn-lt"/>
          <a:ea typeface="+mn-ea"/>
          <a:cs typeface="+mn-cs"/>
        </a:defRPr>
      </a:lvl2pPr>
      <a:lvl3pPr marL="743864" algn="l" defTabSz="743864" rtl="0" eaLnBrk="1" latinLnBrk="0" hangingPunct="1">
        <a:defRPr sz="1500" kern="1200">
          <a:solidFill>
            <a:schemeClr val="tx1"/>
          </a:solidFill>
          <a:latin typeface="+mn-lt"/>
          <a:ea typeface="+mn-ea"/>
          <a:cs typeface="+mn-cs"/>
        </a:defRPr>
      </a:lvl3pPr>
      <a:lvl4pPr marL="1115797" algn="l" defTabSz="743864" rtl="0" eaLnBrk="1" latinLnBrk="0" hangingPunct="1">
        <a:defRPr sz="1500" kern="1200">
          <a:solidFill>
            <a:schemeClr val="tx1"/>
          </a:solidFill>
          <a:latin typeface="+mn-lt"/>
          <a:ea typeface="+mn-ea"/>
          <a:cs typeface="+mn-cs"/>
        </a:defRPr>
      </a:lvl4pPr>
      <a:lvl5pPr marL="1487729" algn="l" defTabSz="743864" rtl="0" eaLnBrk="1" latinLnBrk="0" hangingPunct="1">
        <a:defRPr sz="1500" kern="1200">
          <a:solidFill>
            <a:schemeClr val="tx1"/>
          </a:solidFill>
          <a:latin typeface="+mn-lt"/>
          <a:ea typeface="+mn-ea"/>
          <a:cs typeface="+mn-cs"/>
        </a:defRPr>
      </a:lvl5pPr>
      <a:lvl6pPr marL="1859661" algn="l" defTabSz="743864" rtl="0" eaLnBrk="1" latinLnBrk="0" hangingPunct="1">
        <a:defRPr sz="1500" kern="1200">
          <a:solidFill>
            <a:schemeClr val="tx1"/>
          </a:solidFill>
          <a:latin typeface="+mn-lt"/>
          <a:ea typeface="+mn-ea"/>
          <a:cs typeface="+mn-cs"/>
        </a:defRPr>
      </a:lvl6pPr>
      <a:lvl7pPr marL="2231593" algn="l" defTabSz="743864" rtl="0" eaLnBrk="1" latinLnBrk="0" hangingPunct="1">
        <a:defRPr sz="1500" kern="1200">
          <a:solidFill>
            <a:schemeClr val="tx1"/>
          </a:solidFill>
          <a:latin typeface="+mn-lt"/>
          <a:ea typeface="+mn-ea"/>
          <a:cs typeface="+mn-cs"/>
        </a:defRPr>
      </a:lvl7pPr>
      <a:lvl8pPr marL="2603525" algn="l" defTabSz="743864" rtl="0" eaLnBrk="1" latinLnBrk="0" hangingPunct="1">
        <a:defRPr sz="1500" kern="1200">
          <a:solidFill>
            <a:schemeClr val="tx1"/>
          </a:solidFill>
          <a:latin typeface="+mn-lt"/>
          <a:ea typeface="+mn-ea"/>
          <a:cs typeface="+mn-cs"/>
        </a:defRPr>
      </a:lvl8pPr>
      <a:lvl9pPr marL="2975458" algn="l" defTabSz="74386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emf"/><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chart" Target="../charts/chart5.xml"/><Relationship Id="rId5" Type="http://schemas.openxmlformats.org/officeDocument/2006/relationships/image" Target="../media/image3.png"/><Relationship Id="rId10" Type="http://schemas.openxmlformats.org/officeDocument/2006/relationships/chart" Target="../charts/chart4.xml"/><Relationship Id="rId4" Type="http://schemas.openxmlformats.org/officeDocument/2006/relationships/image" Target="../media/image2.jpe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081" name="Text Box 17"/>
          <p:cNvSpPr txBox="1">
            <a:spLocks noChangeArrowheads="1"/>
          </p:cNvSpPr>
          <p:nvPr/>
        </p:nvSpPr>
        <p:spPr bwMode="auto">
          <a:xfrm>
            <a:off x="33189334" y="17121809"/>
            <a:ext cx="9750778" cy="2544417"/>
          </a:xfrm>
          <a:prstGeom prst="rect">
            <a:avLst/>
          </a:prstGeom>
          <a:noFill/>
          <a:ln w="9525">
            <a:noFill/>
            <a:miter lim="800000"/>
            <a:headEnd/>
            <a:tailEnd/>
          </a:ln>
        </p:spPr>
        <p:txBody>
          <a:bodyPr lIns="74386" tIns="37193" rIns="74386" bIns="37193"/>
          <a:lstStyle/>
          <a:p>
            <a:pPr algn="l">
              <a:spcBef>
                <a:spcPct val="0"/>
              </a:spcBef>
              <a:buClrTx/>
            </a:pPr>
            <a:endParaRPr lang="en-US" altLang="zh-MO" sz="2600" b="0" dirty="0" smtClean="0">
              <a:latin typeface="Calibri" pitchFamily="34" charset="0"/>
              <a:ea typeface="新細明體" charset="-120"/>
              <a:cs typeface="Calibri" pitchFamily="34" charset="0"/>
            </a:endParaRPr>
          </a:p>
          <a:p>
            <a:pPr algn="l">
              <a:spcBef>
                <a:spcPct val="0"/>
              </a:spcBef>
              <a:buClrTx/>
            </a:pPr>
            <a:endParaRPr lang="en-US" altLang="zh-MO" sz="2600" b="0" dirty="0">
              <a:latin typeface="Calibri" pitchFamily="34" charset="0"/>
              <a:ea typeface="新細明體" charset="-120"/>
              <a:cs typeface="Calibri" pitchFamily="34" charset="0"/>
            </a:endParaRPr>
          </a:p>
          <a:p>
            <a:pPr algn="l">
              <a:spcBef>
                <a:spcPct val="0"/>
              </a:spcBef>
              <a:buClrTx/>
              <a:buFontTx/>
              <a:buNone/>
            </a:pPr>
            <a:endParaRPr lang="en-US" sz="2000" b="0" dirty="0">
              <a:latin typeface="Calibri" pitchFamily="34" charset="0"/>
              <a:cs typeface="Calibri" pitchFamily="34" charset="0"/>
            </a:endParaRPr>
          </a:p>
        </p:txBody>
      </p:sp>
      <p:sp>
        <p:nvSpPr>
          <p:cNvPr id="2084" name="Text Box 28"/>
          <p:cNvSpPr txBox="1">
            <a:spLocks noChangeArrowheads="1"/>
          </p:cNvSpPr>
          <p:nvPr/>
        </p:nvSpPr>
        <p:spPr bwMode="auto">
          <a:xfrm>
            <a:off x="11650133" y="15849600"/>
            <a:ext cx="9144000" cy="1007165"/>
          </a:xfrm>
          <a:prstGeom prst="rect">
            <a:avLst/>
          </a:prstGeom>
          <a:noFill/>
          <a:ln w="9525">
            <a:noFill/>
            <a:miter lim="800000"/>
            <a:headEnd/>
            <a:tailEnd/>
          </a:ln>
        </p:spPr>
        <p:txBody>
          <a:bodyPr lIns="74386" tIns="37193" rIns="74386" bIns="37193"/>
          <a:lstStyle/>
          <a:p>
            <a:pPr algn="just">
              <a:buClrTx/>
              <a:buFontTx/>
              <a:buNone/>
            </a:pPr>
            <a:endParaRPr lang="en-US" sz="2600" dirty="0">
              <a:latin typeface="Calibri" pitchFamily="34" charset="0"/>
              <a:cs typeface="Calibri" pitchFamily="34" charset="0"/>
            </a:endParaRPr>
          </a:p>
        </p:txBody>
      </p:sp>
      <p:sp>
        <p:nvSpPr>
          <p:cNvPr id="2223" name="Text Box 3488"/>
          <p:cNvSpPr txBox="1">
            <a:spLocks noChangeArrowheads="1"/>
          </p:cNvSpPr>
          <p:nvPr/>
        </p:nvSpPr>
        <p:spPr bwMode="auto">
          <a:xfrm>
            <a:off x="21403733" y="4611756"/>
            <a:ext cx="8805333" cy="901148"/>
          </a:xfrm>
          <a:prstGeom prst="rect">
            <a:avLst/>
          </a:prstGeom>
          <a:noFill/>
          <a:ln w="9525">
            <a:noFill/>
            <a:miter lim="800000"/>
            <a:headEnd/>
            <a:tailEnd/>
          </a:ln>
        </p:spPr>
        <p:txBody>
          <a:bodyPr lIns="74386" tIns="37193" rIns="74386" bIns="37193"/>
          <a:lstStyle/>
          <a:p>
            <a:pPr algn="just">
              <a:buClrTx/>
              <a:buFontTx/>
              <a:buNone/>
            </a:pPr>
            <a:endParaRPr lang="en-US" sz="2600" dirty="0">
              <a:latin typeface="Calibri" pitchFamily="34" charset="0"/>
              <a:cs typeface="Calibri" pitchFamily="34" charset="0"/>
            </a:endParaRPr>
          </a:p>
        </p:txBody>
      </p:sp>
      <p:sp>
        <p:nvSpPr>
          <p:cNvPr id="2329" name="TextBox 40"/>
          <p:cNvSpPr txBox="1">
            <a:spLocks noChangeArrowheads="1"/>
          </p:cNvSpPr>
          <p:nvPr/>
        </p:nvSpPr>
        <p:spPr bwMode="auto">
          <a:xfrm>
            <a:off x="24654933" y="16114644"/>
            <a:ext cx="609600" cy="429055"/>
          </a:xfrm>
          <a:prstGeom prst="rect">
            <a:avLst/>
          </a:prstGeom>
          <a:noFill/>
          <a:ln w="9525">
            <a:noFill/>
            <a:miter lim="800000"/>
            <a:headEnd/>
            <a:tailEnd/>
          </a:ln>
        </p:spPr>
        <p:txBody>
          <a:bodyPr lIns="74386" tIns="37193" rIns="74386" bIns="37193">
            <a:spAutoFit/>
          </a:bodyPr>
          <a:lstStyle/>
          <a:p>
            <a:endParaRPr lang="en-US" sz="2300" b="0" dirty="0">
              <a:latin typeface="Calibri" pitchFamily="34" charset="0"/>
              <a:cs typeface="Calibri" pitchFamily="34" charset="0"/>
            </a:endParaRPr>
          </a:p>
        </p:txBody>
      </p:sp>
      <p:sp>
        <p:nvSpPr>
          <p:cNvPr id="2330" name="TextBox 42"/>
          <p:cNvSpPr txBox="1">
            <a:spLocks noChangeArrowheads="1"/>
          </p:cNvSpPr>
          <p:nvPr/>
        </p:nvSpPr>
        <p:spPr bwMode="auto">
          <a:xfrm>
            <a:off x="26686934" y="16167652"/>
            <a:ext cx="677333" cy="429055"/>
          </a:xfrm>
          <a:prstGeom prst="rect">
            <a:avLst/>
          </a:prstGeom>
          <a:noFill/>
          <a:ln w="9525">
            <a:noFill/>
            <a:miter lim="800000"/>
            <a:headEnd/>
            <a:tailEnd/>
          </a:ln>
        </p:spPr>
        <p:txBody>
          <a:bodyPr lIns="74386" tIns="37193" rIns="74386" bIns="37193">
            <a:spAutoFit/>
          </a:bodyPr>
          <a:lstStyle/>
          <a:p>
            <a:endParaRPr lang="en-US" sz="2300" b="0" dirty="0">
              <a:latin typeface="Calibri" pitchFamily="34" charset="0"/>
              <a:cs typeface="Calibri" pitchFamily="34" charset="0"/>
            </a:endParaRPr>
          </a:p>
        </p:txBody>
      </p:sp>
      <p:sp>
        <p:nvSpPr>
          <p:cNvPr id="2331" name="TextBox 43"/>
          <p:cNvSpPr txBox="1">
            <a:spLocks noChangeArrowheads="1"/>
          </p:cNvSpPr>
          <p:nvPr/>
        </p:nvSpPr>
        <p:spPr bwMode="auto">
          <a:xfrm>
            <a:off x="28651200" y="17333844"/>
            <a:ext cx="677333" cy="429055"/>
          </a:xfrm>
          <a:prstGeom prst="rect">
            <a:avLst/>
          </a:prstGeom>
          <a:noFill/>
          <a:ln w="9525">
            <a:noFill/>
            <a:miter lim="800000"/>
            <a:headEnd/>
            <a:tailEnd/>
          </a:ln>
        </p:spPr>
        <p:txBody>
          <a:bodyPr lIns="74386" tIns="37193" rIns="74386" bIns="37193">
            <a:spAutoFit/>
          </a:bodyPr>
          <a:lstStyle/>
          <a:p>
            <a:endParaRPr lang="en-US" sz="2300" b="0" dirty="0">
              <a:latin typeface="Calibri" pitchFamily="34" charset="0"/>
              <a:cs typeface="Calibri" pitchFamily="34" charset="0"/>
            </a:endParaRPr>
          </a:p>
        </p:txBody>
      </p:sp>
      <p:sp>
        <p:nvSpPr>
          <p:cNvPr id="2" name="TextBox 44"/>
          <p:cNvSpPr txBox="1">
            <a:spLocks noChangeArrowheads="1"/>
          </p:cNvSpPr>
          <p:nvPr/>
        </p:nvSpPr>
        <p:spPr bwMode="auto">
          <a:xfrm>
            <a:off x="30750934" y="17333844"/>
            <a:ext cx="677333" cy="429055"/>
          </a:xfrm>
          <a:prstGeom prst="rect">
            <a:avLst/>
          </a:prstGeom>
          <a:noFill/>
          <a:ln w="9525">
            <a:noFill/>
            <a:miter lim="800000"/>
            <a:headEnd/>
            <a:tailEnd/>
          </a:ln>
        </p:spPr>
        <p:txBody>
          <a:bodyPr lIns="74386" tIns="37193" rIns="74386" bIns="37193">
            <a:spAutoFit/>
          </a:bodyPr>
          <a:lstStyle/>
          <a:p>
            <a:endParaRPr lang="en-US" sz="2300" b="0" dirty="0">
              <a:latin typeface="Calibri" pitchFamily="34" charset="0"/>
              <a:cs typeface="Calibri" pitchFamily="34" charset="0"/>
            </a:endParaRPr>
          </a:p>
        </p:txBody>
      </p:sp>
      <p:sp>
        <p:nvSpPr>
          <p:cNvPr id="34" name="TextBox 33"/>
          <p:cNvSpPr txBox="1"/>
          <p:nvPr/>
        </p:nvSpPr>
        <p:spPr>
          <a:xfrm>
            <a:off x="5757334" y="477079"/>
            <a:ext cx="31563733" cy="1075386"/>
          </a:xfrm>
          <a:prstGeom prst="rect">
            <a:avLst/>
          </a:prstGeom>
          <a:noFill/>
        </p:spPr>
        <p:txBody>
          <a:bodyPr wrap="square" lIns="74386" tIns="37193" rIns="74386" bIns="37193" rtlCol="0">
            <a:spAutoFit/>
          </a:bodyPr>
          <a:lstStyle/>
          <a:p>
            <a:endParaRPr lang="en-US" sz="6500" dirty="0" smtClean="0">
              <a:latin typeface="Calibri" pitchFamily="34" charset="0"/>
              <a:cs typeface="Calibri" pitchFamily="34" charset="0"/>
            </a:endParaRPr>
          </a:p>
        </p:txBody>
      </p:sp>
      <p:sp>
        <p:nvSpPr>
          <p:cNvPr id="43" name="TextBox 42"/>
          <p:cNvSpPr txBox="1"/>
          <p:nvPr/>
        </p:nvSpPr>
        <p:spPr>
          <a:xfrm>
            <a:off x="31834667" y="7421218"/>
            <a:ext cx="6773333" cy="475222"/>
          </a:xfrm>
          <a:prstGeom prst="rect">
            <a:avLst/>
          </a:prstGeom>
          <a:noFill/>
        </p:spPr>
        <p:txBody>
          <a:bodyPr wrap="square" lIns="74386" tIns="37193" rIns="74386" bIns="37193" rtlCol="0">
            <a:spAutoFit/>
          </a:bodyPr>
          <a:lstStyle/>
          <a:p>
            <a:pPr algn="l"/>
            <a:endParaRPr lang="en-US" sz="2600" dirty="0">
              <a:latin typeface="Calibri" pitchFamily="34" charset="0"/>
              <a:cs typeface="Calibri" pitchFamily="34" charset="0"/>
            </a:endParaRPr>
          </a:p>
        </p:txBody>
      </p:sp>
      <p:sp>
        <p:nvSpPr>
          <p:cNvPr id="3074" name="Rectangle 2"/>
          <p:cNvSpPr>
            <a:spLocks noChangeArrowheads="1"/>
          </p:cNvSpPr>
          <p:nvPr/>
        </p:nvSpPr>
        <p:spPr bwMode="auto">
          <a:xfrm>
            <a:off x="21870456" y="-314554"/>
            <a:ext cx="150288" cy="629110"/>
          </a:xfrm>
          <a:prstGeom prst="rect">
            <a:avLst/>
          </a:prstGeom>
          <a:noFill/>
          <a:ln w="9525">
            <a:noFill/>
            <a:miter lim="800000"/>
            <a:headEnd/>
            <a:tailEnd/>
          </a:ln>
          <a:effectLst/>
        </p:spPr>
        <p:txBody>
          <a:bodyPr vert="horz" wrap="none" lIns="74386" tIns="37193" rIns="74386" bIns="37193" numCol="1" anchor="ctr" anchorCtr="0" compatLnSpc="1">
            <a:prstTxWarp prst="textNoShape">
              <a:avLst/>
            </a:prstTxWarp>
            <a:spAutoFit/>
          </a:bodyPr>
          <a:lstStyle/>
          <a:p>
            <a:endParaRPr lang="en-US">
              <a:latin typeface="Calibri" pitchFamily="34" charset="0"/>
              <a:cs typeface="Calibri" pitchFamily="34" charset="0"/>
            </a:endParaRPr>
          </a:p>
        </p:txBody>
      </p:sp>
      <p:pic>
        <p:nvPicPr>
          <p:cNvPr id="3073" name="Picture 1"/>
          <p:cNvPicPr>
            <a:picLocks noChangeAspect="1" noChangeArrowheads="1"/>
          </p:cNvPicPr>
          <p:nvPr/>
        </p:nvPicPr>
        <p:blipFill>
          <a:blip r:embed="rId3" cstate="print"/>
          <a:srcRect/>
          <a:stretch>
            <a:fillRect/>
          </a:stretch>
        </p:blipFill>
        <p:spPr bwMode="auto">
          <a:xfrm>
            <a:off x="12649200" y="8382000"/>
            <a:ext cx="18089034" cy="6096000"/>
          </a:xfrm>
          <a:prstGeom prst="rect">
            <a:avLst/>
          </a:prstGeom>
          <a:noFill/>
        </p:spPr>
      </p:pic>
      <p:pic>
        <p:nvPicPr>
          <p:cNvPr id="41" name="Picture 40" descr="WSU_logo[1].jpg"/>
          <p:cNvPicPr>
            <a:picLocks noChangeAspect="1"/>
          </p:cNvPicPr>
          <p:nvPr/>
        </p:nvPicPr>
        <p:blipFill>
          <a:blip r:embed="rId4" cstate="print"/>
          <a:stretch>
            <a:fillRect/>
          </a:stretch>
        </p:blipFill>
        <p:spPr>
          <a:xfrm>
            <a:off x="38888275" y="0"/>
            <a:ext cx="5002925" cy="1749287"/>
          </a:xfrm>
          <a:prstGeom prst="rect">
            <a:avLst/>
          </a:prstGeom>
        </p:spPr>
      </p:pic>
      <p:pic>
        <p:nvPicPr>
          <p:cNvPr id="42" name="Picture 41" descr="WSU%20Logo.jpg"/>
          <p:cNvPicPr>
            <a:picLocks noChangeAspect="1"/>
          </p:cNvPicPr>
          <p:nvPr/>
        </p:nvPicPr>
        <p:blipFill>
          <a:blip r:embed="rId4" cstate="print"/>
          <a:stretch>
            <a:fillRect/>
          </a:stretch>
        </p:blipFill>
        <p:spPr>
          <a:xfrm>
            <a:off x="0" y="0"/>
            <a:ext cx="4809067" cy="1696278"/>
          </a:xfrm>
          <a:prstGeom prst="rect">
            <a:avLst/>
          </a:prstGeom>
        </p:spPr>
      </p:pic>
      <p:sp>
        <p:nvSpPr>
          <p:cNvPr id="46" name="TextBox 45"/>
          <p:cNvSpPr txBox="1"/>
          <p:nvPr/>
        </p:nvSpPr>
        <p:spPr>
          <a:xfrm>
            <a:off x="15316200" y="7924800"/>
            <a:ext cx="13385800" cy="629110"/>
          </a:xfrm>
          <a:prstGeom prst="rect">
            <a:avLst/>
          </a:prstGeom>
          <a:solidFill>
            <a:schemeClr val="bg1"/>
          </a:solidFill>
        </p:spPr>
        <p:txBody>
          <a:bodyPr wrap="square" lIns="74386" tIns="37193" rIns="74386" bIns="37193" rtlCol="0">
            <a:spAutoFit/>
          </a:bodyPr>
          <a:lstStyle/>
          <a:p>
            <a:r>
              <a:rPr lang="en-US" dirty="0" smtClean="0">
                <a:latin typeface="Calibri" pitchFamily="34" charset="0"/>
                <a:cs typeface="Calibri" pitchFamily="34" charset="0"/>
              </a:rPr>
              <a:t>Figure 1. Flow chart of nutrients and reproductive processes</a:t>
            </a:r>
            <a:endParaRPr lang="en-US" dirty="0">
              <a:latin typeface="Calibri" pitchFamily="34" charset="0"/>
              <a:cs typeface="Calibri" pitchFamily="34" charset="0"/>
            </a:endParaRPr>
          </a:p>
        </p:txBody>
      </p:sp>
      <p:sp>
        <p:nvSpPr>
          <p:cNvPr id="52" name="TextBox 51"/>
          <p:cNvSpPr txBox="1"/>
          <p:nvPr/>
        </p:nvSpPr>
        <p:spPr>
          <a:xfrm>
            <a:off x="11650133" y="15322257"/>
            <a:ext cx="8602133" cy="1136942"/>
          </a:xfrm>
          <a:prstGeom prst="rect">
            <a:avLst/>
          </a:prstGeom>
          <a:noFill/>
        </p:spPr>
        <p:txBody>
          <a:bodyPr wrap="square" lIns="74386" tIns="37193" rIns="74386" bIns="37193" rtlCol="0">
            <a:spAutoFit/>
          </a:bodyPr>
          <a:lstStyle/>
          <a:p>
            <a:pPr algn="l"/>
            <a:r>
              <a:rPr lang="en-US" sz="2300" dirty="0" smtClean="0">
                <a:latin typeface="Calibri" pitchFamily="34" charset="0"/>
                <a:cs typeface="Calibri" pitchFamily="34" charset="0"/>
              </a:rPr>
              <a:t>Table 1. Effect of  amount of body fat (WTF) at 21 DIM on initiation  of cycling, hormonal concentrations and day of peak hormonal concentration. </a:t>
            </a:r>
            <a:endParaRPr lang="en-US" sz="2300" dirty="0">
              <a:latin typeface="Calibri" pitchFamily="34" charset="0"/>
              <a:cs typeface="Calibri" pitchFamily="34" charset="0"/>
            </a:endParaRPr>
          </a:p>
        </p:txBody>
      </p:sp>
      <p:sp>
        <p:nvSpPr>
          <p:cNvPr id="53" name="TextBox 52"/>
          <p:cNvSpPr txBox="1"/>
          <p:nvPr/>
        </p:nvSpPr>
        <p:spPr>
          <a:xfrm>
            <a:off x="880533" y="1855305"/>
            <a:ext cx="3183467" cy="629110"/>
          </a:xfrm>
          <a:prstGeom prst="rect">
            <a:avLst/>
          </a:prstGeom>
          <a:noFill/>
        </p:spPr>
        <p:txBody>
          <a:bodyPr wrap="square" lIns="74386" tIns="37193" rIns="74386" bIns="37193" rtlCol="0">
            <a:spAutoFit/>
          </a:bodyPr>
          <a:lstStyle/>
          <a:p>
            <a:r>
              <a:rPr lang="en-US" dirty="0" smtClean="0">
                <a:latin typeface="Calibri" pitchFamily="34" charset="0"/>
                <a:cs typeface="Calibri" pitchFamily="34" charset="0"/>
              </a:rPr>
              <a:t>TH 346</a:t>
            </a:r>
            <a:endParaRPr lang="en-US" dirty="0">
              <a:latin typeface="Calibri" pitchFamily="34" charset="0"/>
              <a:cs typeface="Calibri" pitchFamily="34" charset="0"/>
            </a:endParaRPr>
          </a:p>
        </p:txBody>
      </p:sp>
      <p:graphicFrame>
        <p:nvGraphicFramePr>
          <p:cNvPr id="61" name="Table 60"/>
          <p:cNvGraphicFramePr>
            <a:graphicFrameLocks noGrp="1"/>
          </p:cNvGraphicFramePr>
          <p:nvPr>
            <p:extLst>
              <p:ext uri="{D42A27DB-BD31-4B8C-83A1-F6EECF244321}">
                <p14:modId xmlns:p14="http://schemas.microsoft.com/office/powerpoint/2010/main" val="3728012395"/>
              </p:ext>
            </p:extLst>
          </p:nvPr>
        </p:nvGraphicFramePr>
        <p:xfrm>
          <a:off x="11812421" y="16664157"/>
          <a:ext cx="8451877" cy="4399725"/>
        </p:xfrm>
        <a:graphic>
          <a:graphicData uri="http://schemas.openxmlformats.org/drawingml/2006/table">
            <a:tbl>
              <a:tblPr firstRow="1" bandRow="1">
                <a:tableStyleId>{5C22544A-7EE6-4342-B048-85BDC9FD1C3A}</a:tableStyleId>
              </a:tblPr>
              <a:tblGrid>
                <a:gridCol w="908676"/>
                <a:gridCol w="969254"/>
                <a:gridCol w="763668"/>
                <a:gridCol w="1016000"/>
                <a:gridCol w="865745"/>
                <a:gridCol w="1219200"/>
                <a:gridCol w="1354667"/>
                <a:gridCol w="1354667"/>
              </a:tblGrid>
              <a:tr h="776391">
                <a:tc>
                  <a:txBody>
                    <a:bodyPr/>
                    <a:lstStyle/>
                    <a:p>
                      <a:pPr algn="ctr" fontAlgn="b"/>
                      <a:r>
                        <a:rPr lang="en-US" sz="1400" b="1" i="0" u="none" strike="noStrike" dirty="0">
                          <a:solidFill>
                            <a:srgbClr val="000000"/>
                          </a:solidFill>
                          <a:latin typeface="Calibri"/>
                        </a:rPr>
                        <a:t>WTF</a:t>
                      </a:r>
                    </a:p>
                  </a:txBody>
                  <a:tcPr marL="0" marR="0" marT="0" marB="0" anchor="b"/>
                </a:tc>
                <a:tc>
                  <a:txBody>
                    <a:bodyPr/>
                    <a:lstStyle/>
                    <a:p>
                      <a:pPr algn="ctr" fontAlgn="b"/>
                      <a:r>
                        <a:rPr lang="en-US" sz="1400" b="1" i="0" u="none" strike="noStrike" dirty="0">
                          <a:solidFill>
                            <a:srgbClr val="000000"/>
                          </a:solidFill>
                          <a:latin typeface="Calibri"/>
                        </a:rPr>
                        <a:t>Start of Cycling (DIM)</a:t>
                      </a:r>
                    </a:p>
                  </a:txBody>
                  <a:tcPr marL="0" marR="0" marT="0" marB="0" anchor="b"/>
                </a:tc>
                <a:tc>
                  <a:txBody>
                    <a:bodyPr/>
                    <a:lstStyle/>
                    <a:p>
                      <a:pPr algn="ctr" fontAlgn="b"/>
                      <a:r>
                        <a:rPr lang="en-US" sz="1400" b="1" i="0" u="none" strike="noStrike" dirty="0">
                          <a:solidFill>
                            <a:srgbClr val="000000"/>
                          </a:solidFill>
                          <a:latin typeface="Calibri"/>
                        </a:rPr>
                        <a:t>FSH</a:t>
                      </a:r>
                    </a:p>
                  </a:txBody>
                  <a:tcPr marL="0" marR="0" marT="0" marB="0" anchor="b"/>
                </a:tc>
                <a:tc>
                  <a:txBody>
                    <a:bodyPr/>
                    <a:lstStyle/>
                    <a:p>
                      <a:pPr algn="ctr" fontAlgn="b"/>
                      <a:r>
                        <a:rPr lang="en-US" sz="1400" b="1" i="0" u="none" strike="noStrike" dirty="0">
                          <a:solidFill>
                            <a:srgbClr val="000000"/>
                          </a:solidFill>
                          <a:latin typeface="Calibri"/>
                        </a:rPr>
                        <a:t>FSH Day of Peak</a:t>
                      </a:r>
                    </a:p>
                  </a:txBody>
                  <a:tcPr marL="0" marR="0" marT="0" marB="0" anchor="b"/>
                </a:tc>
                <a:tc>
                  <a:txBody>
                    <a:bodyPr/>
                    <a:lstStyle/>
                    <a:p>
                      <a:pPr algn="ctr" fontAlgn="b"/>
                      <a:r>
                        <a:rPr lang="en-US" sz="1400" b="1" i="0" u="none" strike="noStrike" dirty="0">
                          <a:solidFill>
                            <a:srgbClr val="000000"/>
                          </a:solidFill>
                          <a:latin typeface="Calibri"/>
                        </a:rPr>
                        <a:t>Estrogen</a:t>
                      </a:r>
                    </a:p>
                  </a:txBody>
                  <a:tcPr marL="0" marR="0" marT="0" marB="0" anchor="b"/>
                </a:tc>
                <a:tc>
                  <a:txBody>
                    <a:bodyPr/>
                    <a:lstStyle/>
                    <a:p>
                      <a:pPr algn="ctr" fontAlgn="b"/>
                      <a:r>
                        <a:rPr lang="en-US" sz="1400" b="1" i="0" u="none" strike="noStrike" dirty="0">
                          <a:solidFill>
                            <a:srgbClr val="000000"/>
                          </a:solidFill>
                          <a:latin typeface="Calibri"/>
                        </a:rPr>
                        <a:t>Estrogen Day of Peak</a:t>
                      </a:r>
                    </a:p>
                  </a:txBody>
                  <a:tcPr marL="0" marR="0" marT="0" marB="0" anchor="b"/>
                </a:tc>
                <a:tc>
                  <a:txBody>
                    <a:bodyPr/>
                    <a:lstStyle/>
                    <a:p>
                      <a:pPr algn="ctr" fontAlgn="b"/>
                      <a:r>
                        <a:rPr lang="en-US" sz="1400" b="1" i="0" u="none" strike="noStrike" dirty="0">
                          <a:solidFill>
                            <a:srgbClr val="000000"/>
                          </a:solidFill>
                          <a:latin typeface="Calibri"/>
                        </a:rPr>
                        <a:t>Progesterone</a:t>
                      </a:r>
                    </a:p>
                  </a:txBody>
                  <a:tcPr marL="0" marR="0" marT="0" marB="0" anchor="b"/>
                </a:tc>
                <a:tc>
                  <a:txBody>
                    <a:bodyPr/>
                    <a:lstStyle/>
                    <a:p>
                      <a:pPr algn="ctr" fontAlgn="b"/>
                      <a:r>
                        <a:rPr lang="en-US" sz="1400" b="1" i="0" u="none" strike="noStrike" dirty="0">
                          <a:solidFill>
                            <a:srgbClr val="000000"/>
                          </a:solidFill>
                          <a:latin typeface="Calibri"/>
                        </a:rPr>
                        <a:t>Progesterone Day of Peak</a:t>
                      </a:r>
                    </a:p>
                  </a:txBody>
                  <a:tcPr marL="0" marR="0" marT="0" marB="0" anchor="b"/>
                </a:tc>
              </a:tr>
              <a:tr h="603889">
                <a:tc>
                  <a:txBody>
                    <a:bodyPr/>
                    <a:lstStyle/>
                    <a:p>
                      <a:pPr algn="ctr" fontAlgn="b"/>
                      <a:r>
                        <a:rPr lang="en-US" sz="1700" b="1" i="0" u="none" strike="noStrike" dirty="0">
                          <a:solidFill>
                            <a:srgbClr val="000000"/>
                          </a:solidFill>
                          <a:latin typeface="Calibri"/>
                        </a:rPr>
                        <a:t>50</a:t>
                      </a:r>
                    </a:p>
                  </a:txBody>
                  <a:tcPr marL="0" marR="0" marT="0" marB="0" anchor="b"/>
                </a:tc>
                <a:tc>
                  <a:txBody>
                    <a:bodyPr/>
                    <a:lstStyle/>
                    <a:p>
                      <a:pPr algn="ctr" fontAlgn="b"/>
                      <a:r>
                        <a:rPr lang="en-US" sz="1700" b="1" i="0" u="none" strike="noStrike" dirty="0">
                          <a:solidFill>
                            <a:srgbClr val="000000"/>
                          </a:solidFill>
                          <a:latin typeface="Calibri"/>
                        </a:rPr>
                        <a:t>30</a:t>
                      </a:r>
                    </a:p>
                  </a:txBody>
                  <a:tcPr marL="0" marR="0" marT="0" marB="0" anchor="b"/>
                </a:tc>
                <a:tc>
                  <a:txBody>
                    <a:bodyPr/>
                    <a:lstStyle/>
                    <a:p>
                      <a:pPr algn="ctr" fontAlgn="b"/>
                      <a:r>
                        <a:rPr lang="en-US" sz="1700" b="1" i="0" u="none" strike="noStrike" dirty="0">
                          <a:solidFill>
                            <a:srgbClr val="000000"/>
                          </a:solidFill>
                          <a:latin typeface="Calibri"/>
                        </a:rPr>
                        <a:t>4.78</a:t>
                      </a:r>
                    </a:p>
                  </a:txBody>
                  <a:tcPr marL="0" marR="0" marT="0" marB="0" anchor="b"/>
                </a:tc>
                <a:tc>
                  <a:txBody>
                    <a:bodyPr/>
                    <a:lstStyle/>
                    <a:p>
                      <a:pPr algn="ctr" fontAlgn="b"/>
                      <a:r>
                        <a:rPr lang="en-US" sz="1700" b="1" i="0" u="none" strike="noStrike" dirty="0">
                          <a:solidFill>
                            <a:srgbClr val="000000"/>
                          </a:solidFill>
                          <a:latin typeface="Calibri"/>
                        </a:rPr>
                        <a:t>51</a:t>
                      </a:r>
                    </a:p>
                  </a:txBody>
                  <a:tcPr marL="0" marR="0" marT="0" marB="0" anchor="b"/>
                </a:tc>
                <a:tc>
                  <a:txBody>
                    <a:bodyPr/>
                    <a:lstStyle/>
                    <a:p>
                      <a:pPr algn="ctr" fontAlgn="b"/>
                      <a:r>
                        <a:rPr lang="en-US" sz="1700" b="1" i="0" u="none" strike="noStrike" dirty="0">
                          <a:solidFill>
                            <a:srgbClr val="000000"/>
                          </a:solidFill>
                          <a:latin typeface="Calibri"/>
                        </a:rPr>
                        <a:t>129.30</a:t>
                      </a:r>
                    </a:p>
                  </a:txBody>
                  <a:tcPr marL="0" marR="0" marT="0" marB="0" anchor="b"/>
                </a:tc>
                <a:tc>
                  <a:txBody>
                    <a:bodyPr/>
                    <a:lstStyle/>
                    <a:p>
                      <a:pPr algn="ctr" fontAlgn="b"/>
                      <a:r>
                        <a:rPr lang="en-US" sz="1700" b="1" i="0" u="none" strike="noStrike">
                          <a:solidFill>
                            <a:srgbClr val="000000"/>
                          </a:solidFill>
                          <a:latin typeface="Calibri"/>
                        </a:rPr>
                        <a:t>30</a:t>
                      </a:r>
                    </a:p>
                  </a:txBody>
                  <a:tcPr marL="0" marR="0" marT="0" marB="0" anchor="b"/>
                </a:tc>
                <a:tc>
                  <a:txBody>
                    <a:bodyPr/>
                    <a:lstStyle/>
                    <a:p>
                      <a:pPr algn="ctr" fontAlgn="b"/>
                      <a:r>
                        <a:rPr lang="en-US" sz="1700" b="1" i="0" u="none" strike="noStrike" dirty="0">
                          <a:solidFill>
                            <a:srgbClr val="000000"/>
                          </a:solidFill>
                          <a:latin typeface="Calibri"/>
                        </a:rPr>
                        <a:t>113.17</a:t>
                      </a:r>
                    </a:p>
                  </a:txBody>
                  <a:tcPr marL="0" marR="0" marT="0" marB="0" anchor="b"/>
                </a:tc>
                <a:tc>
                  <a:txBody>
                    <a:bodyPr/>
                    <a:lstStyle/>
                    <a:p>
                      <a:pPr algn="ctr" fontAlgn="b"/>
                      <a:r>
                        <a:rPr lang="en-US" sz="1700" b="1" i="0" u="none" strike="noStrike" dirty="0">
                          <a:solidFill>
                            <a:srgbClr val="000000"/>
                          </a:solidFill>
                          <a:latin typeface="Calibri"/>
                        </a:rPr>
                        <a:t>41</a:t>
                      </a:r>
                    </a:p>
                  </a:txBody>
                  <a:tcPr marL="0" marR="0" marT="0" marB="0" anchor="b"/>
                </a:tc>
              </a:tr>
              <a:tr h="603889">
                <a:tc>
                  <a:txBody>
                    <a:bodyPr/>
                    <a:lstStyle/>
                    <a:p>
                      <a:pPr algn="ctr" fontAlgn="b"/>
                      <a:r>
                        <a:rPr lang="en-US" sz="1700" b="1" i="0" u="none" strike="noStrike" dirty="0">
                          <a:solidFill>
                            <a:srgbClr val="000000"/>
                          </a:solidFill>
                          <a:latin typeface="Calibri"/>
                        </a:rPr>
                        <a:t>100</a:t>
                      </a:r>
                    </a:p>
                  </a:txBody>
                  <a:tcPr marL="0" marR="0" marT="0" marB="0" anchor="b"/>
                </a:tc>
                <a:tc>
                  <a:txBody>
                    <a:bodyPr/>
                    <a:lstStyle/>
                    <a:p>
                      <a:pPr algn="ctr" fontAlgn="b"/>
                      <a:r>
                        <a:rPr lang="en-US" sz="1700" b="1" i="0" u="none" strike="noStrike" dirty="0">
                          <a:solidFill>
                            <a:srgbClr val="000000"/>
                          </a:solidFill>
                          <a:latin typeface="Calibri"/>
                        </a:rPr>
                        <a:t>22</a:t>
                      </a:r>
                    </a:p>
                  </a:txBody>
                  <a:tcPr marL="0" marR="0" marT="0" marB="0" anchor="b"/>
                </a:tc>
                <a:tc>
                  <a:txBody>
                    <a:bodyPr/>
                    <a:lstStyle/>
                    <a:p>
                      <a:pPr algn="ctr" fontAlgn="b"/>
                      <a:r>
                        <a:rPr lang="en-US" sz="1700" b="1" i="0" u="none" strike="noStrike" dirty="0">
                          <a:solidFill>
                            <a:srgbClr val="000000"/>
                          </a:solidFill>
                          <a:latin typeface="Calibri"/>
                        </a:rPr>
                        <a:t>4.67</a:t>
                      </a:r>
                    </a:p>
                  </a:txBody>
                  <a:tcPr marL="0" marR="0" marT="0" marB="0" anchor="b"/>
                </a:tc>
                <a:tc>
                  <a:txBody>
                    <a:bodyPr/>
                    <a:lstStyle/>
                    <a:p>
                      <a:pPr algn="ctr" fontAlgn="b"/>
                      <a:r>
                        <a:rPr lang="en-US" sz="1700" b="1" i="0" u="none" strike="noStrike" dirty="0">
                          <a:solidFill>
                            <a:srgbClr val="000000"/>
                          </a:solidFill>
                          <a:latin typeface="Calibri"/>
                        </a:rPr>
                        <a:t>43</a:t>
                      </a:r>
                    </a:p>
                  </a:txBody>
                  <a:tcPr marL="0" marR="0" marT="0" marB="0" anchor="b"/>
                </a:tc>
                <a:tc>
                  <a:txBody>
                    <a:bodyPr/>
                    <a:lstStyle/>
                    <a:p>
                      <a:pPr algn="ctr" fontAlgn="b"/>
                      <a:r>
                        <a:rPr lang="en-US" sz="1700" b="1" i="0" u="none" strike="noStrike" dirty="0">
                          <a:solidFill>
                            <a:srgbClr val="000000"/>
                          </a:solidFill>
                          <a:latin typeface="Calibri"/>
                        </a:rPr>
                        <a:t>153.76</a:t>
                      </a:r>
                    </a:p>
                  </a:txBody>
                  <a:tcPr marL="0" marR="0" marT="0" marB="0" anchor="b"/>
                </a:tc>
                <a:tc>
                  <a:txBody>
                    <a:bodyPr/>
                    <a:lstStyle/>
                    <a:p>
                      <a:pPr algn="ctr" fontAlgn="b"/>
                      <a:r>
                        <a:rPr lang="en-US" sz="1700" b="1" i="0" u="none" strike="noStrike" dirty="0">
                          <a:solidFill>
                            <a:srgbClr val="000000"/>
                          </a:solidFill>
                          <a:latin typeface="Calibri"/>
                        </a:rPr>
                        <a:t>22</a:t>
                      </a:r>
                    </a:p>
                  </a:txBody>
                  <a:tcPr marL="0" marR="0" marT="0" marB="0" anchor="b"/>
                </a:tc>
                <a:tc>
                  <a:txBody>
                    <a:bodyPr/>
                    <a:lstStyle/>
                    <a:p>
                      <a:pPr algn="ctr" fontAlgn="b"/>
                      <a:r>
                        <a:rPr lang="en-US" sz="1700" b="1" i="0" u="none" strike="noStrike">
                          <a:solidFill>
                            <a:srgbClr val="000000"/>
                          </a:solidFill>
                          <a:latin typeface="Calibri"/>
                        </a:rPr>
                        <a:t>113.03</a:t>
                      </a:r>
                    </a:p>
                  </a:txBody>
                  <a:tcPr marL="0" marR="0" marT="0" marB="0" anchor="b"/>
                </a:tc>
                <a:tc>
                  <a:txBody>
                    <a:bodyPr/>
                    <a:lstStyle/>
                    <a:p>
                      <a:pPr algn="ctr" fontAlgn="b"/>
                      <a:r>
                        <a:rPr lang="en-US" sz="1700" b="1" i="0" u="none" strike="noStrike">
                          <a:solidFill>
                            <a:srgbClr val="000000"/>
                          </a:solidFill>
                          <a:latin typeface="Calibri"/>
                        </a:rPr>
                        <a:t>31</a:t>
                      </a:r>
                    </a:p>
                  </a:txBody>
                  <a:tcPr marL="0" marR="0" marT="0" marB="0" anchor="b"/>
                </a:tc>
              </a:tr>
              <a:tr h="603889">
                <a:tc>
                  <a:txBody>
                    <a:bodyPr/>
                    <a:lstStyle/>
                    <a:p>
                      <a:pPr algn="ctr" fontAlgn="b"/>
                      <a:r>
                        <a:rPr lang="en-US" sz="1700" b="1" i="0" u="none" strike="noStrike">
                          <a:solidFill>
                            <a:srgbClr val="000000"/>
                          </a:solidFill>
                          <a:latin typeface="Calibri"/>
                        </a:rPr>
                        <a:t>125</a:t>
                      </a:r>
                    </a:p>
                  </a:txBody>
                  <a:tcPr marL="0" marR="0" marT="0" marB="0" anchor="b"/>
                </a:tc>
                <a:tc>
                  <a:txBody>
                    <a:bodyPr/>
                    <a:lstStyle/>
                    <a:p>
                      <a:pPr algn="ctr" fontAlgn="b"/>
                      <a:r>
                        <a:rPr lang="en-US" sz="1700" b="1" i="0" u="none" strike="noStrike">
                          <a:solidFill>
                            <a:srgbClr val="000000"/>
                          </a:solidFill>
                          <a:latin typeface="Calibri"/>
                        </a:rPr>
                        <a:t>19</a:t>
                      </a:r>
                    </a:p>
                  </a:txBody>
                  <a:tcPr marL="0" marR="0" marT="0" marB="0" anchor="b"/>
                </a:tc>
                <a:tc>
                  <a:txBody>
                    <a:bodyPr/>
                    <a:lstStyle/>
                    <a:p>
                      <a:pPr algn="ctr" fontAlgn="b"/>
                      <a:r>
                        <a:rPr lang="en-US" sz="1700" b="1" i="0" u="none" strike="noStrike" dirty="0">
                          <a:solidFill>
                            <a:srgbClr val="000000"/>
                          </a:solidFill>
                          <a:latin typeface="Calibri"/>
                        </a:rPr>
                        <a:t>4.84</a:t>
                      </a:r>
                    </a:p>
                  </a:txBody>
                  <a:tcPr marL="0" marR="0" marT="0" marB="0" anchor="b"/>
                </a:tc>
                <a:tc>
                  <a:txBody>
                    <a:bodyPr/>
                    <a:lstStyle/>
                    <a:p>
                      <a:pPr algn="ctr" fontAlgn="b"/>
                      <a:r>
                        <a:rPr lang="en-US" sz="1700" b="1" i="0" u="none" strike="noStrike" dirty="0">
                          <a:solidFill>
                            <a:srgbClr val="000000"/>
                          </a:solidFill>
                          <a:latin typeface="Calibri"/>
                        </a:rPr>
                        <a:t>40</a:t>
                      </a:r>
                    </a:p>
                  </a:txBody>
                  <a:tcPr marL="0" marR="0" marT="0" marB="0" anchor="b"/>
                </a:tc>
                <a:tc>
                  <a:txBody>
                    <a:bodyPr/>
                    <a:lstStyle/>
                    <a:p>
                      <a:pPr algn="ctr" fontAlgn="b"/>
                      <a:r>
                        <a:rPr lang="en-US" sz="1700" b="1" i="0" u="none" strike="noStrike" dirty="0">
                          <a:solidFill>
                            <a:srgbClr val="000000"/>
                          </a:solidFill>
                          <a:latin typeface="Calibri"/>
                        </a:rPr>
                        <a:t>117.54</a:t>
                      </a:r>
                    </a:p>
                  </a:txBody>
                  <a:tcPr marL="0" marR="0" marT="0" marB="0" anchor="b"/>
                </a:tc>
                <a:tc>
                  <a:txBody>
                    <a:bodyPr/>
                    <a:lstStyle/>
                    <a:p>
                      <a:pPr algn="ctr" fontAlgn="b"/>
                      <a:r>
                        <a:rPr lang="en-US" sz="1700" b="1" i="0" u="none" strike="noStrike" dirty="0">
                          <a:solidFill>
                            <a:srgbClr val="000000"/>
                          </a:solidFill>
                          <a:latin typeface="Calibri"/>
                        </a:rPr>
                        <a:t>19</a:t>
                      </a:r>
                    </a:p>
                  </a:txBody>
                  <a:tcPr marL="0" marR="0" marT="0" marB="0" anchor="b"/>
                </a:tc>
                <a:tc>
                  <a:txBody>
                    <a:bodyPr/>
                    <a:lstStyle/>
                    <a:p>
                      <a:pPr algn="ctr" fontAlgn="b"/>
                      <a:r>
                        <a:rPr lang="en-US" sz="1700" b="1" i="0" u="none" strike="noStrike" dirty="0">
                          <a:solidFill>
                            <a:srgbClr val="000000"/>
                          </a:solidFill>
                          <a:latin typeface="Calibri"/>
                        </a:rPr>
                        <a:t>113.20</a:t>
                      </a:r>
                    </a:p>
                  </a:txBody>
                  <a:tcPr marL="0" marR="0" marT="0" marB="0" anchor="b"/>
                </a:tc>
                <a:tc>
                  <a:txBody>
                    <a:bodyPr/>
                    <a:lstStyle/>
                    <a:p>
                      <a:pPr algn="ctr" fontAlgn="b"/>
                      <a:r>
                        <a:rPr lang="en-US" sz="1700" b="1" i="0" u="none" strike="noStrike" dirty="0">
                          <a:solidFill>
                            <a:srgbClr val="000000"/>
                          </a:solidFill>
                          <a:latin typeface="Calibri"/>
                        </a:rPr>
                        <a:t>34</a:t>
                      </a:r>
                    </a:p>
                  </a:txBody>
                  <a:tcPr marL="0" marR="0" marT="0" marB="0" anchor="b"/>
                </a:tc>
              </a:tr>
              <a:tr h="603889">
                <a:tc>
                  <a:txBody>
                    <a:bodyPr/>
                    <a:lstStyle/>
                    <a:p>
                      <a:pPr algn="ctr" fontAlgn="b"/>
                      <a:r>
                        <a:rPr lang="en-US" sz="1700" b="1" i="0" u="none" strike="noStrike">
                          <a:solidFill>
                            <a:srgbClr val="000000"/>
                          </a:solidFill>
                          <a:latin typeface="Calibri"/>
                        </a:rPr>
                        <a:t>150</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a:solidFill>
                            <a:srgbClr val="000000"/>
                          </a:solidFill>
                          <a:latin typeface="Calibri"/>
                        </a:rPr>
                        <a:t>4.78</a:t>
                      </a:r>
                    </a:p>
                  </a:txBody>
                  <a:tcPr marL="0" marR="0" marT="0" marB="0" anchor="b"/>
                </a:tc>
                <a:tc>
                  <a:txBody>
                    <a:bodyPr/>
                    <a:lstStyle/>
                    <a:p>
                      <a:pPr algn="ctr" fontAlgn="b"/>
                      <a:r>
                        <a:rPr lang="en-US" sz="1700" b="1" i="0" u="none" strike="noStrike" dirty="0">
                          <a:solidFill>
                            <a:srgbClr val="000000"/>
                          </a:solidFill>
                          <a:latin typeface="Calibri"/>
                        </a:rPr>
                        <a:t>36</a:t>
                      </a:r>
                    </a:p>
                  </a:txBody>
                  <a:tcPr marL="0" marR="0" marT="0" marB="0" anchor="b"/>
                </a:tc>
                <a:tc>
                  <a:txBody>
                    <a:bodyPr/>
                    <a:lstStyle/>
                    <a:p>
                      <a:pPr algn="ctr" fontAlgn="b"/>
                      <a:r>
                        <a:rPr lang="en-US" sz="1700" b="1" i="0" u="none" strike="noStrike" dirty="0">
                          <a:solidFill>
                            <a:srgbClr val="000000"/>
                          </a:solidFill>
                          <a:latin typeface="Calibri"/>
                        </a:rPr>
                        <a:t>128.56</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113.17</a:t>
                      </a:r>
                    </a:p>
                  </a:txBody>
                  <a:tcPr marL="0" marR="0" marT="0" marB="0" anchor="b"/>
                </a:tc>
                <a:tc>
                  <a:txBody>
                    <a:bodyPr/>
                    <a:lstStyle/>
                    <a:p>
                      <a:pPr algn="ctr" fontAlgn="b"/>
                      <a:r>
                        <a:rPr lang="en-US" sz="1700" b="1" i="0" u="none" strike="noStrike">
                          <a:solidFill>
                            <a:srgbClr val="000000"/>
                          </a:solidFill>
                          <a:latin typeface="Calibri"/>
                        </a:rPr>
                        <a:t>30</a:t>
                      </a:r>
                    </a:p>
                  </a:txBody>
                  <a:tcPr marL="0" marR="0" marT="0" marB="0" anchor="b"/>
                </a:tc>
              </a:tr>
              <a:tr h="603889">
                <a:tc>
                  <a:txBody>
                    <a:bodyPr/>
                    <a:lstStyle/>
                    <a:p>
                      <a:pPr algn="ctr" fontAlgn="b"/>
                      <a:r>
                        <a:rPr lang="en-US" sz="1700" b="1" i="0" u="none" strike="noStrike" dirty="0">
                          <a:solidFill>
                            <a:srgbClr val="000000"/>
                          </a:solidFill>
                          <a:latin typeface="Calibri"/>
                        </a:rPr>
                        <a:t>175</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4.72</a:t>
                      </a:r>
                    </a:p>
                  </a:txBody>
                  <a:tcPr marL="0" marR="0" marT="0" marB="0" anchor="b"/>
                </a:tc>
                <a:tc>
                  <a:txBody>
                    <a:bodyPr/>
                    <a:lstStyle/>
                    <a:p>
                      <a:pPr algn="ctr" fontAlgn="b"/>
                      <a:r>
                        <a:rPr lang="en-US" sz="1700" b="1" i="0" u="none" strike="noStrike" dirty="0">
                          <a:solidFill>
                            <a:srgbClr val="000000"/>
                          </a:solidFill>
                          <a:latin typeface="Calibri"/>
                        </a:rPr>
                        <a:t>32</a:t>
                      </a:r>
                    </a:p>
                  </a:txBody>
                  <a:tcPr marL="0" marR="0" marT="0" marB="0" anchor="b"/>
                </a:tc>
                <a:tc>
                  <a:txBody>
                    <a:bodyPr/>
                    <a:lstStyle/>
                    <a:p>
                      <a:pPr algn="ctr" fontAlgn="b"/>
                      <a:r>
                        <a:rPr lang="en-US" sz="1700" b="1" i="0" u="none" strike="noStrike" dirty="0">
                          <a:solidFill>
                            <a:srgbClr val="000000"/>
                          </a:solidFill>
                          <a:latin typeface="Calibri"/>
                        </a:rPr>
                        <a:t>140.34</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112.94</a:t>
                      </a:r>
                    </a:p>
                  </a:txBody>
                  <a:tcPr marL="0" marR="0" marT="0" marB="0" anchor="b"/>
                </a:tc>
                <a:tc>
                  <a:txBody>
                    <a:bodyPr/>
                    <a:lstStyle/>
                    <a:p>
                      <a:pPr algn="ctr" fontAlgn="b"/>
                      <a:r>
                        <a:rPr lang="en-US" sz="1700" b="1" i="0" u="none" strike="noStrike" dirty="0">
                          <a:solidFill>
                            <a:srgbClr val="000000"/>
                          </a:solidFill>
                          <a:latin typeface="Calibri"/>
                        </a:rPr>
                        <a:t>26</a:t>
                      </a:r>
                    </a:p>
                  </a:txBody>
                  <a:tcPr marL="0" marR="0" marT="0" marB="0" anchor="b"/>
                </a:tc>
              </a:tr>
              <a:tr h="603889">
                <a:tc>
                  <a:txBody>
                    <a:bodyPr/>
                    <a:lstStyle/>
                    <a:p>
                      <a:pPr algn="ctr" fontAlgn="b"/>
                      <a:r>
                        <a:rPr lang="en-US" sz="1700" b="1" i="0" u="none" strike="noStrike" dirty="0">
                          <a:solidFill>
                            <a:srgbClr val="000000"/>
                          </a:solidFill>
                          <a:latin typeface="Calibri"/>
                        </a:rPr>
                        <a:t>200</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4.67</a:t>
                      </a:r>
                    </a:p>
                  </a:txBody>
                  <a:tcPr marL="0" marR="0" marT="0" marB="0" anchor="b"/>
                </a:tc>
                <a:tc>
                  <a:txBody>
                    <a:bodyPr/>
                    <a:lstStyle/>
                    <a:p>
                      <a:pPr algn="ctr" fontAlgn="b"/>
                      <a:r>
                        <a:rPr lang="en-US" sz="1700" b="1" i="0" u="none" strike="noStrike" dirty="0">
                          <a:solidFill>
                            <a:srgbClr val="000000"/>
                          </a:solidFill>
                          <a:latin typeface="Calibri"/>
                        </a:rPr>
                        <a:t>28</a:t>
                      </a:r>
                    </a:p>
                  </a:txBody>
                  <a:tcPr marL="0" marR="0" marT="0" marB="0" anchor="b"/>
                </a:tc>
                <a:tc>
                  <a:txBody>
                    <a:bodyPr/>
                    <a:lstStyle/>
                    <a:p>
                      <a:pPr algn="ctr" fontAlgn="b"/>
                      <a:r>
                        <a:rPr lang="en-US" sz="1700" b="1" i="0" u="none" strike="noStrike" dirty="0">
                          <a:solidFill>
                            <a:srgbClr val="000000"/>
                          </a:solidFill>
                          <a:latin typeface="Calibri"/>
                        </a:rPr>
                        <a:t>152.91</a:t>
                      </a:r>
                    </a:p>
                  </a:txBody>
                  <a:tcPr marL="0" marR="0" marT="0" marB="0" anchor="b"/>
                </a:tc>
                <a:tc>
                  <a:txBody>
                    <a:bodyPr/>
                    <a:lstStyle/>
                    <a:p>
                      <a:pPr algn="ctr" fontAlgn="b"/>
                      <a:r>
                        <a:rPr lang="en-US" sz="1700" b="1" i="0" u="none" strike="noStrike" dirty="0" smtClean="0">
                          <a:solidFill>
                            <a:srgbClr val="000000"/>
                          </a:solidFill>
                          <a:latin typeface="Calibri"/>
                        </a:rPr>
                        <a:t>19</a:t>
                      </a:r>
                      <a:endParaRPr lang="en-US" sz="1700" b="1" i="0" u="none" strike="noStrike" dirty="0">
                        <a:solidFill>
                          <a:srgbClr val="000000"/>
                        </a:solidFill>
                        <a:latin typeface="Calibri"/>
                      </a:endParaRPr>
                    </a:p>
                  </a:txBody>
                  <a:tcPr marL="0" marR="0" marT="0" marB="0" anchor="b"/>
                </a:tc>
                <a:tc>
                  <a:txBody>
                    <a:bodyPr/>
                    <a:lstStyle/>
                    <a:p>
                      <a:pPr algn="ctr" fontAlgn="b"/>
                      <a:r>
                        <a:rPr lang="en-US" sz="1700" b="1" i="0" u="none" strike="noStrike" dirty="0">
                          <a:solidFill>
                            <a:srgbClr val="000000"/>
                          </a:solidFill>
                          <a:latin typeface="Calibri"/>
                        </a:rPr>
                        <a:t>113.00</a:t>
                      </a:r>
                    </a:p>
                  </a:txBody>
                  <a:tcPr marL="0" marR="0" marT="0" marB="0" anchor="b"/>
                </a:tc>
                <a:tc>
                  <a:txBody>
                    <a:bodyPr/>
                    <a:lstStyle/>
                    <a:p>
                      <a:pPr algn="ctr" fontAlgn="b"/>
                      <a:r>
                        <a:rPr lang="en-US" sz="1700" b="1" i="0" u="none" strike="noStrike" dirty="0">
                          <a:solidFill>
                            <a:srgbClr val="000000"/>
                          </a:solidFill>
                          <a:latin typeface="Calibri"/>
                        </a:rPr>
                        <a:t>22</a:t>
                      </a:r>
                    </a:p>
                  </a:txBody>
                  <a:tcPr marL="0" marR="0" marT="0" marB="0" anchor="b"/>
                </a:tc>
              </a:tr>
            </a:tbl>
          </a:graphicData>
        </a:graphic>
      </p:graphicFrame>
      <p:pic>
        <p:nvPicPr>
          <p:cNvPr id="32" name="Picture 5"/>
          <p:cNvPicPr>
            <a:picLocks noGrp="1" noChangeAspect="1" noChangeArrowheads="1"/>
          </p:cNvPicPr>
          <p:nvPr>
            <p:ph idx="1"/>
          </p:nvPr>
        </p:nvPicPr>
        <p:blipFill>
          <a:blip r:embed="rId5" cstate="print"/>
          <a:srcRect/>
          <a:stretch>
            <a:fillRect/>
          </a:stretch>
        </p:blipFill>
        <p:spPr>
          <a:xfrm>
            <a:off x="21568338" y="16167652"/>
            <a:ext cx="9008533" cy="2491409"/>
          </a:xfrm>
          <a:noFill/>
        </p:spPr>
      </p:pic>
      <p:pic>
        <p:nvPicPr>
          <p:cNvPr id="33" name="Picture 6"/>
          <p:cNvPicPr>
            <a:picLocks noChangeAspect="1" noChangeArrowheads="1"/>
          </p:cNvPicPr>
          <p:nvPr/>
        </p:nvPicPr>
        <p:blipFill>
          <a:blip r:embed="rId6" cstate="print"/>
          <a:srcRect/>
          <a:stretch>
            <a:fillRect/>
          </a:stretch>
        </p:blipFill>
        <p:spPr bwMode="auto">
          <a:xfrm>
            <a:off x="21539200" y="18882539"/>
            <a:ext cx="9008533" cy="2567609"/>
          </a:xfrm>
          <a:prstGeom prst="rect">
            <a:avLst/>
          </a:prstGeom>
          <a:noFill/>
          <a:ln w="9525">
            <a:noFill/>
            <a:miter lim="800000"/>
            <a:headEnd/>
            <a:tailEnd/>
          </a:ln>
        </p:spPr>
      </p:pic>
      <p:sp>
        <p:nvSpPr>
          <p:cNvPr id="38" name="Rectangle 37"/>
          <p:cNvSpPr/>
          <p:nvPr/>
        </p:nvSpPr>
        <p:spPr>
          <a:xfrm>
            <a:off x="22263335" y="16348350"/>
            <a:ext cx="3001198" cy="321334"/>
          </a:xfrm>
          <a:prstGeom prst="rect">
            <a:avLst/>
          </a:prstGeom>
        </p:spPr>
        <p:txBody>
          <a:bodyPr wrap="none" lIns="74386" tIns="37193" rIns="74386" bIns="37193">
            <a:spAutoFit/>
          </a:bodyPr>
          <a:lstStyle/>
          <a:p>
            <a:pPr algn="l"/>
            <a:r>
              <a:rPr lang="en-US" sz="1600" dirty="0" smtClean="0">
                <a:latin typeface="Calibri" pitchFamily="34" charset="0"/>
                <a:cs typeface="Calibri" pitchFamily="34" charset="0"/>
              </a:rPr>
              <a:t>DMI = 18 kg/d, Milk peak 34 kg/d</a:t>
            </a:r>
          </a:p>
        </p:txBody>
      </p:sp>
      <p:sp>
        <p:nvSpPr>
          <p:cNvPr id="48" name="Rectangle 47"/>
          <p:cNvSpPr/>
          <p:nvPr/>
        </p:nvSpPr>
        <p:spPr>
          <a:xfrm>
            <a:off x="22284701" y="17475343"/>
            <a:ext cx="2239836" cy="321334"/>
          </a:xfrm>
          <a:prstGeom prst="rect">
            <a:avLst/>
          </a:prstGeom>
        </p:spPr>
        <p:txBody>
          <a:bodyPr wrap="none" lIns="74386" tIns="37193" rIns="74386" bIns="37193">
            <a:spAutoFit/>
          </a:bodyPr>
          <a:lstStyle/>
          <a:p>
            <a:r>
              <a:rPr lang="en-US" sz="1600" dirty="0" smtClean="0">
                <a:latin typeface="Calibri" pitchFamily="34" charset="0"/>
                <a:cs typeface="Calibri" pitchFamily="34" charset="0"/>
              </a:rPr>
              <a:t>First peak at 60, 3</a:t>
            </a:r>
            <a:r>
              <a:rPr lang="en-US" sz="1600" baseline="30000" dirty="0" smtClean="0">
                <a:latin typeface="Calibri" pitchFamily="34" charset="0"/>
                <a:cs typeface="Calibri" pitchFamily="34" charset="0"/>
              </a:rPr>
              <a:t>rd</a:t>
            </a:r>
            <a:r>
              <a:rPr lang="en-US" sz="1600" dirty="0" smtClean="0">
                <a:latin typeface="Calibri" pitchFamily="34" charset="0"/>
                <a:cs typeface="Calibri" pitchFamily="34" charset="0"/>
              </a:rPr>
              <a:t> at 70</a:t>
            </a:r>
            <a:endParaRPr lang="en-US" sz="1600" dirty="0">
              <a:latin typeface="Calibri" pitchFamily="34" charset="0"/>
              <a:cs typeface="Calibri" pitchFamily="34" charset="0"/>
            </a:endParaRPr>
          </a:p>
        </p:txBody>
      </p:sp>
      <p:sp>
        <p:nvSpPr>
          <p:cNvPr id="49" name="Rectangle 48"/>
          <p:cNvSpPr/>
          <p:nvPr/>
        </p:nvSpPr>
        <p:spPr>
          <a:xfrm>
            <a:off x="22750415" y="19222024"/>
            <a:ext cx="3001197" cy="321334"/>
          </a:xfrm>
          <a:prstGeom prst="rect">
            <a:avLst/>
          </a:prstGeom>
        </p:spPr>
        <p:txBody>
          <a:bodyPr wrap="none" lIns="74386" tIns="37193" rIns="74386" bIns="37193">
            <a:spAutoFit/>
          </a:bodyPr>
          <a:lstStyle/>
          <a:p>
            <a:r>
              <a:rPr lang="en-US" sz="1600" dirty="0" smtClean="0">
                <a:latin typeface="Calibri" pitchFamily="34" charset="0"/>
                <a:cs typeface="Calibri" pitchFamily="34" charset="0"/>
              </a:rPr>
              <a:t>DMI = 22 kg/d, Milk peak 34 kg/d</a:t>
            </a:r>
            <a:endParaRPr lang="en-US" sz="1600" dirty="0">
              <a:latin typeface="Calibri" pitchFamily="34" charset="0"/>
              <a:cs typeface="Calibri" pitchFamily="34" charset="0"/>
            </a:endParaRPr>
          </a:p>
        </p:txBody>
      </p:sp>
      <p:sp>
        <p:nvSpPr>
          <p:cNvPr id="51" name="Rectangle 50"/>
          <p:cNvSpPr/>
          <p:nvPr/>
        </p:nvSpPr>
        <p:spPr>
          <a:xfrm>
            <a:off x="22333153" y="20421856"/>
            <a:ext cx="2286322" cy="321334"/>
          </a:xfrm>
          <a:prstGeom prst="rect">
            <a:avLst/>
          </a:prstGeom>
        </p:spPr>
        <p:txBody>
          <a:bodyPr wrap="none" lIns="74386" tIns="37193" rIns="74386" bIns="37193">
            <a:spAutoFit/>
          </a:bodyPr>
          <a:lstStyle/>
          <a:p>
            <a:r>
              <a:rPr lang="en-US" sz="1600" dirty="0" smtClean="0">
                <a:latin typeface="Calibri" pitchFamily="34" charset="0"/>
                <a:cs typeface="Calibri" pitchFamily="34" charset="0"/>
              </a:rPr>
              <a:t>First peak at 50, 3</a:t>
            </a:r>
            <a:r>
              <a:rPr lang="en-US" sz="1600" baseline="30000" dirty="0" smtClean="0">
                <a:latin typeface="Calibri" pitchFamily="34" charset="0"/>
                <a:cs typeface="Calibri" pitchFamily="34" charset="0"/>
              </a:rPr>
              <a:t>rd</a:t>
            </a:r>
            <a:r>
              <a:rPr lang="en-US" sz="1600" dirty="0" smtClean="0">
                <a:latin typeface="Calibri" pitchFamily="34" charset="0"/>
                <a:cs typeface="Calibri" pitchFamily="34" charset="0"/>
              </a:rPr>
              <a:t> at  60</a:t>
            </a:r>
          </a:p>
        </p:txBody>
      </p:sp>
      <p:cxnSp>
        <p:nvCxnSpPr>
          <p:cNvPr id="55" name="Straight Arrow Connector 54"/>
          <p:cNvCxnSpPr/>
          <p:nvPr/>
        </p:nvCxnSpPr>
        <p:spPr bwMode="auto">
          <a:xfrm flipV="1">
            <a:off x="23476314" y="17165831"/>
            <a:ext cx="1549400" cy="205409"/>
          </a:xfrm>
          <a:prstGeom prst="straightConnector1">
            <a:avLst/>
          </a:prstGeom>
          <a:noFill/>
          <a:ln w="47625"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a:off x="23350970" y="19909367"/>
            <a:ext cx="1557867" cy="115956"/>
          </a:xfrm>
          <a:prstGeom prst="straightConnector1">
            <a:avLst/>
          </a:prstGeom>
          <a:noFill/>
          <a:ln w="47625" cap="flat" cmpd="sng" algn="ctr">
            <a:solidFill>
              <a:schemeClr val="tx1"/>
            </a:solidFill>
            <a:prstDash val="solid"/>
            <a:round/>
            <a:headEnd type="none" w="med" len="med"/>
            <a:tailEnd type="arrow"/>
          </a:ln>
          <a:effectLst/>
        </p:spPr>
      </p:cxnSp>
      <p:sp>
        <p:nvSpPr>
          <p:cNvPr id="63" name="Rectangle 62"/>
          <p:cNvSpPr/>
          <p:nvPr/>
        </p:nvSpPr>
        <p:spPr>
          <a:xfrm>
            <a:off x="22395682" y="15428150"/>
            <a:ext cx="6932851" cy="429055"/>
          </a:xfrm>
          <a:prstGeom prst="rect">
            <a:avLst/>
          </a:prstGeom>
        </p:spPr>
        <p:txBody>
          <a:bodyPr wrap="none" lIns="74386" tIns="37193" rIns="74386" bIns="37193">
            <a:spAutoFit/>
          </a:bodyPr>
          <a:lstStyle/>
          <a:p>
            <a:pPr algn="l"/>
            <a:r>
              <a:rPr lang="en-US" sz="2300" dirty="0" smtClean="0">
                <a:latin typeface="Calibri" pitchFamily="34" charset="0"/>
                <a:cs typeface="Calibri" pitchFamily="34" charset="0"/>
              </a:rPr>
              <a:t>Figure 2. Steroids at different milk production and feed </a:t>
            </a:r>
            <a:endParaRPr lang="en-US" sz="2300" dirty="0">
              <a:latin typeface="Calibri" pitchFamily="34" charset="0"/>
              <a:cs typeface="Calibri" pitchFamily="34" charset="0"/>
            </a:endParaRPr>
          </a:p>
        </p:txBody>
      </p:sp>
      <p:sp>
        <p:nvSpPr>
          <p:cNvPr id="64" name="Text Box 146"/>
          <p:cNvSpPr txBox="1">
            <a:spLocks noChangeArrowheads="1"/>
          </p:cNvSpPr>
          <p:nvPr/>
        </p:nvSpPr>
        <p:spPr bwMode="auto">
          <a:xfrm>
            <a:off x="4800600" y="0"/>
            <a:ext cx="34002133" cy="1619906"/>
          </a:xfrm>
          <a:prstGeom prst="rect">
            <a:avLst/>
          </a:prstGeom>
          <a:gradFill flip="none" rotWithShape="1">
            <a:gsLst>
              <a:gs pos="0">
                <a:srgbClr val="000082"/>
              </a:gs>
              <a:gs pos="30000">
                <a:srgbClr val="66008F"/>
              </a:gs>
              <a:gs pos="64999">
                <a:srgbClr val="BA0066"/>
              </a:gs>
              <a:gs pos="89999">
                <a:srgbClr val="FF0000"/>
              </a:gs>
              <a:gs pos="100000">
                <a:srgbClr val="FF8200"/>
              </a:gs>
            </a:gsLst>
            <a:lin ang="2700000" scaled="0"/>
            <a:tileRect/>
          </a:gradFill>
          <a:ln w="9525">
            <a:solidFill>
              <a:schemeClr val="tx1"/>
            </a:solidFill>
            <a:miter lim="800000"/>
            <a:headEnd/>
            <a:tailEnd/>
          </a:ln>
          <a:effectLst/>
        </p:spPr>
        <p:txBody>
          <a:bodyPr wrap="square" lIns="49762" tIns="24880" rIns="49762" bIns="24880">
            <a:spAutoFit/>
          </a:bodyPr>
          <a:lstStyle/>
          <a:p>
            <a:r>
              <a:rPr lang="en-US" sz="5400" dirty="0"/>
              <a:t>Integrating nutritional and reproductive models to improve reproductive efficiency in dairy cattle.</a:t>
            </a:r>
          </a:p>
          <a:p>
            <a:pPr defTabSz="498492"/>
            <a:r>
              <a:rPr lang="en-US" sz="3200" dirty="0" smtClean="0">
                <a:solidFill>
                  <a:schemeClr val="bg1"/>
                </a:solidFill>
                <a:latin typeface="Calibri" pitchFamily="34" charset="0"/>
                <a:cs typeface="Calibri" pitchFamily="34" charset="0"/>
              </a:rPr>
              <a:t>J</a:t>
            </a:r>
            <a:r>
              <a:rPr lang="en-US" sz="3200" dirty="0" smtClean="0">
                <a:solidFill>
                  <a:schemeClr val="bg1"/>
                </a:solidFill>
                <a:latin typeface="Calibri" pitchFamily="34" charset="0"/>
                <a:cs typeface="Calibri" pitchFamily="34" charset="0"/>
              </a:rPr>
              <a:t>. P. McNamara</a:t>
            </a:r>
            <a:r>
              <a:rPr lang="en-US" sz="3200" baseline="30000" dirty="0" smtClean="0">
                <a:solidFill>
                  <a:schemeClr val="bg1"/>
                </a:solidFill>
                <a:latin typeface="Calibri" pitchFamily="34" charset="0"/>
                <a:cs typeface="Calibri" pitchFamily="34" charset="0"/>
              </a:rPr>
              <a:t>1 </a:t>
            </a:r>
            <a:r>
              <a:rPr lang="en-US" sz="3200" dirty="0" smtClean="0">
                <a:solidFill>
                  <a:schemeClr val="bg1"/>
                </a:solidFill>
                <a:latin typeface="Calibri" pitchFamily="34" charset="0"/>
                <a:cs typeface="Calibri" pitchFamily="34" charset="0"/>
              </a:rPr>
              <a:t>, S. L. </a:t>
            </a:r>
            <a:r>
              <a:rPr lang="en-US" sz="3200" dirty="0" smtClean="0">
                <a:solidFill>
                  <a:schemeClr val="bg1"/>
                </a:solidFill>
                <a:latin typeface="Calibri" pitchFamily="34" charset="0"/>
                <a:cs typeface="Calibri" pitchFamily="34" charset="0"/>
              </a:rPr>
              <a:t>Shields</a:t>
            </a:r>
            <a:r>
              <a:rPr lang="en-US" sz="3200" baseline="30000" dirty="0" smtClean="0">
                <a:solidFill>
                  <a:schemeClr val="bg1"/>
                </a:solidFill>
                <a:latin typeface="Calibri" pitchFamily="34" charset="0"/>
                <a:cs typeface="Calibri" pitchFamily="34" charset="0"/>
              </a:rPr>
              <a:t>1,2</a:t>
            </a:r>
            <a:r>
              <a:rPr lang="en-US" sz="3200" dirty="0" smtClean="0">
                <a:solidFill>
                  <a:schemeClr val="bg1"/>
                </a:solidFill>
                <a:latin typeface="Calibri" pitchFamily="34" charset="0"/>
                <a:cs typeface="Calibri" pitchFamily="34" charset="0"/>
              </a:rPr>
              <a:t> </a:t>
            </a:r>
            <a:r>
              <a:rPr lang="en-US" sz="2900" i="1" dirty="0" smtClean="0">
                <a:solidFill>
                  <a:schemeClr val="bg1"/>
                </a:solidFill>
                <a:latin typeface="Calibri" pitchFamily="34" charset="0"/>
                <a:cs typeface="Calibri" pitchFamily="34" charset="0"/>
              </a:rPr>
              <a:t>Washington </a:t>
            </a:r>
            <a:r>
              <a:rPr lang="en-US" sz="2900" i="1" dirty="0" smtClean="0">
                <a:solidFill>
                  <a:schemeClr val="bg1"/>
                </a:solidFill>
                <a:latin typeface="Calibri" pitchFamily="34" charset="0"/>
                <a:cs typeface="Calibri" pitchFamily="34" charset="0"/>
              </a:rPr>
              <a:t>State University, Pullman WA, USA </a:t>
            </a:r>
            <a:r>
              <a:rPr lang="en-US" sz="2900" i="1" baseline="30000" dirty="0">
                <a:latin typeface="Calibri" pitchFamily="34" charset="0"/>
                <a:cs typeface="Calibri" pitchFamily="34" charset="0"/>
              </a:rPr>
              <a:t>2</a:t>
            </a:r>
            <a:r>
              <a:rPr lang="en-US" sz="2900" i="1" dirty="0" smtClean="0">
                <a:solidFill>
                  <a:schemeClr val="bg1"/>
                </a:solidFill>
                <a:latin typeface="Calibri" pitchFamily="34" charset="0"/>
                <a:cs typeface="Calibri" pitchFamily="34" charset="0"/>
              </a:rPr>
              <a:t>Elanco, </a:t>
            </a:r>
            <a:r>
              <a:rPr lang="en-US" sz="2900" i="1" dirty="0" err="1" smtClean="0">
                <a:solidFill>
                  <a:schemeClr val="bg1"/>
                </a:solidFill>
                <a:latin typeface="Calibri" pitchFamily="34" charset="0"/>
                <a:cs typeface="Calibri" pitchFamily="34" charset="0"/>
              </a:rPr>
              <a:t>Inc</a:t>
            </a:r>
            <a:r>
              <a:rPr lang="en-US" sz="2900" i="1" dirty="0" smtClean="0">
                <a:solidFill>
                  <a:schemeClr val="bg1"/>
                </a:solidFill>
                <a:latin typeface="Calibri" pitchFamily="34" charset="0"/>
                <a:cs typeface="Calibri" pitchFamily="34" charset="0"/>
              </a:rPr>
              <a:t>, Greenfield IN</a:t>
            </a:r>
            <a:r>
              <a:rPr lang="en-US" sz="2900" i="1" baseline="30000" dirty="0" smtClean="0">
                <a:latin typeface="Calibri" pitchFamily="34" charset="0"/>
                <a:cs typeface="Calibri" pitchFamily="34" charset="0"/>
              </a:rPr>
              <a:t>2</a:t>
            </a:r>
            <a:r>
              <a:rPr lang="en-US" sz="2900" i="1" dirty="0" smtClean="0">
                <a:latin typeface="Calibri" pitchFamily="34" charset="0"/>
                <a:cs typeface="Calibri" pitchFamily="34" charset="0"/>
              </a:rPr>
              <a:t> </a:t>
            </a:r>
            <a:endParaRPr lang="en-US" sz="2900" i="1" baseline="30000" dirty="0" smtClean="0">
              <a:latin typeface="Calibri" pitchFamily="34" charset="0"/>
              <a:cs typeface="Calibri" pitchFamily="34" charset="0"/>
            </a:endParaRPr>
          </a:p>
        </p:txBody>
      </p:sp>
      <p:sp>
        <p:nvSpPr>
          <p:cNvPr id="65" name="Text Box 162"/>
          <p:cNvSpPr txBox="1">
            <a:spLocks noChangeArrowheads="1"/>
          </p:cNvSpPr>
          <p:nvPr/>
        </p:nvSpPr>
        <p:spPr bwMode="auto">
          <a:xfrm>
            <a:off x="914400" y="2514600"/>
            <a:ext cx="10634133"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Abstract</a:t>
            </a:r>
            <a:endParaRPr lang="en-US" sz="2900" dirty="0">
              <a:solidFill>
                <a:schemeClr val="bg1"/>
              </a:solidFill>
              <a:latin typeface="Calibri" pitchFamily="34" charset="0"/>
              <a:cs typeface="Calibri" pitchFamily="34" charset="0"/>
            </a:endParaRPr>
          </a:p>
        </p:txBody>
      </p:sp>
      <p:sp>
        <p:nvSpPr>
          <p:cNvPr id="66" name="Text Box 147"/>
          <p:cNvSpPr txBox="1">
            <a:spLocks noChangeArrowheads="1"/>
          </p:cNvSpPr>
          <p:nvPr/>
        </p:nvSpPr>
        <p:spPr bwMode="auto">
          <a:xfrm>
            <a:off x="838200" y="3200400"/>
            <a:ext cx="10634133" cy="11614536"/>
          </a:xfrm>
          <a:prstGeom prst="rect">
            <a:avLst/>
          </a:prstGeom>
          <a:noFill/>
          <a:ln w="57150" cmpd="thinThick">
            <a:noFill/>
            <a:miter lim="800000"/>
            <a:headEnd/>
            <a:tailEnd/>
          </a:ln>
          <a:effectLst/>
        </p:spPr>
        <p:txBody>
          <a:bodyPr wrap="square" lIns="185966" tIns="81825" rIns="185966" bIns="81825">
            <a:spAutoFit/>
          </a:bodyPr>
          <a:lstStyle/>
          <a:p>
            <a:pPr algn="just"/>
            <a:r>
              <a:rPr lang="en-US" sz="2400" dirty="0"/>
              <a:t>Successful reproduction requires coordination among neural, endocrine and nutritional systems leading to ovulation, insemination and a uterine environment that allows embryonic growth and attachment.  However, we still lack, in research and practice, a systems approach to integrating genetics and nutrition to improve reproduction. Therefore, our objective was to integrate two existing mechanistic, dynamic models of genetic, nutritional and reproductive processes in the dairy cow.  A model of metabolism (Molly, UC Davis); which describes metabolism of glucose, VFA, and amino acids for fat and protein synthesis and degradation and milk component production, as well as energy transactions (ADP/ATP), was integrated with a model of reproductive processes which describes growth and decay of the follicles and corpus luteum, gonadotropin releasing hormone, follicle stimulating hormone, luteinizing hormone, progesterone, estrogen, oxytocin, and prostaglandin F2α over time. The two models were integrated at specific points based on available literature data: glucose and IGF-I affect rates of follicle stimulating hormone, luteinizing hormone, and follicular growth; higher glucose supply increases IGF-1 and increases follicular growth.  Increasing circulating concentration of IGF1 by 20 ng/ml will increase follicular growth by 1 mm in 18 days (versus an average of 12 mm pre-ovulation), leading to an earlier ovulation. Increasing AtAdv (total ATP conversion to ADP) from 372 to 1488 moles/d decreases peak estrogen from 0.342 to 0.281. Increased metabolic rate from either increased milk production or feed intake decreases estrogen and progesterone concentration.  The model responses to energy intake and milk production caused a pattern and direction of response in reproductive processes consistent with available data.  This research model should be useful to frame specific hypotheses on control of reproductive processes by genetic and nutritional driven mechanisms and to help develop on-farm decision support tools.</a:t>
            </a:r>
          </a:p>
        </p:txBody>
      </p:sp>
      <p:sp>
        <p:nvSpPr>
          <p:cNvPr id="67" name="Text Box 163"/>
          <p:cNvSpPr txBox="1">
            <a:spLocks noChangeArrowheads="1"/>
          </p:cNvSpPr>
          <p:nvPr/>
        </p:nvSpPr>
        <p:spPr bwMode="auto">
          <a:xfrm>
            <a:off x="914400" y="13639800"/>
            <a:ext cx="10430933"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Introduction</a:t>
            </a:r>
            <a:endParaRPr lang="en-US" sz="2300" dirty="0">
              <a:solidFill>
                <a:schemeClr val="bg1"/>
              </a:solidFill>
              <a:latin typeface="Calibri" pitchFamily="34" charset="0"/>
              <a:cs typeface="Calibri" pitchFamily="34" charset="0"/>
            </a:endParaRPr>
          </a:p>
        </p:txBody>
      </p:sp>
      <p:sp>
        <p:nvSpPr>
          <p:cNvPr id="68" name="Text Box 161"/>
          <p:cNvSpPr txBox="1">
            <a:spLocks noChangeArrowheads="1"/>
          </p:cNvSpPr>
          <p:nvPr/>
        </p:nvSpPr>
        <p:spPr bwMode="auto">
          <a:xfrm>
            <a:off x="914400" y="14173200"/>
            <a:ext cx="10430933" cy="2565905"/>
          </a:xfrm>
          <a:prstGeom prst="rect">
            <a:avLst/>
          </a:prstGeom>
          <a:noFill/>
          <a:ln w="57150" cmpd="thinThick">
            <a:noFill/>
            <a:miter lim="800000"/>
            <a:headEnd/>
            <a:tailEnd/>
          </a:ln>
          <a:effectLst/>
        </p:spPr>
        <p:txBody>
          <a:bodyPr wrap="square" lIns="185966" tIns="81825" rIns="185966" bIns="81825">
            <a:spAutoFit/>
          </a:bodyPr>
          <a:lstStyle/>
          <a:p>
            <a:pPr algn="just">
              <a:buFont typeface="Wingdings" pitchFamily="2" charset="2"/>
              <a:buChar char="Ø"/>
            </a:pPr>
            <a:r>
              <a:rPr lang="en-US" sz="2400" dirty="0" smtClean="0">
                <a:latin typeface="Calibri" pitchFamily="34" charset="0"/>
                <a:cs typeface="Calibri" pitchFamily="34" charset="0"/>
              </a:rPr>
              <a:t>Successful reproduction requires coordination among neural, endocrine and nutritional systems leading to ovulation, insemination and a uterine environment that allows embryonic growth and attachment.</a:t>
            </a:r>
          </a:p>
          <a:p>
            <a:pPr algn="just">
              <a:buFont typeface="Wingdings" pitchFamily="2" charset="2"/>
              <a:buChar char="Ø"/>
            </a:pPr>
            <a:r>
              <a:rPr lang="en-US" sz="2400" dirty="0" smtClean="0">
                <a:latin typeface="Calibri" pitchFamily="34" charset="0"/>
                <a:cs typeface="Calibri" pitchFamily="34" charset="0"/>
              </a:rPr>
              <a:t>A systems biology model of metabolism and reproductive processes can be of great assistance in integrating knowledge and concepts in control of reproduction and in testing hypotheses and planning focused research. </a:t>
            </a:r>
          </a:p>
        </p:txBody>
      </p:sp>
      <p:sp>
        <p:nvSpPr>
          <p:cNvPr id="69" name="Text Box 162"/>
          <p:cNvSpPr txBox="1">
            <a:spLocks noChangeArrowheads="1"/>
          </p:cNvSpPr>
          <p:nvPr/>
        </p:nvSpPr>
        <p:spPr bwMode="auto">
          <a:xfrm>
            <a:off x="1066800" y="16840200"/>
            <a:ext cx="10363200"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Hypothesis</a:t>
            </a:r>
            <a:endParaRPr lang="en-US" sz="2900" dirty="0">
              <a:solidFill>
                <a:schemeClr val="bg1"/>
              </a:solidFill>
              <a:latin typeface="Calibri" pitchFamily="34" charset="0"/>
              <a:cs typeface="Calibri" pitchFamily="34" charset="0"/>
            </a:endParaRPr>
          </a:p>
        </p:txBody>
      </p:sp>
      <p:sp>
        <p:nvSpPr>
          <p:cNvPr id="70" name="Text Box 161"/>
          <p:cNvSpPr txBox="1">
            <a:spLocks noChangeArrowheads="1"/>
          </p:cNvSpPr>
          <p:nvPr/>
        </p:nvSpPr>
        <p:spPr bwMode="auto">
          <a:xfrm>
            <a:off x="990600" y="17526000"/>
            <a:ext cx="10363200" cy="2011908"/>
          </a:xfrm>
          <a:prstGeom prst="rect">
            <a:avLst/>
          </a:prstGeom>
          <a:noFill/>
          <a:ln w="57150" cmpd="thinThick">
            <a:noFill/>
            <a:miter lim="800000"/>
            <a:headEnd/>
            <a:tailEnd/>
          </a:ln>
          <a:effectLst/>
        </p:spPr>
        <p:txBody>
          <a:bodyPr wrap="square" lIns="185966" tIns="81825" rIns="185966" bIns="81825">
            <a:spAutoFit/>
          </a:bodyPr>
          <a:lstStyle/>
          <a:p>
            <a:pPr algn="just">
              <a:spcBef>
                <a:spcPts val="1464"/>
              </a:spcBef>
              <a:buFont typeface="Wingdings" pitchFamily="2" charset="2"/>
              <a:buChar char="Ø"/>
            </a:pPr>
            <a:r>
              <a:rPr lang="en-US" sz="2400" dirty="0" smtClean="0">
                <a:latin typeface="Calibri" pitchFamily="34" charset="0"/>
                <a:cs typeface="Calibri" pitchFamily="34" charset="0"/>
              </a:rPr>
              <a:t>We hypothesize that a dynamic, mechanistic, deterministic systems model of biochemical processes controlling reproduction can be used to focus research efforts in reproductive biology to efficiently test basic research hypotheses and improve the understanding of effects of system sub-elements (nutrition, genetics) on reproductive efficiency</a:t>
            </a:r>
            <a:endParaRPr lang="en-US" sz="2400" dirty="0">
              <a:latin typeface="Calibri" pitchFamily="34" charset="0"/>
              <a:cs typeface="Calibri" pitchFamily="34" charset="0"/>
            </a:endParaRPr>
          </a:p>
        </p:txBody>
      </p:sp>
      <p:sp>
        <p:nvSpPr>
          <p:cNvPr id="71" name="Text Box 162"/>
          <p:cNvSpPr txBox="1">
            <a:spLocks noChangeArrowheads="1"/>
          </p:cNvSpPr>
          <p:nvPr/>
        </p:nvSpPr>
        <p:spPr bwMode="auto">
          <a:xfrm>
            <a:off x="12649200" y="2514600"/>
            <a:ext cx="18084800"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Materials and Methods</a:t>
            </a:r>
            <a:endParaRPr lang="en-US" sz="2300" dirty="0">
              <a:solidFill>
                <a:schemeClr val="bg1"/>
              </a:solidFill>
              <a:latin typeface="Calibri" pitchFamily="34" charset="0"/>
              <a:cs typeface="Calibri" pitchFamily="34" charset="0"/>
            </a:endParaRPr>
          </a:p>
        </p:txBody>
      </p:sp>
      <p:sp>
        <p:nvSpPr>
          <p:cNvPr id="72" name="Text Box 161"/>
          <p:cNvSpPr txBox="1">
            <a:spLocks noChangeArrowheads="1"/>
          </p:cNvSpPr>
          <p:nvPr/>
        </p:nvSpPr>
        <p:spPr bwMode="auto">
          <a:xfrm>
            <a:off x="12725400" y="3200400"/>
            <a:ext cx="18084800" cy="2665933"/>
          </a:xfrm>
          <a:prstGeom prst="rect">
            <a:avLst/>
          </a:prstGeom>
          <a:noFill/>
          <a:ln w="57150" cmpd="thinThick">
            <a:noFill/>
            <a:miter lim="800000"/>
            <a:headEnd/>
            <a:tailEnd/>
          </a:ln>
          <a:effectLst/>
        </p:spPr>
        <p:txBody>
          <a:bodyPr wrap="square" lIns="185966" tIns="81825" rIns="185966" bIns="81825">
            <a:spAutoFit/>
          </a:bodyPr>
          <a:lstStyle/>
          <a:p>
            <a:pPr algn="just">
              <a:spcBef>
                <a:spcPts val="1464"/>
              </a:spcBef>
              <a:buFont typeface="Wingdings" pitchFamily="2" charset="2"/>
              <a:buChar char="Ø"/>
            </a:pPr>
            <a:r>
              <a:rPr lang="en-US" sz="2400" dirty="0" smtClean="0">
                <a:latin typeface="Calibri" pitchFamily="34" charset="0"/>
                <a:cs typeface="Calibri" pitchFamily="34" charset="0"/>
              </a:rPr>
              <a:t>Starting with existing model of metabolism in the cow (“Molly”; Baldwin et al., 1987) and develop a model for reproductive processes (“Jenny”; McNamara 2010) </a:t>
            </a:r>
          </a:p>
          <a:p>
            <a:pPr algn="just">
              <a:spcBef>
                <a:spcPts val="1464"/>
              </a:spcBef>
              <a:buFont typeface="Wingdings" pitchFamily="2" charset="2"/>
              <a:buChar char="Ø"/>
            </a:pPr>
            <a:r>
              <a:rPr lang="en-US" sz="2400" dirty="0" smtClean="0">
                <a:latin typeface="Calibri" pitchFamily="34" charset="0"/>
                <a:cs typeface="Calibri" pitchFamily="34" charset="0"/>
              </a:rPr>
              <a:t>The two models were integrated through several equations.</a:t>
            </a:r>
          </a:p>
          <a:p>
            <a:pPr algn="just">
              <a:spcBef>
                <a:spcPts val="1464"/>
              </a:spcBef>
              <a:buFont typeface="Wingdings" pitchFamily="2" charset="2"/>
              <a:buChar char="Ø"/>
            </a:pPr>
            <a:r>
              <a:rPr lang="en-US" sz="2400" dirty="0" err="1" smtClean="0">
                <a:latin typeface="Calibri" pitchFamily="34" charset="0"/>
                <a:cs typeface="Calibri" pitchFamily="34" charset="0"/>
              </a:rPr>
              <a:t>AcslX</a:t>
            </a:r>
            <a:r>
              <a:rPr lang="en-US" sz="2400" dirty="0" smtClean="0">
                <a:latin typeface="Calibri" pitchFamily="34" charset="0"/>
                <a:cs typeface="Calibri" pitchFamily="34" charset="0"/>
              </a:rPr>
              <a:t> modeling software (Ver. 3.0 </a:t>
            </a:r>
            <a:r>
              <a:rPr lang="en-US" sz="2400" dirty="0" err="1" smtClean="0">
                <a:latin typeface="Calibri" pitchFamily="34" charset="0"/>
                <a:cs typeface="Calibri" pitchFamily="34" charset="0"/>
              </a:rPr>
              <a:t>AEgis</a:t>
            </a:r>
            <a:r>
              <a:rPr lang="en-US" sz="2400" dirty="0" smtClean="0">
                <a:latin typeface="Calibri" pitchFamily="34" charset="0"/>
                <a:cs typeface="Calibri" pitchFamily="34" charset="0"/>
              </a:rPr>
              <a:t> Technologies Group, Austin, TX)</a:t>
            </a:r>
          </a:p>
          <a:p>
            <a:pPr algn="just">
              <a:spcBef>
                <a:spcPts val="1464"/>
              </a:spcBef>
              <a:buFont typeface="Wingdings" pitchFamily="2" charset="2"/>
              <a:buChar char="Ø"/>
            </a:pPr>
            <a:r>
              <a:rPr lang="en-US" sz="2400" dirty="0" smtClean="0">
                <a:latin typeface="Calibri" pitchFamily="34" charset="0"/>
                <a:cs typeface="Calibri" pitchFamily="34" charset="0"/>
              </a:rPr>
              <a:t>Provide simulations and parameter estimation</a:t>
            </a:r>
            <a:endParaRPr lang="en-US" sz="2400" dirty="0">
              <a:latin typeface="Calibri" pitchFamily="34" charset="0"/>
              <a:cs typeface="Calibri" pitchFamily="34" charset="0"/>
            </a:endParaRPr>
          </a:p>
        </p:txBody>
      </p:sp>
      <p:sp>
        <p:nvSpPr>
          <p:cNvPr id="73" name="Text Box 162"/>
          <p:cNvSpPr txBox="1">
            <a:spLocks noChangeArrowheads="1"/>
          </p:cNvSpPr>
          <p:nvPr/>
        </p:nvSpPr>
        <p:spPr bwMode="auto">
          <a:xfrm>
            <a:off x="914400" y="19583400"/>
            <a:ext cx="10430933"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Objective</a:t>
            </a:r>
            <a:endParaRPr lang="en-US" sz="2900" dirty="0">
              <a:solidFill>
                <a:schemeClr val="bg1"/>
              </a:solidFill>
              <a:latin typeface="Calibri" pitchFamily="34" charset="0"/>
              <a:cs typeface="Calibri" pitchFamily="34" charset="0"/>
            </a:endParaRPr>
          </a:p>
        </p:txBody>
      </p:sp>
      <p:sp>
        <p:nvSpPr>
          <p:cNvPr id="74" name="Text Box 161"/>
          <p:cNvSpPr txBox="1">
            <a:spLocks noChangeArrowheads="1"/>
          </p:cNvSpPr>
          <p:nvPr/>
        </p:nvSpPr>
        <p:spPr bwMode="auto">
          <a:xfrm>
            <a:off x="914400" y="20193000"/>
            <a:ext cx="10430933" cy="1457910"/>
          </a:xfrm>
          <a:prstGeom prst="rect">
            <a:avLst/>
          </a:prstGeom>
          <a:noFill/>
          <a:ln w="57150" cmpd="thinThick">
            <a:noFill/>
            <a:miter lim="800000"/>
            <a:headEnd/>
            <a:tailEnd/>
          </a:ln>
          <a:effectLst/>
        </p:spPr>
        <p:txBody>
          <a:bodyPr wrap="square" lIns="185966" tIns="81825" rIns="185966" bIns="81825">
            <a:spAutoFit/>
          </a:bodyPr>
          <a:lstStyle/>
          <a:p>
            <a:pPr algn="just">
              <a:spcBef>
                <a:spcPts val="1464"/>
              </a:spcBef>
              <a:buFont typeface="Wingdings" pitchFamily="2" charset="2"/>
              <a:buChar char="Ø"/>
            </a:pPr>
            <a:r>
              <a:rPr lang="en-US" sz="2400" dirty="0" smtClean="0">
                <a:latin typeface="Calibri" pitchFamily="34" charset="0"/>
                <a:cs typeface="Calibri" pitchFamily="34" charset="0"/>
              </a:rPr>
              <a:t> </a:t>
            </a:r>
            <a:r>
              <a:rPr lang="en-US" sz="2800" dirty="0" smtClean="0">
                <a:latin typeface="Calibri" pitchFamily="34" charset="0"/>
                <a:cs typeface="Calibri" pitchFamily="34" charset="0"/>
              </a:rPr>
              <a:t>Our objective is to construct a dynamic, mechanistic bio-mathematical systems model of genetics, nutritional and physiological control of reproductive processes in dairy cattle.</a:t>
            </a:r>
          </a:p>
        </p:txBody>
      </p:sp>
      <p:sp>
        <p:nvSpPr>
          <p:cNvPr id="75" name="Text Box 161"/>
          <p:cNvSpPr txBox="1">
            <a:spLocks noChangeArrowheads="1"/>
          </p:cNvSpPr>
          <p:nvPr/>
        </p:nvSpPr>
        <p:spPr bwMode="auto">
          <a:xfrm>
            <a:off x="12649200" y="6477000"/>
            <a:ext cx="18084800" cy="1347110"/>
          </a:xfrm>
          <a:prstGeom prst="rect">
            <a:avLst/>
          </a:prstGeom>
          <a:noFill/>
          <a:ln w="57150" cmpd="thinThick">
            <a:noFill/>
            <a:miter lim="800000"/>
            <a:headEnd/>
            <a:tailEnd/>
          </a:ln>
          <a:effectLst/>
        </p:spPr>
        <p:txBody>
          <a:bodyPr wrap="square" lIns="185966" tIns="81825" rIns="185966" bIns="81825">
            <a:spAutoFit/>
          </a:bodyPr>
          <a:lstStyle/>
          <a:p>
            <a:pPr algn="just">
              <a:lnSpc>
                <a:spcPct val="90000"/>
              </a:lnSpc>
              <a:buFont typeface="Wingdings" pitchFamily="2" charset="2"/>
              <a:buChar char="Ø"/>
            </a:pPr>
            <a:r>
              <a:rPr lang="en-US" sz="2400" dirty="0" smtClean="0">
                <a:latin typeface="Calibri" pitchFamily="34" charset="0"/>
                <a:cs typeface="Calibri" pitchFamily="34" charset="0"/>
              </a:rPr>
              <a:t> The model explicitly describes the biochemical pathways including the flux, control by nutrient supply (energy, body fat), initiation of cycling and hormones (LH, FSH, estrogen, and progesterone), by genetically controlled elements.</a:t>
            </a:r>
          </a:p>
          <a:p>
            <a:pPr algn="just">
              <a:lnSpc>
                <a:spcPct val="90000"/>
              </a:lnSpc>
              <a:buFont typeface="Wingdings" pitchFamily="2" charset="2"/>
              <a:buChar char="Ø"/>
            </a:pPr>
            <a:r>
              <a:rPr lang="en-US" sz="2400" dirty="0" smtClean="0">
                <a:latin typeface="Calibri" pitchFamily="34" charset="0"/>
                <a:cs typeface="Calibri" pitchFamily="34" charset="0"/>
              </a:rPr>
              <a:t>The effect of metabolic rate as a function of feed intake, and metabolism directly affects degradation of estrogen and progesterone.</a:t>
            </a:r>
          </a:p>
        </p:txBody>
      </p:sp>
      <p:sp>
        <p:nvSpPr>
          <p:cNvPr id="76" name="Text Box 162"/>
          <p:cNvSpPr txBox="1">
            <a:spLocks noChangeArrowheads="1"/>
          </p:cNvSpPr>
          <p:nvPr/>
        </p:nvSpPr>
        <p:spPr bwMode="auto">
          <a:xfrm>
            <a:off x="12649200" y="5791200"/>
            <a:ext cx="18084800" cy="532161"/>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pPr marL="495910" indent="-495910">
              <a:lnSpc>
                <a:spcPct val="90000"/>
              </a:lnSpc>
            </a:pPr>
            <a:r>
              <a:rPr lang="en-US" sz="3300" dirty="0" smtClean="0">
                <a:solidFill>
                  <a:schemeClr val="bg1"/>
                </a:solidFill>
                <a:latin typeface="Calibri" pitchFamily="34" charset="0"/>
                <a:cs typeface="Calibri" pitchFamily="34" charset="0"/>
              </a:rPr>
              <a:t>Integration of Genetic, Metabolic and Reproductive Processes</a:t>
            </a:r>
          </a:p>
        </p:txBody>
      </p:sp>
      <p:sp>
        <p:nvSpPr>
          <p:cNvPr id="78" name="Text Box 162"/>
          <p:cNvSpPr txBox="1">
            <a:spLocks noChangeArrowheads="1"/>
          </p:cNvSpPr>
          <p:nvPr/>
        </p:nvSpPr>
        <p:spPr bwMode="auto">
          <a:xfrm>
            <a:off x="12666133" y="14471374"/>
            <a:ext cx="18084800"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General Interactions  of metabolism and reproduction</a:t>
            </a:r>
            <a:endParaRPr lang="en-US" sz="3300" dirty="0" smtClean="0">
              <a:solidFill>
                <a:schemeClr val="bg1"/>
              </a:solidFill>
              <a:latin typeface="Calibri" pitchFamily="34" charset="0"/>
              <a:cs typeface="Calibri" pitchFamily="34" charset="0"/>
            </a:endParaRPr>
          </a:p>
        </p:txBody>
      </p:sp>
      <p:sp>
        <p:nvSpPr>
          <p:cNvPr id="79" name="Text Box 162"/>
          <p:cNvSpPr txBox="1">
            <a:spLocks noChangeArrowheads="1"/>
          </p:cNvSpPr>
          <p:nvPr/>
        </p:nvSpPr>
        <p:spPr bwMode="auto">
          <a:xfrm>
            <a:off x="31970134" y="15690574"/>
            <a:ext cx="10634133"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Conclusion</a:t>
            </a:r>
          </a:p>
        </p:txBody>
      </p:sp>
      <p:sp>
        <p:nvSpPr>
          <p:cNvPr id="80" name="Text Box 161"/>
          <p:cNvSpPr txBox="1">
            <a:spLocks noChangeArrowheads="1"/>
          </p:cNvSpPr>
          <p:nvPr/>
        </p:nvSpPr>
        <p:spPr bwMode="auto">
          <a:xfrm>
            <a:off x="32173334" y="16459199"/>
            <a:ext cx="10634133" cy="2565905"/>
          </a:xfrm>
          <a:prstGeom prst="rect">
            <a:avLst/>
          </a:prstGeom>
          <a:noFill/>
          <a:ln w="57150" cmpd="thinThick">
            <a:noFill/>
            <a:miter lim="800000"/>
            <a:headEnd/>
            <a:tailEnd/>
          </a:ln>
          <a:effectLst/>
        </p:spPr>
        <p:txBody>
          <a:bodyPr wrap="square" lIns="185966" tIns="81825" rIns="185966" bIns="81825">
            <a:spAutoFit/>
          </a:bodyPr>
          <a:lstStyle/>
          <a:p>
            <a:pPr algn="just">
              <a:buFont typeface="Wingdings" pitchFamily="2" charset="2"/>
              <a:buChar char="Ø"/>
            </a:pPr>
            <a:r>
              <a:rPr lang="en-US" sz="2400" dirty="0" smtClean="0">
                <a:latin typeface="Calibri" pitchFamily="34" charset="0"/>
                <a:cs typeface="Calibri" pitchFamily="34" charset="0"/>
              </a:rPr>
              <a:t>To our knowledge, no one has published work that explicitly describes a bio-mathematical, mechanistic model of the genetic, nutritional and physiological control of reproduction in dairy cattle</a:t>
            </a:r>
          </a:p>
          <a:p>
            <a:pPr algn="just">
              <a:buFont typeface="Wingdings" pitchFamily="2" charset="2"/>
              <a:buChar char="Ø"/>
            </a:pPr>
            <a:r>
              <a:rPr lang="en-US" sz="2400" dirty="0" smtClean="0">
                <a:latin typeface="Calibri" pitchFamily="34" charset="0"/>
                <a:cs typeface="Calibri" pitchFamily="34" charset="0"/>
              </a:rPr>
              <a:t>This model and further versions can be used to integrate physiological systems thereby, improving the effectiveness of basic systems research, teaching and on farm management. </a:t>
            </a:r>
          </a:p>
        </p:txBody>
      </p:sp>
      <p:sp>
        <p:nvSpPr>
          <p:cNvPr id="81" name="Text Box 162"/>
          <p:cNvSpPr txBox="1">
            <a:spLocks noChangeArrowheads="1"/>
          </p:cNvSpPr>
          <p:nvPr/>
        </p:nvSpPr>
        <p:spPr bwMode="auto">
          <a:xfrm>
            <a:off x="32004000" y="19050000"/>
            <a:ext cx="10634133"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References</a:t>
            </a:r>
          </a:p>
        </p:txBody>
      </p:sp>
      <p:sp>
        <p:nvSpPr>
          <p:cNvPr id="82" name="Text Box 161"/>
          <p:cNvSpPr txBox="1">
            <a:spLocks noChangeArrowheads="1"/>
          </p:cNvSpPr>
          <p:nvPr/>
        </p:nvSpPr>
        <p:spPr bwMode="auto">
          <a:xfrm>
            <a:off x="32080200" y="19735800"/>
            <a:ext cx="10634133" cy="1965741"/>
          </a:xfrm>
          <a:prstGeom prst="rect">
            <a:avLst/>
          </a:prstGeom>
          <a:noFill/>
          <a:ln w="57150" cmpd="thinThick">
            <a:noFill/>
            <a:miter lim="800000"/>
            <a:headEnd/>
            <a:tailEnd/>
          </a:ln>
          <a:effectLst/>
        </p:spPr>
        <p:txBody>
          <a:bodyPr wrap="square" lIns="185966" tIns="81825" rIns="185966" bIns="81825">
            <a:spAutoFit/>
          </a:bodyPr>
          <a:lstStyle/>
          <a:p>
            <a:pPr algn="just">
              <a:buFont typeface="Wingdings" pitchFamily="2" charset="2"/>
              <a:buChar char="Ø"/>
            </a:pPr>
            <a:r>
              <a:rPr lang="en-US" sz="2600" dirty="0" smtClean="0">
                <a:latin typeface="Calibri" pitchFamily="34" charset="0"/>
                <a:cs typeface="Calibri" pitchFamily="34" charset="0"/>
              </a:rPr>
              <a:t>Baldwin, R. L. 1995. </a:t>
            </a:r>
            <a:r>
              <a:rPr lang="en-US" sz="2600" dirty="0" err="1" smtClean="0">
                <a:latin typeface="Calibri" pitchFamily="34" charset="0"/>
                <a:cs typeface="Calibri" pitchFamily="34" charset="0"/>
              </a:rPr>
              <a:t>Modelling</a:t>
            </a:r>
            <a:r>
              <a:rPr lang="en-US" sz="2600" dirty="0" smtClean="0">
                <a:latin typeface="Calibri" pitchFamily="34" charset="0"/>
                <a:cs typeface="Calibri" pitchFamily="34" charset="0"/>
              </a:rPr>
              <a:t> ruminant digestion and metabolism. Chapman &amp; Hall, New York, USA, pp. 469-518.</a:t>
            </a:r>
          </a:p>
          <a:p>
            <a:pPr algn="just">
              <a:buFont typeface="Wingdings" pitchFamily="2" charset="2"/>
              <a:buChar char="Ø"/>
            </a:pPr>
            <a:r>
              <a:rPr lang="en-US" sz="2600" dirty="0" smtClean="0">
                <a:latin typeface="Calibri" pitchFamily="34" charset="0"/>
                <a:cs typeface="Calibri" pitchFamily="34" charset="0"/>
              </a:rPr>
              <a:t>McNamara J.P. 2010. </a:t>
            </a:r>
            <a:r>
              <a:rPr lang="en-US" sz="2600" dirty="0" err="1" smtClean="0">
                <a:latin typeface="Calibri" pitchFamily="34" charset="0"/>
                <a:cs typeface="Calibri" pitchFamily="34" charset="0"/>
              </a:rPr>
              <a:t>Nutrigenomics</a:t>
            </a:r>
            <a:r>
              <a:rPr lang="en-US" sz="2600" dirty="0" smtClean="0">
                <a:latin typeface="Calibri" pitchFamily="34" charset="0"/>
                <a:cs typeface="Calibri" pitchFamily="34" charset="0"/>
              </a:rPr>
              <a:t> for improved reproduction, </a:t>
            </a:r>
            <a:r>
              <a:rPr lang="en-US" sz="2600" dirty="0" err="1" smtClean="0">
                <a:latin typeface="Calibri" pitchFamily="34" charset="0"/>
                <a:cs typeface="Calibri" pitchFamily="34" charset="0"/>
              </a:rPr>
              <a:t>Chaptier</a:t>
            </a:r>
            <a:r>
              <a:rPr lang="en-US" sz="2600" dirty="0" smtClean="0">
                <a:latin typeface="Calibri" pitchFamily="34" charset="0"/>
                <a:cs typeface="Calibri" pitchFamily="34" charset="0"/>
              </a:rPr>
              <a:t> 19 in Reproductive Genomics in Domestic Animals by Jiang, Z. and </a:t>
            </a:r>
            <a:r>
              <a:rPr lang="en-US" sz="2600" dirty="0" err="1" smtClean="0">
                <a:latin typeface="Calibri" pitchFamily="34" charset="0"/>
                <a:cs typeface="Calibri" pitchFamily="34" charset="0"/>
              </a:rPr>
              <a:t>Ott</a:t>
            </a:r>
            <a:r>
              <a:rPr lang="en-US" sz="2600" dirty="0" smtClean="0">
                <a:latin typeface="Calibri" pitchFamily="34" charset="0"/>
                <a:cs typeface="Calibri" pitchFamily="34" charset="0"/>
              </a:rPr>
              <a:t> T. </a:t>
            </a:r>
          </a:p>
        </p:txBody>
      </p:sp>
      <p:sp>
        <p:nvSpPr>
          <p:cNvPr id="83" name="TextBox 82"/>
          <p:cNvSpPr txBox="1"/>
          <p:nvPr/>
        </p:nvSpPr>
        <p:spPr>
          <a:xfrm>
            <a:off x="39776400" y="1981200"/>
            <a:ext cx="3183467" cy="629110"/>
          </a:xfrm>
          <a:prstGeom prst="rect">
            <a:avLst/>
          </a:prstGeom>
          <a:noFill/>
        </p:spPr>
        <p:txBody>
          <a:bodyPr wrap="square" lIns="74386" tIns="37193" rIns="74386" bIns="37193" rtlCol="0">
            <a:spAutoFit/>
          </a:bodyPr>
          <a:lstStyle/>
          <a:p>
            <a:r>
              <a:rPr lang="en-US" smtClean="0">
                <a:latin typeface="Calibri" pitchFamily="34" charset="0"/>
                <a:cs typeface="Calibri" pitchFamily="34" charset="0"/>
              </a:rPr>
              <a:t>TH-346</a:t>
            </a:r>
            <a:endParaRPr lang="en-US" dirty="0">
              <a:latin typeface="Calibri" pitchFamily="34" charset="0"/>
              <a:cs typeface="Calibri" pitchFamily="34" charset="0"/>
            </a:endParaRPr>
          </a:p>
        </p:txBody>
      </p:sp>
      <p:sp>
        <p:nvSpPr>
          <p:cNvPr id="84" name="Text Box 162"/>
          <p:cNvSpPr txBox="1">
            <a:spLocks noChangeArrowheads="1"/>
          </p:cNvSpPr>
          <p:nvPr/>
        </p:nvSpPr>
        <p:spPr bwMode="auto">
          <a:xfrm>
            <a:off x="31927800" y="2514600"/>
            <a:ext cx="10430933" cy="582944"/>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solidFill>
              <a:schemeClr val="tx1"/>
            </a:solidFill>
            <a:miter lim="800000"/>
            <a:headEnd/>
            <a:tailEnd/>
          </a:ln>
          <a:effectLst/>
        </p:spPr>
        <p:txBody>
          <a:bodyPr wrap="square" lIns="74386" tIns="37193" rIns="74386" bIns="37193">
            <a:spAutoFit/>
          </a:bodyPr>
          <a:lstStyle/>
          <a:p>
            <a:r>
              <a:rPr lang="en-US" sz="3300" dirty="0" smtClean="0">
                <a:solidFill>
                  <a:schemeClr val="bg1"/>
                </a:solidFill>
                <a:latin typeface="Calibri" pitchFamily="34" charset="0"/>
                <a:cs typeface="Calibri" pitchFamily="34" charset="0"/>
              </a:rPr>
              <a:t>Results</a:t>
            </a:r>
          </a:p>
        </p:txBody>
      </p:sp>
      <p:graphicFrame>
        <p:nvGraphicFramePr>
          <p:cNvPr id="54" name="Chart 53"/>
          <p:cNvGraphicFramePr/>
          <p:nvPr/>
        </p:nvGraphicFramePr>
        <p:xfrm>
          <a:off x="31977263" y="4664765"/>
          <a:ext cx="5140604" cy="22263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7" name="Chart 56"/>
          <p:cNvGraphicFramePr/>
          <p:nvPr/>
        </p:nvGraphicFramePr>
        <p:xfrm>
          <a:off x="31970134" y="6997148"/>
          <a:ext cx="5147733" cy="233238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9" name="Chart 58"/>
          <p:cNvGraphicFramePr/>
          <p:nvPr/>
        </p:nvGraphicFramePr>
        <p:xfrm>
          <a:off x="31970134" y="9435548"/>
          <a:ext cx="5147733" cy="2385391"/>
        </p:xfrm>
        <a:graphic>
          <a:graphicData uri="http://schemas.openxmlformats.org/drawingml/2006/chart">
            <c:chart xmlns:c="http://schemas.openxmlformats.org/drawingml/2006/chart" xmlns:r="http://schemas.openxmlformats.org/officeDocument/2006/relationships" r:id="rId9"/>
          </a:graphicData>
        </a:graphic>
      </p:graphicFrame>
      <p:sp>
        <p:nvSpPr>
          <p:cNvPr id="88" name="TextBox 87"/>
          <p:cNvSpPr txBox="1"/>
          <p:nvPr/>
        </p:nvSpPr>
        <p:spPr>
          <a:xfrm>
            <a:off x="32004000" y="3352800"/>
            <a:ext cx="10430933" cy="782999"/>
          </a:xfrm>
          <a:prstGeom prst="rect">
            <a:avLst/>
          </a:prstGeom>
          <a:noFill/>
        </p:spPr>
        <p:txBody>
          <a:bodyPr wrap="square" lIns="74386" tIns="37193" rIns="74386" bIns="37193" rtlCol="0">
            <a:spAutoFit/>
          </a:bodyPr>
          <a:lstStyle/>
          <a:p>
            <a:pPr algn="l"/>
            <a:r>
              <a:rPr lang="en-US" sz="2300" dirty="0" smtClean="0"/>
              <a:t>Figure 3. Effect of milk production, feed intake and </a:t>
            </a:r>
            <a:r>
              <a:rPr lang="en-US" sz="2300" dirty="0" smtClean="0"/>
              <a:t>resultant metabolic rate (AtAdv), </a:t>
            </a:r>
            <a:r>
              <a:rPr lang="en-US" sz="2300" dirty="0" smtClean="0"/>
              <a:t>on </a:t>
            </a:r>
            <a:r>
              <a:rPr lang="en-US" sz="2300" dirty="0" smtClean="0"/>
              <a:t>steroid concentrations.</a:t>
            </a:r>
            <a:endParaRPr lang="en-US" sz="2300" dirty="0"/>
          </a:p>
        </p:txBody>
      </p:sp>
      <p:sp>
        <p:nvSpPr>
          <p:cNvPr id="77" name="TextBox 76"/>
          <p:cNvSpPr txBox="1"/>
          <p:nvPr/>
        </p:nvSpPr>
        <p:spPr>
          <a:xfrm>
            <a:off x="31970134" y="12192000"/>
            <a:ext cx="10227733" cy="429055"/>
          </a:xfrm>
          <a:prstGeom prst="rect">
            <a:avLst/>
          </a:prstGeom>
          <a:noFill/>
        </p:spPr>
        <p:txBody>
          <a:bodyPr wrap="square" lIns="74386" tIns="37193" rIns="74386" bIns="37193" rtlCol="0">
            <a:spAutoFit/>
          </a:bodyPr>
          <a:lstStyle/>
          <a:p>
            <a:pPr algn="l"/>
            <a:r>
              <a:rPr lang="en-US" sz="2300" dirty="0" smtClean="0"/>
              <a:t>Figure 4. </a:t>
            </a:r>
            <a:endParaRPr lang="en-US" sz="2300" dirty="0"/>
          </a:p>
        </p:txBody>
      </p:sp>
      <p:sp>
        <p:nvSpPr>
          <p:cNvPr id="85" name="TextBox 84"/>
          <p:cNvSpPr txBox="1"/>
          <p:nvPr/>
        </p:nvSpPr>
        <p:spPr>
          <a:xfrm>
            <a:off x="31970134" y="4664765"/>
            <a:ext cx="474133" cy="275167"/>
          </a:xfrm>
          <a:prstGeom prst="rect">
            <a:avLst/>
          </a:prstGeom>
          <a:noFill/>
        </p:spPr>
        <p:txBody>
          <a:bodyPr wrap="square" lIns="74386" tIns="37193" rIns="74386" bIns="37193" rtlCol="0">
            <a:spAutoFit/>
          </a:bodyPr>
          <a:lstStyle/>
          <a:p>
            <a:r>
              <a:rPr lang="en-US" sz="1300" dirty="0" smtClean="0">
                <a:latin typeface="Calibri" pitchFamily="34" charset="0"/>
                <a:cs typeface="Calibri" pitchFamily="34" charset="0"/>
              </a:rPr>
              <a:t>3a.</a:t>
            </a:r>
            <a:endParaRPr lang="en-US" sz="1300" dirty="0">
              <a:latin typeface="Calibri" pitchFamily="34" charset="0"/>
              <a:cs typeface="Calibri" pitchFamily="34" charset="0"/>
            </a:endParaRPr>
          </a:p>
        </p:txBody>
      </p:sp>
      <p:sp>
        <p:nvSpPr>
          <p:cNvPr id="90" name="TextBox 89"/>
          <p:cNvSpPr txBox="1"/>
          <p:nvPr/>
        </p:nvSpPr>
        <p:spPr>
          <a:xfrm>
            <a:off x="31970133" y="6997148"/>
            <a:ext cx="406400" cy="275167"/>
          </a:xfrm>
          <a:prstGeom prst="rect">
            <a:avLst/>
          </a:prstGeom>
          <a:noFill/>
        </p:spPr>
        <p:txBody>
          <a:bodyPr wrap="square" lIns="74386" tIns="37193" rIns="74386" bIns="37193" rtlCol="0">
            <a:spAutoFit/>
          </a:bodyPr>
          <a:lstStyle/>
          <a:p>
            <a:r>
              <a:rPr lang="en-US" sz="1300" dirty="0" smtClean="0">
                <a:latin typeface="Calibri" pitchFamily="34" charset="0"/>
                <a:cs typeface="Calibri" pitchFamily="34" charset="0"/>
              </a:rPr>
              <a:t>3c.</a:t>
            </a:r>
            <a:endParaRPr lang="en-US" sz="1300" dirty="0">
              <a:latin typeface="Calibri" pitchFamily="34" charset="0"/>
              <a:cs typeface="Calibri" pitchFamily="34" charset="0"/>
            </a:endParaRPr>
          </a:p>
        </p:txBody>
      </p:sp>
      <p:sp>
        <p:nvSpPr>
          <p:cNvPr id="92" name="TextBox 91"/>
          <p:cNvSpPr txBox="1"/>
          <p:nvPr/>
        </p:nvSpPr>
        <p:spPr>
          <a:xfrm>
            <a:off x="31990185" y="9435548"/>
            <a:ext cx="363424" cy="275167"/>
          </a:xfrm>
          <a:prstGeom prst="rect">
            <a:avLst/>
          </a:prstGeom>
          <a:noFill/>
        </p:spPr>
        <p:txBody>
          <a:bodyPr wrap="none" lIns="74386" tIns="37193" rIns="74386" bIns="37193" rtlCol="0">
            <a:spAutoFit/>
          </a:bodyPr>
          <a:lstStyle/>
          <a:p>
            <a:r>
              <a:rPr lang="en-US" sz="1300" dirty="0" smtClean="0">
                <a:latin typeface="Calibri" pitchFamily="34" charset="0"/>
                <a:cs typeface="Calibri" pitchFamily="34" charset="0"/>
              </a:rPr>
              <a:t>3e.</a:t>
            </a:r>
          </a:p>
        </p:txBody>
      </p:sp>
      <p:graphicFrame>
        <p:nvGraphicFramePr>
          <p:cNvPr id="93" name="Chart 92"/>
          <p:cNvGraphicFramePr>
            <a:graphicFrameLocks/>
          </p:cNvGraphicFramePr>
          <p:nvPr>
            <p:extLst>
              <p:ext uri="{D42A27DB-BD31-4B8C-83A1-F6EECF244321}">
                <p14:modId xmlns:p14="http://schemas.microsoft.com/office/powerpoint/2010/main" val="997468053"/>
              </p:ext>
            </p:extLst>
          </p:nvPr>
        </p:nvGraphicFramePr>
        <p:xfrm>
          <a:off x="37616342" y="4664765"/>
          <a:ext cx="5589058" cy="44363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95" name="Chart 94"/>
          <p:cNvGraphicFramePr>
            <a:graphicFrameLocks/>
          </p:cNvGraphicFramePr>
          <p:nvPr>
            <p:extLst>
              <p:ext uri="{D42A27DB-BD31-4B8C-83A1-F6EECF244321}">
                <p14:modId xmlns:p14="http://schemas.microsoft.com/office/powerpoint/2010/main" val="132682081"/>
              </p:ext>
            </p:extLst>
          </p:nvPr>
        </p:nvGraphicFramePr>
        <p:xfrm>
          <a:off x="37599007" y="9435548"/>
          <a:ext cx="5834993" cy="3829050"/>
        </p:xfrm>
        <a:graphic>
          <a:graphicData uri="http://schemas.openxmlformats.org/drawingml/2006/chart">
            <c:chart xmlns:c="http://schemas.openxmlformats.org/drawingml/2006/chart" xmlns:r="http://schemas.openxmlformats.org/officeDocument/2006/relationships" r:id="rId11"/>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44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44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4576</TotalTime>
  <Words>1049</Words>
  <Application>Microsoft Office PowerPoint</Application>
  <PresentationFormat>Custom</PresentationFormat>
  <Paragraphs>112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univarsity of 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13C labeled fatty acids to study milk fat synthesis in dairy cows Erin E. Mosley and Mark A. McGuire.   Department of Animal and Veterinary Sciences, University of Idaho, Moscow, ID,.</dc:title>
  <dc:creator>emosley</dc:creator>
  <cp:lastModifiedBy>build</cp:lastModifiedBy>
  <cp:revision>406</cp:revision>
  <dcterms:created xsi:type="dcterms:W3CDTF">2004-04-04T20:40:57Z</dcterms:created>
  <dcterms:modified xsi:type="dcterms:W3CDTF">2013-06-18T20:50:56Z</dcterms:modified>
</cp:coreProperties>
</file>