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3" r:id="rId3"/>
    <p:sldId id="294" r:id="rId4"/>
    <p:sldId id="295" r:id="rId5"/>
    <p:sldId id="296" r:id="rId6"/>
    <p:sldId id="297" r:id="rId7"/>
    <p:sldId id="298" r:id="rId8"/>
    <p:sldId id="299" r:id="rId9"/>
    <p:sldId id="304" r:id="rId10"/>
    <p:sldId id="301" r:id="rId11"/>
    <p:sldId id="300" r:id="rId12"/>
    <p:sldId id="305" r:id="rId13"/>
    <p:sldId id="306" r:id="rId14"/>
    <p:sldId id="309" r:id="rId15"/>
    <p:sldId id="310" r:id="rId16"/>
    <p:sldId id="311" r:id="rId17"/>
    <p:sldId id="278" r:id="rId18"/>
    <p:sldId id="312" r:id="rId19"/>
    <p:sldId id="315" r:id="rId20"/>
    <p:sldId id="313" r:id="rId21"/>
    <p:sldId id="314" r:id="rId22"/>
    <p:sldId id="316"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307"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8" d="100"/>
          <a:sy n="128" d="100"/>
        </p:scale>
        <p:origin x="-96" y="-366"/>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cnamara\Documents\Germany_adipose_work\adipose_genetics_summary_hanover_JAM_jun_0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cnamara\Documents\Germany_adipose_work\adipose_genetics_summary_hanover_JAM_jun_0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ohn%20P%20T%20McNamara\Documents\Germany_adipose\kuh_fatt_startingconditionsequationsDec1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ohn%20P%20T%20McNamara\Documents\Germany_adipose\kuh_fatt_startingconditionsequationsDec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Change in body fat in dairy cattle varying in genetic parameters in adipose tissue</a:t>
            </a:r>
          </a:p>
        </c:rich>
      </c:tx>
      <c:layout/>
      <c:overlay val="0"/>
    </c:title>
    <c:autoTitleDeleted val="0"/>
    <c:plotArea>
      <c:layout>
        <c:manualLayout>
          <c:layoutTarget val="inner"/>
          <c:xMode val="edge"/>
          <c:yMode val="edge"/>
          <c:x val="0.12452404717016007"/>
          <c:y val="0.13725387078908716"/>
          <c:w val="0.67489679987184703"/>
          <c:h val="0.73527819114353821"/>
        </c:manualLayout>
      </c:layout>
      <c:scatterChart>
        <c:scatterStyle val="smoothMarker"/>
        <c:varyColors val="0"/>
        <c:ser>
          <c:idx val="0"/>
          <c:order val="0"/>
          <c:tx>
            <c:strRef>
              <c:f>'C:\Users\mcnamara\Documents\Germany_adipose_work\[genetics_of_body_fat_summary_Bonn_JAM.xls]bodyfat summary'!$A$36</c:f>
              <c:strCache>
                <c:ptCount val="1"/>
                <c:pt idx="0">
                  <c:v>DEFAULT</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summary'!$B$36:$DQ$36</c:f>
              <c:numCache>
                <c:formatCode>General</c:formatCode>
                <c:ptCount val="120"/>
                <c:pt idx="0">
                  <c:v>-3.5916269585910747</c:v>
                </c:pt>
                <c:pt idx="1">
                  <c:v>-0.107969131225091</c:v>
                </c:pt>
                <c:pt idx="2">
                  <c:v>-0.14085754577101017</c:v>
                </c:pt>
                <c:pt idx="3">
                  <c:v>-0.19412023599953177</c:v>
                </c:pt>
                <c:pt idx="4">
                  <c:v>-0.20957045344762859</c:v>
                </c:pt>
                <c:pt idx="5">
                  <c:v>-0.21721519982206194</c:v>
                </c:pt>
                <c:pt idx="6">
                  <c:v>-0.21962695707675284</c:v>
                </c:pt>
                <c:pt idx="7">
                  <c:v>-0.21688189380847378</c:v>
                </c:pt>
                <c:pt idx="8">
                  <c:v>-0.21044508756472835</c:v>
                </c:pt>
                <c:pt idx="9">
                  <c:v>-0.20134516134821467</c:v>
                </c:pt>
                <c:pt idx="10">
                  <c:v>-0.19029826972153652</c:v>
                </c:pt>
                <c:pt idx="11">
                  <c:v>-0.17787853383290031</c:v>
                </c:pt>
                <c:pt idx="12">
                  <c:v>-0.16454090391346776</c:v>
                </c:pt>
                <c:pt idx="13">
                  <c:v>-0.15064337230965119</c:v>
                </c:pt>
                <c:pt idx="14">
                  <c:v>-0.13646806094070074</c:v>
                </c:pt>
                <c:pt idx="15">
                  <c:v>-0.12223618527473068</c:v>
                </c:pt>
                <c:pt idx="16">
                  <c:v>-0.10811958289021284</c:v>
                </c:pt>
                <c:pt idx="17">
                  <c:v>-9.4249986244696604E-2</c:v>
                </c:pt>
                <c:pt idx="18">
                  <c:v>-8.0726499936889962E-2</c:v>
                </c:pt>
                <c:pt idx="19">
                  <c:v>-6.7621677519247303E-2</c:v>
                </c:pt>
                <c:pt idx="20">
                  <c:v>-5.4986498775448034E-2</c:v>
                </c:pt>
                <c:pt idx="21">
                  <c:v>-4.2854467825244047E-2</c:v>
                </c:pt>
                <c:pt idx="22">
                  <c:v>-3.124500080602699E-2</c:v>
                </c:pt>
                <c:pt idx="23">
                  <c:v>-2.0166234426378438E-2</c:v>
                </c:pt>
                <c:pt idx="24">
                  <c:v>-9.6173583568619492E-3</c:v>
                </c:pt>
                <c:pt idx="25">
                  <c:v>4.0944688106714366E-4</c:v>
                </c:pt>
                <c:pt idx="26">
                  <c:v>9.927401006210701E-3</c:v>
                </c:pt>
                <c:pt idx="27">
                  <c:v>1.8953790871973908E-2</c:v>
                </c:pt>
                <c:pt idx="28">
                  <c:v>2.7508869511580158E-2</c:v>
                </c:pt>
                <c:pt idx="29">
                  <c:v>3.5614951114142812E-2</c:v>
                </c:pt>
                <c:pt idx="30">
                  <c:v>4.3295671585434459E-2</c:v>
                </c:pt>
                <c:pt idx="31">
                  <c:v>5.0575389058725051E-2</c:v>
                </c:pt>
                <c:pt idx="32">
                  <c:v>5.747870255958798E-2</c:v>
                </c:pt>
                <c:pt idx="33">
                  <c:v>6.4030070204767586E-2</c:v>
                </c:pt>
                <c:pt idx="34">
                  <c:v>7.0253510979293665E-2</c:v>
                </c:pt>
                <c:pt idx="35">
                  <c:v>7.6172376401229425E-2</c:v>
                </c:pt>
                <c:pt idx="36">
                  <c:v>8.180918032574569E-2</c:v>
                </c:pt>
                <c:pt idx="37">
                  <c:v>8.7185476820220931E-2</c:v>
                </c:pt>
                <c:pt idx="38">
                  <c:v>9.2321777500740776E-2</c:v>
                </c:pt>
                <c:pt idx="39">
                  <c:v>9.7237500990041248E-2</c:v>
                </c:pt>
                <c:pt idx="40">
                  <c:v>0.10195094826411166</c:v>
                </c:pt>
                <c:pt idx="41">
                  <c:v>0.10647929861763927</c:v>
                </c:pt>
                <c:pt idx="42">
                  <c:v>0.11083862181499393</c:v>
                </c:pt>
                <c:pt idx="43">
                  <c:v>0.11504390271818377</c:v>
                </c:pt>
                <c:pt idx="44">
                  <c:v>0.11910907530814407</c:v>
                </c:pt>
                <c:pt idx="45">
                  <c:v>0.12304706355263217</c:v>
                </c:pt>
                <c:pt idx="46">
                  <c:v>0.12686982703356842</c:v>
                </c:pt>
                <c:pt idx="47">
                  <c:v>0.13058840963749674</c:v>
                </c:pt>
                <c:pt idx="48">
                  <c:v>0.13421298994363706</c:v>
                </c:pt>
                <c:pt idx="49">
                  <c:v>0.13775293222323626</c:v>
                </c:pt>
                <c:pt idx="50">
                  <c:v>0.14121683719707301</c:v>
                </c:pt>
                <c:pt idx="51">
                  <c:v>0.14461259189288889</c:v>
                </c:pt>
                <c:pt idx="52">
                  <c:v>0.14794741810513701</c:v>
                </c:pt>
                <c:pt idx="53">
                  <c:v>0.15122791909194389</c:v>
                </c:pt>
                <c:pt idx="54">
                  <c:v>0.15446012425245037</c:v>
                </c:pt>
                <c:pt idx="55">
                  <c:v>0.15764953161437845</c:v>
                </c:pt>
                <c:pt idx="56">
                  <c:v>0.16080114803280221</c:v>
                </c:pt>
                <c:pt idx="57">
                  <c:v>0.16391952705583845</c:v>
                </c:pt>
                <c:pt idx="58">
                  <c:v>0.16700880445734079</c:v>
                </c:pt>
                <c:pt idx="59">
                  <c:v>0.17007273146965618</c:v>
                </c:pt>
                <c:pt idx="60">
                  <c:v>0.17311470577554111</c:v>
                </c:pt>
                <c:pt idx="61">
                  <c:v>0.17613780033635607</c:v>
                </c:pt>
                <c:pt idx="62">
                  <c:v>0.17914479014775742</c:v>
                </c:pt>
                <c:pt idx="63">
                  <c:v>0.1821381770219852</c:v>
                </c:pt>
                <c:pt idx="64">
                  <c:v>0.18512021250219535</c:v>
                </c:pt>
                <c:pt idx="65">
                  <c:v>0.18809291901576053</c:v>
                </c:pt>
                <c:pt idx="66">
                  <c:v>0.19105810937618362</c:v>
                </c:pt>
                <c:pt idx="67">
                  <c:v>0.19401740473649554</c:v>
                </c:pt>
                <c:pt idx="68">
                  <c:v>0.19697225110292571</c:v>
                </c:pt>
                <c:pt idx="69">
                  <c:v>0.19992393450634838</c:v>
                </c:pt>
                <c:pt idx="70">
                  <c:v>0.20287359492894552</c:v>
                </c:pt>
                <c:pt idx="71">
                  <c:v>0.20582223907799602</c:v>
                </c:pt>
                <c:pt idx="72">
                  <c:v>0.20877075209403939</c:v>
                </c:pt>
                <c:pt idx="73">
                  <c:v>0.21171990827511022</c:v>
                </c:pt>
                <c:pt idx="74">
                  <c:v>0.21467038089447321</c:v>
                </c:pt>
                <c:pt idx="75">
                  <c:v>0.21762275118393459</c:v>
                </c:pt>
                <c:pt idx="76">
                  <c:v>0.22057751654975322</c:v>
                </c:pt>
                <c:pt idx="77">
                  <c:v>0.22353509808399075</c:v>
                </c:pt>
                <c:pt idx="78">
                  <c:v>0.22649584742929996</c:v>
                </c:pt>
                <c:pt idx="79">
                  <c:v>0.22946005305074246</c:v>
                </c:pt>
                <c:pt idx="80">
                  <c:v>0.23242794596479888</c:v>
                </c:pt>
                <c:pt idx="81">
                  <c:v>0.23539970497075258</c:v>
                </c:pt>
                <c:pt idx="82">
                  <c:v>0.23837546142751886</c:v>
                </c:pt>
                <c:pt idx="83">
                  <c:v>0.24135530361410629</c:v>
                </c:pt>
                <c:pt idx="84">
                  <c:v>0.2443392807100091</c:v>
                </c:pt>
                <c:pt idx="85">
                  <c:v>0.24732740642809548</c:v>
                </c:pt>
                <c:pt idx="86">
                  <c:v>0.25031966233009673</c:v>
                </c:pt>
                <c:pt idx="87">
                  <c:v>0.25331600085249706</c:v>
                </c:pt>
                <c:pt idx="88">
                  <c:v>0.25631634806797043</c:v>
                </c:pt>
                <c:pt idx="89">
                  <c:v>0.25932060620559305</c:v>
                </c:pt>
                <c:pt idx="90">
                  <c:v>0.26232865595094568</c:v>
                </c:pt>
                <c:pt idx="91">
                  <c:v>0.26384125016111737</c:v>
                </c:pt>
                <c:pt idx="92">
                  <c:v>0.26675405962153054</c:v>
                </c:pt>
                <c:pt idx="93">
                  <c:v>0.26969165865431943</c:v>
                </c:pt>
                <c:pt idx="94">
                  <c:v>0.27264457146170429</c:v>
                </c:pt>
                <c:pt idx="95">
                  <c:v>0.27560706944800728</c:v>
                </c:pt>
                <c:pt idx="96">
                  <c:v>0.27857545822766028</c:v>
                </c:pt>
                <c:pt idx="97">
                  <c:v>0.28154738589234185</c:v>
                </c:pt>
                <c:pt idx="98">
                  <c:v>0.28452132974245492</c:v>
                </c:pt>
                <c:pt idx="99">
                  <c:v>0.28749626335203748</c:v>
                </c:pt>
                <c:pt idx="100">
                  <c:v>0.29047146222045761</c:v>
                </c:pt>
                <c:pt idx="101">
                  <c:v>0.29344638458306704</c:v>
                </c:pt>
                <c:pt idx="102">
                  <c:v>0.29642059727677594</c:v>
                </c:pt>
                <c:pt idx="103">
                  <c:v>0.29939373009407966</c:v>
                </c:pt>
                <c:pt idx="104">
                  <c:v>0.30236544782035102</c:v>
                </c:pt>
                <c:pt idx="105">
                  <c:v>0.305335433243763</c:v>
                </c:pt>
                <c:pt idx="106">
                  <c:v>0.30830337699383925</c:v>
                </c:pt>
                <c:pt idx="107">
                  <c:v>0.31126897161333966</c:v>
                </c:pt>
                <c:pt idx="108">
                  <c:v>0.31423190823698066</c:v>
                </c:pt>
                <c:pt idx="109">
                  <c:v>0.31719187486147815</c:v>
                </c:pt>
                <c:pt idx="110">
                  <c:v>0.32014855557323152</c:v>
                </c:pt>
                <c:pt idx="111">
                  <c:v>0.32310163034040329</c:v>
                </c:pt>
                <c:pt idx="112">
                  <c:v>0.3260507751263666</c:v>
                </c:pt>
                <c:pt idx="113">
                  <c:v>0.32899566217579235</c:v>
                </c:pt>
                <c:pt idx="114">
                  <c:v>0.33193596038336715</c:v>
                </c:pt>
                <c:pt idx="115">
                  <c:v>0.33487133569161687</c:v>
                </c:pt>
                <c:pt idx="116">
                  <c:v>0.33780145148720742</c:v>
                </c:pt>
                <c:pt idx="117">
                  <c:v>0.34072596897848628</c:v>
                </c:pt>
                <c:pt idx="118">
                  <c:v>0.3436445475460399</c:v>
                </c:pt>
                <c:pt idx="119">
                  <c:v>0.34655684506234818</c:v>
                </c:pt>
              </c:numCache>
            </c:numRef>
          </c:yVal>
          <c:smooth val="1"/>
        </c:ser>
        <c:ser>
          <c:idx val="1"/>
          <c:order val="1"/>
          <c:tx>
            <c:strRef>
              <c:f>'C:\Users\mcnamara\Documents\Germany_adipose_work\[genetics_of_body_fat_summary_Bonn_JAM.xls]bodyfat summary'!$A$37</c:f>
              <c:strCache>
                <c:ptCount val="1"/>
                <c:pt idx="0">
                  <c:v>VML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summary'!$B$37:$DQ$37</c:f>
              <c:numCache>
                <c:formatCode>General</c:formatCode>
                <c:ptCount val="120"/>
                <c:pt idx="0">
                  <c:v>-0.56124087666501898</c:v>
                </c:pt>
                <c:pt idx="1">
                  <c:v>0.11501666613824257</c:v>
                </c:pt>
                <c:pt idx="2">
                  <c:v>8.4563416991003226E-2</c:v>
                </c:pt>
                <c:pt idx="3">
                  <c:v>3.3679783336561631E-2</c:v>
                </c:pt>
                <c:pt idx="4">
                  <c:v>2.1797606787583579E-2</c:v>
                </c:pt>
                <c:pt idx="5">
                  <c:v>1.7415845754989334E-2</c:v>
                </c:pt>
                <c:pt idx="6">
                  <c:v>1.7914468935593675E-2</c:v>
                </c:pt>
                <c:pt idx="7">
                  <c:v>2.3250033334696329E-2</c:v>
                </c:pt>
                <c:pt idx="8">
                  <c:v>3.1946824180534961E-2</c:v>
                </c:pt>
                <c:pt idx="9">
                  <c:v>4.2992115982505297E-2</c:v>
                </c:pt>
                <c:pt idx="10">
                  <c:v>5.5694182067156373E-2</c:v>
                </c:pt>
                <c:pt idx="11">
                  <c:v>6.9503896330384674E-2</c:v>
                </c:pt>
                <c:pt idx="12">
                  <c:v>8.399117953083346E-2</c:v>
                </c:pt>
                <c:pt idx="13">
                  <c:v>9.882188489125765E-2</c:v>
                </c:pt>
                <c:pt idx="14">
                  <c:v>0.11373614369585994</c:v>
                </c:pt>
                <c:pt idx="15">
                  <c:v>0.12853319501372251</c:v>
                </c:pt>
                <c:pt idx="16">
                  <c:v>0.14305980020581366</c:v>
                </c:pt>
                <c:pt idx="17">
                  <c:v>0.15720100174028229</c:v>
                </c:pt>
                <c:pt idx="18">
                  <c:v>0.17087273447601925</c:v>
                </c:pt>
                <c:pt idx="19">
                  <c:v>0.18401586823981564</c:v>
                </c:pt>
                <c:pt idx="20">
                  <c:v>0.19659136409245725</c:v>
                </c:pt>
                <c:pt idx="21">
                  <c:v>0.20857631355221651</c:v>
                </c:pt>
                <c:pt idx="22">
                  <c:v>0.21996068553422576</c:v>
                </c:pt>
                <c:pt idx="23">
                  <c:v>0.23074464585362309</c:v>
                </c:pt>
                <c:pt idx="24">
                  <c:v>0.24093634420993837</c:v>
                </c:pt>
                <c:pt idx="25">
                  <c:v>0.25055008598825745</c:v>
                </c:pt>
                <c:pt idx="26">
                  <c:v>0.25960482305552279</c:v>
                </c:pt>
                <c:pt idx="27">
                  <c:v>0.26812291051373105</c:v>
                </c:pt>
                <c:pt idx="28">
                  <c:v>0.27612908616454757</c:v>
                </c:pt>
                <c:pt idx="29">
                  <c:v>0.28364963702959001</c:v>
                </c:pt>
                <c:pt idx="30">
                  <c:v>0.2907117232304155</c:v>
                </c:pt>
                <c:pt idx="31">
                  <c:v>0.29734283428517116</c:v>
                </c:pt>
                <c:pt idx="32">
                  <c:v>0.30357035672580679</c:v>
                </c:pt>
                <c:pt idx="33">
                  <c:v>0.30942123510349928</c:v>
                </c:pt>
                <c:pt idx="34">
                  <c:v>0.31492171108748535</c:v>
                </c:pt>
                <c:pt idx="35">
                  <c:v>0.32009712759081443</c:v>
                </c:pt>
                <c:pt idx="36">
                  <c:v>0.32497178675470062</c:v>
                </c:pt>
                <c:pt idx="37">
                  <c:v>0.32956885225583665</c:v>
                </c:pt>
                <c:pt idx="38">
                  <c:v>0.33391028781099052</c:v>
                </c:pt>
                <c:pt idx="39">
                  <c:v>0.33801682497247754</c:v>
                </c:pt>
                <c:pt idx="40">
                  <c:v>0.34190795436820398</c:v>
                </c:pt>
                <c:pt idx="41">
                  <c:v>0.3456019354568638</c:v>
                </c:pt>
                <c:pt idx="42">
                  <c:v>0.34911582066275448</c:v>
                </c:pt>
                <c:pt idx="43">
                  <c:v>0.3524654904402742</c:v>
                </c:pt>
                <c:pt idx="44">
                  <c:v>0.35566569640773427</c:v>
                </c:pt>
                <c:pt idx="45">
                  <c:v>0.35873011019544387</c:v>
                </c:pt>
                <c:pt idx="46">
                  <c:v>0.36167137608433109</c:v>
                </c:pt>
                <c:pt idx="47">
                  <c:v>0.36450116587781345</c:v>
                </c:pt>
                <c:pt idx="48">
                  <c:v>0.36723023475961458</c:v>
                </c:pt>
                <c:pt idx="49">
                  <c:v>0.36986847715029558</c:v>
                </c:pt>
                <c:pt idx="50">
                  <c:v>0.37242498179415762</c:v>
                </c:pt>
                <c:pt idx="51">
                  <c:v>0.37490808548844834</c:v>
                </c:pt>
                <c:pt idx="52">
                  <c:v>0.37732542501754063</c:v>
                </c:pt>
                <c:pt idx="53">
                  <c:v>0.37968398697698769</c:v>
                </c:pt>
                <c:pt idx="54">
                  <c:v>0.38199015527311708</c:v>
                </c:pt>
                <c:pt idx="55">
                  <c:v>0.38424975616455903</c:v>
                </c:pt>
                <c:pt idx="56">
                  <c:v>0.38646810077654603</c:v>
                </c:pt>
                <c:pt idx="57">
                  <c:v>0.38865002507045743</c:v>
                </c:pt>
                <c:pt idx="58">
                  <c:v>0.39079992729061708</c:v>
                </c:pt>
                <c:pt idx="59">
                  <c:v>0.39292180294103352</c:v>
                </c:pt>
                <c:pt idx="60">
                  <c:v>0.39501927736767817</c:v>
                </c:pt>
                <c:pt idx="61">
                  <c:v>0.39709563603818454</c:v>
                </c:pt>
                <c:pt idx="62">
                  <c:v>0.39915385262285463</c:v>
                </c:pt>
                <c:pt idx="63">
                  <c:v>0.40119661498764092</c:v>
                </c:pt>
                <c:pt idx="64">
                  <c:v>0.40322634921434464</c:v>
                </c:pt>
                <c:pt idx="65">
                  <c:v>0.40524524176469967</c:v>
                </c:pt>
                <c:pt idx="66">
                  <c:v>0.40725525990304279</c:v>
                </c:pt>
                <c:pt idx="67">
                  <c:v>0.4092581704950371</c:v>
                </c:pt>
                <c:pt idx="68">
                  <c:v>0.41125555728849816</c:v>
                </c:pt>
                <c:pt idx="69">
                  <c:v>0.41324883678663804</c:v>
                </c:pt>
                <c:pt idx="70">
                  <c:v>0.41523927281426376</c:v>
                </c:pt>
                <c:pt idx="71">
                  <c:v>0.41722798987427012</c:v>
                </c:pt>
                <c:pt idx="72">
                  <c:v>0.41921598538616278</c:v>
                </c:pt>
                <c:pt idx="73">
                  <c:v>0.42120414089297675</c:v>
                </c:pt>
                <c:pt idx="74">
                  <c:v>0.42319323231771389</c:v>
                </c:pt>
                <c:pt idx="75">
                  <c:v>0.42518393934490906</c:v>
                </c:pt>
                <c:pt idx="76">
                  <c:v>0.42717685399816618</c:v>
                </c:pt>
                <c:pt idx="77">
                  <c:v>0.42917248847921075</c:v>
                </c:pt>
                <c:pt idx="78">
                  <c:v>0.43117128232939228</c:v>
                </c:pt>
                <c:pt idx="79">
                  <c:v>0.43317360897011215</c:v>
                </c:pt>
                <c:pt idx="80">
                  <c:v>0.43517978167442406</c:v>
                </c:pt>
                <c:pt idx="81">
                  <c:v>0.43719005901765451</c:v>
                </c:pt>
                <c:pt idx="82">
                  <c:v>0.43920464985167262</c:v>
                </c:pt>
                <c:pt idx="83">
                  <c:v>0.4412237178434788</c:v>
                </c:pt>
                <c:pt idx="84">
                  <c:v>0.44324738561560606</c:v>
                </c:pt>
                <c:pt idx="85">
                  <c:v>0.44527573852300595</c:v>
                </c:pt>
                <c:pt idx="86">
                  <c:v>0.44730882809764871</c:v>
                </c:pt>
                <c:pt idx="87">
                  <c:v>0.44934667519020532</c:v>
                </c:pt>
                <c:pt idx="88">
                  <c:v>0.45138927283499397</c:v>
                </c:pt>
                <c:pt idx="89">
                  <c:v>0.45343658886293792</c:v>
                </c:pt>
                <c:pt idx="90">
                  <c:v>0.45548856828422757</c:v>
                </c:pt>
                <c:pt idx="91">
                  <c:v>0.45608185162814863</c:v>
                </c:pt>
                <c:pt idx="92">
                  <c:v>0.4580470240274499</c:v>
                </c:pt>
                <c:pt idx="93">
                  <c:v>0.46003544196700918</c:v>
                </c:pt>
                <c:pt idx="94">
                  <c:v>0.4620388384256553</c:v>
                </c:pt>
                <c:pt idx="95">
                  <c:v>0.46405221441227296</c:v>
                </c:pt>
                <c:pt idx="96">
                  <c:v>0.46607232817911726</c:v>
                </c:pt>
                <c:pt idx="97">
                  <c:v>0.46809710952017047</c:v>
                </c:pt>
                <c:pt idx="98">
                  <c:v>0.47012521566832843</c:v>
                </c:pt>
                <c:pt idx="99">
                  <c:v>0.47215574185189713</c:v>
                </c:pt>
                <c:pt idx="100">
                  <c:v>0.47418805168007783</c:v>
                </c:pt>
                <c:pt idx="101">
                  <c:v>0.47622167227841716</c:v>
                </c:pt>
                <c:pt idx="102">
                  <c:v>0.4782562285500811</c:v>
                </c:pt>
                <c:pt idx="103">
                  <c:v>0.48029140236897927</c:v>
                </c:pt>
                <c:pt idx="104">
                  <c:v>0.48232690736057782</c:v>
                </c:pt>
                <c:pt idx="105">
                  <c:v>0.48436247343681194</c:v>
                </c:pt>
                <c:pt idx="106">
                  <c:v>0.48639783745461784</c:v>
                </c:pt>
                <c:pt idx="107">
                  <c:v>0.48843273770451656</c:v>
                </c:pt>
                <c:pt idx="108">
                  <c:v>0.49046691077996352</c:v>
                </c:pt>
                <c:pt idx="109">
                  <c:v>0.49250008991419136</c:v>
                </c:pt>
                <c:pt idx="110">
                  <c:v>0.4945320042103436</c:v>
                </c:pt>
                <c:pt idx="111">
                  <c:v>0.49656237840434336</c:v>
                </c:pt>
                <c:pt idx="112">
                  <c:v>0.49859093293608181</c:v>
                </c:pt>
                <c:pt idx="113">
                  <c:v>0.50061738418985557</c:v>
                </c:pt>
                <c:pt idx="114">
                  <c:v>0.50264144481912876</c:v>
                </c:pt>
                <c:pt idx="115">
                  <c:v>0.50466282410424546</c:v>
                </c:pt>
                <c:pt idx="116">
                  <c:v>0.50668122831316742</c:v>
                </c:pt>
                <c:pt idx="117">
                  <c:v>0.50869636104838944</c:v>
                </c:pt>
                <c:pt idx="118">
                  <c:v>0.51070792357093842</c:v>
                </c:pt>
                <c:pt idx="119">
                  <c:v>0.51271561509786912</c:v>
                </c:pt>
              </c:numCache>
            </c:numRef>
          </c:yVal>
          <c:smooth val="1"/>
        </c:ser>
        <c:ser>
          <c:idx val="2"/>
          <c:order val="2"/>
          <c:tx>
            <c:strRef>
              <c:f>'C:\Users\mcnamara\Documents\Germany_adipose_work\[genetics_of_body_fat_summary_Bonn_JAM.xls]bodyfat summary'!$A$38</c:f>
              <c:strCache>
                <c:ptCount val="1"/>
                <c:pt idx="0">
                  <c:v>VML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summary'!$B$38:$DQ$38</c:f>
              <c:numCache>
                <c:formatCode>General</c:formatCode>
                <c:ptCount val="120"/>
                <c:pt idx="0">
                  <c:v>-9.6523991224431853</c:v>
                </c:pt>
                <c:pt idx="1">
                  <c:v>-0.30400934507934885</c:v>
                </c:pt>
                <c:pt idx="2">
                  <c:v>-0.34216954451714265</c:v>
                </c:pt>
                <c:pt idx="3">
                  <c:v>-0.39668804068336883</c:v>
                </c:pt>
                <c:pt idx="4">
                  <c:v>-0.4154647857736995</c:v>
                </c:pt>
                <c:pt idx="5">
                  <c:v>-0.42617570303808883</c:v>
                </c:pt>
                <c:pt idx="6">
                  <c:v>-0.43123072442658339</c:v>
                </c:pt>
                <c:pt idx="7">
                  <c:v>-0.43086601730740481</c:v>
                </c:pt>
                <c:pt idx="8">
                  <c:v>-0.42654487111600492</c:v>
                </c:pt>
                <c:pt idx="9">
                  <c:v>-0.41930090501513728</c:v>
                </c:pt>
                <c:pt idx="10">
                  <c:v>-0.4098687424261187</c:v>
                </c:pt>
                <c:pt idx="11">
                  <c:v>-0.39884093660930775</c:v>
                </c:pt>
                <c:pt idx="12">
                  <c:v>-0.38669058895387698</c:v>
                </c:pt>
                <c:pt idx="13">
                  <c:v>-0.37379345842924439</c:v>
                </c:pt>
                <c:pt idx="14">
                  <c:v>-0.36044849124353817</c:v>
                </c:pt>
                <c:pt idx="15">
                  <c:v>-0.34689254612328257</c:v>
                </c:pt>
                <c:pt idx="16">
                  <c:v>-0.33331185065846292</c:v>
                </c:pt>
                <c:pt idx="17">
                  <c:v>-0.31985127236300581</c:v>
                </c:pt>
                <c:pt idx="18">
                  <c:v>-0.30662184199317855</c:v>
                </c:pt>
                <c:pt idx="19">
                  <c:v>-0.29370690393998133</c:v>
                </c:pt>
                <c:pt idx="20">
                  <c:v>-0.28116717969926119</c:v>
                </c:pt>
                <c:pt idx="21">
                  <c:v>-0.26904495606649581</c:v>
                </c:pt>
                <c:pt idx="22">
                  <c:v>-0.25736756166254038</c:v>
                </c:pt>
                <c:pt idx="23">
                  <c:v>-0.24615026014081431</c:v>
                </c:pt>
                <c:pt idx="24">
                  <c:v>-0.23539866152315758</c:v>
                </c:pt>
                <c:pt idx="25">
                  <c:v>-0.22511073267966308</c:v>
                </c:pt>
                <c:pt idx="26">
                  <c:v>-0.21527847234437392</c:v>
                </c:pt>
                <c:pt idx="27">
                  <c:v>-0.20588930400783134</c:v>
                </c:pt>
                <c:pt idx="28">
                  <c:v>-0.19692723066279738</c:v>
                </c:pt>
                <c:pt idx="29">
                  <c:v>-0.18837378802715365</c:v>
                </c:pt>
                <c:pt idx="30">
                  <c:v>-0.1802088270291482</c:v>
                </c:pt>
                <c:pt idx="31">
                  <c:v>-0.17241115163475662</c:v>
                </c:pt>
                <c:pt idx="32">
                  <c:v>-0.16495903425225711</c:v>
                </c:pt>
                <c:pt idx="33">
                  <c:v>-0.1578306277561432</c:v>
                </c:pt>
                <c:pt idx="34">
                  <c:v>-0.15100429048602892</c:v>
                </c:pt>
                <c:pt idx="35">
                  <c:v>-0.14445883828661721</c:v>
                </c:pt>
                <c:pt idx="36">
                  <c:v>-0.13817373568446989</c:v>
                </c:pt>
                <c:pt idx="37">
                  <c:v>-0.13212923658863085</c:v>
                </c:pt>
                <c:pt idx="38">
                  <c:v>-0.12630648341472739</c:v>
                </c:pt>
                <c:pt idx="39">
                  <c:v>-0.1206875722327716</c:v>
                </c:pt>
                <c:pt idx="40">
                  <c:v>-0.11525559040447142</c:v>
                </c:pt>
                <c:pt idx="41">
                  <c:v>-0.10999463218545724</c:v>
                </c:pt>
                <c:pt idx="42">
                  <c:v>-0.10488979690674194</c:v>
                </c:pt>
                <c:pt idx="43">
                  <c:v>-9.9927173601323638E-2</c:v>
                </c:pt>
                <c:pt idx="44">
                  <c:v>-9.5093815296657169E-2</c:v>
                </c:pt>
                <c:pt idx="45">
                  <c:v>-9.0377705637368688E-2</c:v>
                </c:pt>
                <c:pt idx="46">
                  <c:v>-8.5767720027112748E-2</c:v>
                </c:pt>
                <c:pt idx="47">
                  <c:v>-8.1253583072551372E-2</c:v>
                </c:pt>
                <c:pt idx="48">
                  <c:v>-7.6825823769404167E-2</c:v>
                </c:pt>
                <c:pt idx="49">
                  <c:v>-7.2475729580572246E-2</c:v>
                </c:pt>
                <c:pt idx="50">
                  <c:v>-6.8195300313532492E-2</c:v>
                </c:pt>
                <c:pt idx="51">
                  <c:v>-6.3977202502288222E-2</c:v>
                </c:pt>
                <c:pt idx="52">
                  <c:v>-5.9814724831110055E-2</c:v>
                </c:pt>
                <c:pt idx="53">
                  <c:v>-5.5701734999973773E-2</c:v>
                </c:pt>
                <c:pt idx="54">
                  <c:v>-5.1632638318699797E-2</c:v>
                </c:pt>
                <c:pt idx="55">
                  <c:v>-4.7602338225876117E-2</c:v>
                </c:pt>
                <c:pt idx="56">
                  <c:v>-4.3606198854455158E-2</c:v>
                </c:pt>
                <c:pt idx="57">
                  <c:v>-3.9640009709118296E-2</c:v>
                </c:pt>
                <c:pt idx="58">
                  <c:v>-3.5699952473042362E-2</c:v>
                </c:pt>
                <c:pt idx="59">
                  <c:v>-3.1782569927340187E-2</c:v>
                </c:pt>
                <c:pt idx="60">
                  <c:v>-2.7884736939012722E-2</c:v>
                </c:pt>
                <c:pt idx="61">
                  <c:v>-2.4003633452791551E-2</c:v>
                </c:pt>
                <c:pt idx="62">
                  <c:v>-2.0136719409037163E-2</c:v>
                </c:pt>
                <c:pt idx="63">
                  <c:v>-1.6281711498427942E-2</c:v>
                </c:pt>
                <c:pt idx="64">
                  <c:v>-1.2436561659301404E-2</c:v>
                </c:pt>
                <c:pt idx="65">
                  <c:v>-8.5994372205098202E-3</c:v>
                </c:pt>
                <c:pt idx="66">
                  <c:v>-4.7687025832123808E-3</c:v>
                </c:pt>
                <c:pt idx="67">
                  <c:v>-9.4290236190586185E-4</c:v>
                </c:pt>
                <c:pt idx="68">
                  <c:v>2.8792541368649616E-3</c:v>
                </c:pt>
                <c:pt idx="69">
                  <c:v>6.6989071728391636E-3</c:v>
                </c:pt>
                <c:pt idx="70">
                  <c:v>1.0517059665365647E-2</c:v>
                </c:pt>
                <c:pt idx="71">
                  <c:v>1.4334589205724058E-2</c:v>
                </c:pt>
                <c:pt idx="72">
                  <c:v>1.8152259070129073E-2</c:v>
                </c:pt>
                <c:pt idx="73">
                  <c:v>2.1970728310257037E-2</c:v>
                </c:pt>
                <c:pt idx="74">
                  <c:v>2.5790560993463441E-2</c:v>
                </c:pt>
                <c:pt idx="75">
                  <c:v>2.9612234660100434E-2</c:v>
                </c:pt>
                <c:pt idx="76">
                  <c:v>3.3436148061221083E-2</c:v>
                </c:pt>
                <c:pt idx="77">
                  <c:v>3.7262628235123607E-2</c:v>
                </c:pt>
                <c:pt idx="78">
                  <c:v>4.1091936977278642E-2</c:v>
                </c:pt>
                <c:pt idx="79">
                  <c:v>4.492427675405164E-2</c:v>
                </c:pt>
                <c:pt idx="80">
                  <c:v>4.8759796106636166E-2</c:v>
                </c:pt>
                <c:pt idx="81">
                  <c:v>5.2598594588526559E-2</c:v>
                </c:pt>
                <c:pt idx="82">
                  <c:v>5.6440727275936187E-2</c:v>
                </c:pt>
                <c:pt idx="83">
                  <c:v>6.028620888760905E-2</c:v>
                </c:pt>
                <c:pt idx="84">
                  <c:v>6.413501754765738E-2</c:v>
                </c:pt>
                <c:pt idx="85">
                  <c:v>6.7987098222209053E-2</c:v>
                </c:pt>
                <c:pt idx="86">
                  <c:v>7.1842365857734958E-2</c:v>
                </c:pt>
                <c:pt idx="87">
                  <c:v>7.5700708247637305E-2</c:v>
                </c:pt>
                <c:pt idx="88">
                  <c:v>7.9561988650019622E-2</c:v>
                </c:pt>
                <c:pt idx="89">
                  <c:v>8.342604817880872E-2</c:v>
                </c:pt>
                <c:pt idx="90">
                  <c:v>8.7292707987880913E-2</c:v>
                </c:pt>
                <c:pt idx="91">
                  <c:v>8.9645597817115785E-2</c:v>
                </c:pt>
                <c:pt idx="92">
                  <c:v>9.3407970190367173E-2</c:v>
                </c:pt>
                <c:pt idx="93">
                  <c:v>9.7196507481329242E-2</c:v>
                </c:pt>
                <c:pt idx="94">
                  <c:v>0.10100049891143126</c:v>
                </c:pt>
                <c:pt idx="95">
                  <c:v>0.10481344904750767</c:v>
                </c:pt>
                <c:pt idx="96">
                  <c:v>0.10863119752189743</c:v>
                </c:pt>
                <c:pt idx="97">
                  <c:v>0.11245110703863137</c:v>
                </c:pt>
                <c:pt idx="98">
                  <c:v>0.11627147535415627</c:v>
                </c:pt>
                <c:pt idx="99">
                  <c:v>0.12009115756344979</c:v>
                </c:pt>
                <c:pt idx="100">
                  <c:v>0.12390934578338575</c:v>
                </c:pt>
                <c:pt idx="101">
                  <c:v>0.12772543486324572</c:v>
                </c:pt>
                <c:pt idx="102">
                  <c:v>0.13153893949308548</c:v>
                </c:pt>
                <c:pt idx="103">
                  <c:v>0.13534944354467893</c:v>
                </c:pt>
                <c:pt idx="104">
                  <c:v>0.13915656928256537</c:v>
                </c:pt>
                <c:pt idx="105">
                  <c:v>0.14295995881143408</c:v>
                </c:pt>
                <c:pt idx="106">
                  <c:v>0.14675926307738729</c:v>
                </c:pt>
                <c:pt idx="107">
                  <c:v>0.15055413551296359</c:v>
                </c:pt>
                <c:pt idx="108">
                  <c:v>0.15434422851751428</c:v>
                </c:pt>
                <c:pt idx="109">
                  <c:v>0.15812919165232753</c:v>
                </c:pt>
                <c:pt idx="110">
                  <c:v>0.16190867085785721</c:v>
                </c:pt>
                <c:pt idx="111">
                  <c:v>0.16568230826630392</c:v>
                </c:pt>
                <c:pt idx="112">
                  <c:v>0.16944974234876087</c:v>
                </c:pt>
                <c:pt idx="113">
                  <c:v>0.17321060823853607</c:v>
                </c:pt>
                <c:pt idx="114">
                  <c:v>0.17696453813579938</c:v>
                </c:pt>
                <c:pt idx="115">
                  <c:v>0.18071116173817803</c:v>
                </c:pt>
                <c:pt idx="116">
                  <c:v>0.18445010666571449</c:v>
                </c:pt>
                <c:pt idx="117">
                  <c:v>0.18818099886293682</c:v>
                </c:pt>
                <c:pt idx="118">
                  <c:v>0.19190346297015504</c:v>
                </c:pt>
                <c:pt idx="119">
                  <c:v>0.19561712266064868</c:v>
                </c:pt>
              </c:numCache>
            </c:numRef>
          </c:yVal>
          <c:smooth val="1"/>
        </c:ser>
        <c:ser>
          <c:idx val="3"/>
          <c:order val="3"/>
          <c:tx>
            <c:strRef>
              <c:f>'C:\Users\mcnamara\Documents\Germany_adipose_work\[genetics_of_body_fat_summary_Bonn_JAM.xls]bodyfat summary'!$A$39</c:f>
              <c:strCache>
                <c:ptCount val="1"/>
                <c:pt idx="0">
                  <c:v>VM EST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summary'!$B$39:$DQ$39</c:f>
              <c:numCache>
                <c:formatCode>General</c:formatCode>
                <c:ptCount val="120"/>
                <c:pt idx="0">
                  <c:v>-4.439394854043293</c:v>
                </c:pt>
                <c:pt idx="1">
                  <c:v>-0.22999892702653568</c:v>
                </c:pt>
                <c:pt idx="2">
                  <c:v>-0.26356215210362799</c:v>
                </c:pt>
                <c:pt idx="3">
                  <c:v>-0.31688766872400231</c:v>
                </c:pt>
                <c:pt idx="4">
                  <c:v>-0.33446119561472964</c:v>
                </c:pt>
                <c:pt idx="5">
                  <c:v>-0.34400780136085807</c:v>
                </c:pt>
                <c:pt idx="6">
                  <c:v>-0.34812171410752657</c:v>
                </c:pt>
                <c:pt idx="7">
                  <c:v>-0.34698394236030117</c:v>
                </c:pt>
                <c:pt idx="8">
                  <c:v>-0.34203103646098687</c:v>
                </c:pt>
                <c:pt idx="9">
                  <c:v>-0.33428315859953184</c:v>
                </c:pt>
                <c:pt idx="10">
                  <c:v>-0.32445988644296664</c:v>
                </c:pt>
                <c:pt idx="11">
                  <c:v>-0.31313973329470501</c:v>
                </c:pt>
                <c:pt idx="12">
                  <c:v>-0.30078328445828473</c:v>
                </c:pt>
                <c:pt idx="13">
                  <c:v>-0.28775509708825786</c:v>
                </c:pt>
                <c:pt idx="14">
                  <c:v>-0.27434420448480967</c:v>
                </c:pt>
                <c:pt idx="15">
                  <c:v>-0.26077878961071654</c:v>
                </c:pt>
                <c:pt idx="16">
                  <c:v>-0.24723754556256505</c:v>
                </c:pt>
                <c:pt idx="17">
                  <c:v>-0.23385883579477751</c:v>
                </c:pt>
                <c:pt idx="18">
                  <c:v>-0.22074810181288118</c:v>
                </c:pt>
                <c:pt idx="19">
                  <c:v>-0.20798389971830922</c:v>
                </c:pt>
                <c:pt idx="20">
                  <c:v>-0.1956228565296505</c:v>
                </c:pt>
                <c:pt idx="21">
                  <c:v>-0.1837037606193439</c:v>
                </c:pt>
                <c:pt idx="22">
                  <c:v>-0.17225095100562093</c:v>
                </c:pt>
                <c:pt idx="23">
                  <c:v>-0.16127713400341781</c:v>
                </c:pt>
                <c:pt idx="24">
                  <c:v>-0.15078572822578762</c:v>
                </c:pt>
                <c:pt idx="25">
                  <c:v>-0.14077281815251386</c:v>
                </c:pt>
                <c:pt idx="26">
                  <c:v>-0.13122878069796551</c:v>
                </c:pt>
                <c:pt idx="27">
                  <c:v>-0.12213963711464126</c:v>
                </c:pt>
                <c:pt idx="28">
                  <c:v>-0.11348817322918769</c:v>
                </c:pt>
                <c:pt idx="29">
                  <c:v>-0.10525486372251969</c:v>
                </c:pt>
                <c:pt idx="30">
                  <c:v>-9.7418630411394425E-2</c:v>
                </c:pt>
                <c:pt idx="31">
                  <c:v>-8.995745987851933E-2</c:v>
                </c:pt>
                <c:pt idx="32">
                  <c:v>-8.2848902045074446E-2</c:v>
                </c:pt>
                <c:pt idx="33">
                  <c:v>-7.6070468175870598E-2</c:v>
                </c:pt>
                <c:pt idx="34">
                  <c:v>-6.9599944200449571E-2</c:v>
                </c:pt>
                <c:pt idx="35">
                  <c:v>-6.3415633016960182E-2</c:v>
                </c:pt>
                <c:pt idx="36">
                  <c:v>-5.7496537537653936E-2</c:v>
                </c:pt>
                <c:pt idx="37">
                  <c:v>-5.1822494582927536E-2</c:v>
                </c:pt>
                <c:pt idx="38">
                  <c:v>-4.637426828921587E-2</c:v>
                </c:pt>
                <c:pt idx="39">
                  <c:v>-4.1133610438102597E-2</c:v>
                </c:pt>
                <c:pt idx="40">
                  <c:v>-3.6083294013304013E-2</c:v>
                </c:pt>
                <c:pt idx="41">
                  <c:v>-3.120712533019887E-2</c:v>
                </c:pt>
                <c:pt idx="42">
                  <c:v>-2.6489939245760485E-2</c:v>
                </c:pt>
                <c:pt idx="43">
                  <c:v>-2.1917581227648419E-2</c:v>
                </c:pt>
                <c:pt idx="44">
                  <c:v>-1.7476879432538173E-2</c:v>
                </c:pt>
                <c:pt idx="45">
                  <c:v>-1.3155609400319346E-2</c:v>
                </c:pt>
                <c:pt idx="46">
                  <c:v>-8.942453506696868E-3</c:v>
                </c:pt>
                <c:pt idx="47">
                  <c:v>-4.8269569191807804E-3</c:v>
                </c:pt>
                <c:pt idx="48">
                  <c:v>-7.9948146591801716E-4</c:v>
                </c:pt>
                <c:pt idx="49">
                  <c:v>3.1488414582852009E-3</c:v>
                </c:pt>
                <c:pt idx="50">
                  <c:v>7.026158061159915E-3</c:v>
                </c:pt>
                <c:pt idx="51">
                  <c:v>1.0839938709342523E-2</c:v>
                </c:pt>
                <c:pt idx="52">
                  <c:v>1.4597023348518867E-2</c:v>
                </c:pt>
                <c:pt idx="53">
                  <c:v>1.8303665398444302E-2</c:v>
                </c:pt>
                <c:pt idx="54">
                  <c:v>2.1965573845811992E-2</c:v>
                </c:pt>
                <c:pt idx="55">
                  <c:v>2.5587953347043779E-2</c:v>
                </c:pt>
                <c:pt idx="56">
                  <c:v>2.9175542225285955E-2</c:v>
                </c:pt>
                <c:pt idx="57">
                  <c:v>3.273264830308964E-2</c:v>
                </c:pt>
                <c:pt idx="58">
                  <c:v>3.6263182558033069E-2</c:v>
                </c:pt>
                <c:pt idx="59">
                  <c:v>3.9770690622287663E-2</c:v>
                </c:pt>
                <c:pt idx="60">
                  <c:v>4.3258382174692134E-2</c:v>
                </c:pt>
                <c:pt idx="61">
                  <c:v>4.672915829253288E-2</c:v>
                </c:pt>
                <c:pt idx="62">
                  <c:v>5.0185636845408776E-2</c:v>
                </c:pt>
                <c:pt idx="63">
                  <c:v>5.3630176021882026E-2</c:v>
                </c:pt>
                <c:pt idx="64">
                  <c:v>5.7064896086607142E-2</c:v>
                </c:pt>
                <c:pt idx="65">
                  <c:v>6.0491699467643656E-2</c:v>
                </c:pt>
                <c:pt idx="66">
                  <c:v>6.3912289278407641E-2</c:v>
                </c:pt>
                <c:pt idx="67">
                  <c:v>6.7328186367125564E-2</c:v>
                </c:pt>
                <c:pt idx="68">
                  <c:v>7.0740745002051408E-2</c:v>
                </c:pt>
                <c:pt idx="69">
                  <c:v>7.4151167280461117E-2</c:v>
                </c:pt>
                <c:pt idx="70">
                  <c:v>7.7560516355666298E-2</c:v>
                </c:pt>
                <c:pt idx="71">
                  <c:v>8.0969728569062926E-2</c:v>
                </c:pt>
                <c:pt idx="72">
                  <c:v>8.4379624569673517E-2</c:v>
                </c:pt>
                <c:pt idx="73">
                  <c:v>8.7790919499322939E-2</c:v>
                </c:pt>
                <c:pt idx="74">
                  <c:v>9.1204232316755451E-2</c:v>
                </c:pt>
                <c:pt idx="75">
                  <c:v>9.4620094329142201E-2</c:v>
                </c:pt>
                <c:pt idx="76">
                  <c:v>9.8038956995186055E-2</c:v>
                </c:pt>
                <c:pt idx="77">
                  <c:v>0.10146119905902395</c:v>
                </c:pt>
                <c:pt idx="78">
                  <c:v>0.10488713307039665</c:v>
                </c:pt>
                <c:pt idx="79">
                  <c:v>0.10831701134201976</c:v>
                </c:pt>
                <c:pt idx="80">
                  <c:v>0.1117510313917025</c:v>
                </c:pt>
                <c:pt idx="81">
                  <c:v>0.1151893409124205</c:v>
                </c:pt>
                <c:pt idx="82">
                  <c:v>0.11863204231088798</c:v>
                </c:pt>
                <c:pt idx="83">
                  <c:v>0.1220791968513919</c:v>
                </c:pt>
                <c:pt idx="84">
                  <c:v>0.12553082843878238</c:v>
                </c:pt>
                <c:pt idx="85">
                  <c:v>0.1289869270721149</c:v>
                </c:pt>
                <c:pt idx="86">
                  <c:v>0.13244745199713703</c:v>
                </c:pt>
                <c:pt idx="87">
                  <c:v>0.1359123345843356</c:v>
                </c:pt>
                <c:pt idx="88">
                  <c:v>0.13938148095585756</c:v>
                </c:pt>
                <c:pt idx="89">
                  <c:v>0.14285477438398919</c:v>
                </c:pt>
                <c:pt idx="90">
                  <c:v>0.14633207748080923</c:v>
                </c:pt>
                <c:pt idx="91">
                  <c:v>0.14833697614152119</c:v>
                </c:pt>
                <c:pt idx="92">
                  <c:v>0.15171184248948055</c:v>
                </c:pt>
                <c:pt idx="93">
                  <c:v>0.15511513447206671</c:v>
                </c:pt>
                <c:pt idx="94">
                  <c:v>0.1585359274023459</c:v>
                </c:pt>
                <c:pt idx="95">
                  <c:v>0.16196761171508944</c:v>
                </c:pt>
                <c:pt idx="96">
                  <c:v>0.165405962662307</c:v>
                </c:pt>
                <c:pt idx="97">
                  <c:v>0.16884831203415707</c:v>
                </c:pt>
                <c:pt idx="98">
                  <c:v>0.17229294963663855</c:v>
                </c:pt>
                <c:pt idx="99">
                  <c:v>0.17573873724502587</c:v>
                </c:pt>
                <c:pt idx="100">
                  <c:v>0.17918488287932632</c:v>
                </c:pt>
                <c:pt idx="101">
                  <c:v>0.18263080304597579</c:v>
                </c:pt>
                <c:pt idx="102">
                  <c:v>0.18607603758954538</c:v>
                </c:pt>
                <c:pt idx="103">
                  <c:v>0.18952019757306204</c:v>
                </c:pt>
                <c:pt idx="104">
                  <c:v>0.19296293354468452</c:v>
                </c:pt>
                <c:pt idx="105">
                  <c:v>0.19640391637350874</c:v>
                </c:pt>
                <c:pt idx="106">
                  <c:v>0.19984282585343416</c:v>
                </c:pt>
                <c:pt idx="107">
                  <c:v>0.20327934408871817</c:v>
                </c:pt>
                <c:pt idx="108">
                  <c:v>0.20671315180383742</c:v>
                </c:pt>
                <c:pt idx="109">
                  <c:v>0.2101439264254108</c:v>
                </c:pt>
                <c:pt idx="110">
                  <c:v>0.21357134122335331</c:v>
                </c:pt>
                <c:pt idx="111">
                  <c:v>0.21699506507181976</c:v>
                </c:pt>
                <c:pt idx="112">
                  <c:v>0.22041476256044024</c:v>
                </c:pt>
                <c:pt idx="113">
                  <c:v>0.22383009429232947</c:v>
                </c:pt>
                <c:pt idx="114">
                  <c:v>0.22724071727062944</c:v>
                </c:pt>
                <c:pt idx="115">
                  <c:v>0.23064628531589859</c:v>
                </c:pt>
                <c:pt idx="116">
                  <c:v>0.23404644948114806</c:v>
                </c:pt>
                <c:pt idx="117">
                  <c:v>0.23744085844674623</c:v>
                </c:pt>
                <c:pt idx="118">
                  <c:v>0.2408291588862348</c:v>
                </c:pt>
                <c:pt idx="119">
                  <c:v>0.24421099579950334</c:v>
                </c:pt>
              </c:numCache>
            </c:numRef>
          </c:yVal>
          <c:smooth val="1"/>
        </c:ser>
        <c:ser>
          <c:idx val="4"/>
          <c:order val="4"/>
          <c:tx>
            <c:strRef>
              <c:f>'C:\Users\mcnamara\Documents\Germany_adipose_work\[genetics_of_body_fat_summary_Bonn_JAM.xls]bodyfat summary'!$A$40</c:f>
              <c:strCache>
                <c:ptCount val="1"/>
                <c:pt idx="0">
                  <c:v>VM EST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summary'!$B$40:$DQ$40</c:f>
              <c:numCache>
                <c:formatCode>General</c:formatCode>
                <c:ptCount val="120"/>
                <c:pt idx="0">
                  <c:v>-1.8809524552678498</c:v>
                </c:pt>
                <c:pt idx="1">
                  <c:v>5.4833416159212334E-2</c:v>
                </c:pt>
                <c:pt idx="2">
                  <c:v>2.1142413342412958E-2</c:v>
                </c:pt>
                <c:pt idx="3">
                  <c:v>-3.1438957154128921E-2</c:v>
                </c:pt>
                <c:pt idx="4">
                  <c:v>-4.3874194598578775E-2</c:v>
                </c:pt>
                <c:pt idx="5">
                  <c:v>-4.8710083676008153E-2</c:v>
                </c:pt>
                <c:pt idx="6">
                  <c:v>-4.8499838065694689E-2</c:v>
                </c:pt>
                <c:pt idx="7">
                  <c:v>-4.3293460407880957E-2</c:v>
                </c:pt>
                <c:pt idx="8">
                  <c:v>-3.4610267930063721E-2</c:v>
                </c:pt>
                <c:pt idx="9">
                  <c:v>-2.3485763843847707E-2</c:v>
                </c:pt>
                <c:pt idx="10">
                  <c:v>-1.0628660431295955E-2</c:v>
                </c:pt>
                <c:pt idx="11">
                  <c:v>3.3968374285668901E-3</c:v>
                </c:pt>
                <c:pt idx="12">
                  <c:v>1.8147872387741515E-2</c:v>
                </c:pt>
                <c:pt idx="13">
                  <c:v>3.3279518598438251E-2</c:v>
                </c:pt>
                <c:pt idx="14">
                  <c:v>4.8522844627965966E-2</c:v>
                </c:pt>
                <c:pt idx="15">
                  <c:v>6.3669558885560917E-2</c:v>
                </c:pt>
                <c:pt idx="16">
                  <c:v>7.856024329077016E-2</c:v>
                </c:pt>
                <c:pt idx="17">
                  <c:v>9.3074933308671781E-2</c:v>
                </c:pt>
                <c:pt idx="18">
                  <c:v>0.1071255607534134</c:v>
                </c:pt>
                <c:pt idx="19">
                  <c:v>0.12064984133480028</c:v>
                </c:pt>
                <c:pt idx="20">
                  <c:v>0.13360629144916469</c:v>
                </c:pt>
                <c:pt idx="21">
                  <c:v>0.14597014445593715</c:v>
                </c:pt>
                <c:pt idx="22">
                  <c:v>0.15772999103178975</c:v>
                </c:pt>
                <c:pt idx="23">
                  <c:v>0.16888500754761626</c:v>
                </c:pt>
                <c:pt idx="24">
                  <c:v>0.17944266606436265</c:v>
                </c:pt>
                <c:pt idx="25">
                  <c:v>0.18941684175920326</c:v>
                </c:pt>
                <c:pt idx="26">
                  <c:v>0.1988262503889624</c:v>
                </c:pt>
                <c:pt idx="27">
                  <c:v>0.20769316122779724</c:v>
                </c:pt>
                <c:pt idx="28">
                  <c:v>0.21604234081739282</c:v>
                </c:pt>
                <c:pt idx="29">
                  <c:v>0.22390019059378474</c:v>
                </c:pt>
                <c:pt idx="30">
                  <c:v>0.23129404756454441</c:v>
                </c:pt>
                <c:pt idx="31">
                  <c:v>0.23825162211125761</c:v>
                </c:pt>
                <c:pt idx="32">
                  <c:v>0.24480055098024955</c:v>
                </c:pt>
                <c:pt idx="33">
                  <c:v>0.2509680468179285</c:v>
                </c:pt>
                <c:pt idx="34">
                  <c:v>0.25678062835992677</c:v>
                </c:pt>
                <c:pt idx="35">
                  <c:v>0.26226391771203339</c:v>
                </c:pt>
                <c:pt idx="36">
                  <c:v>0.26744249314646851</c:v>
                </c:pt>
                <c:pt idx="37">
                  <c:v>0.27233978754413002</c:v>
                </c:pt>
                <c:pt idx="38">
                  <c:v>0.27697802408368144</c:v>
                </c:pt>
                <c:pt idx="39">
                  <c:v>0.28137818205184306</c:v>
                </c:pt>
                <c:pt idx="40">
                  <c:v>0.2855599867499361</c:v>
                </c:pt>
                <c:pt idx="41">
                  <c:v>0.28954191842457089</c:v>
                </c:pt>
                <c:pt idx="42">
                  <c:v>0.29334123597289175</c:v>
                </c:pt>
                <c:pt idx="43">
                  <c:v>0.29697401188076444</c:v>
                </c:pt>
                <c:pt idx="44">
                  <c:v>0.30045517546108425</c:v>
                </c:pt>
                <c:pt idx="45">
                  <c:v>0.30379856197982136</c:v>
                </c:pt>
                <c:pt idx="46">
                  <c:v>0.30701696569992798</c:v>
                </c:pt>
                <c:pt idx="47">
                  <c:v>0.31012219525033302</c:v>
                </c:pt>
                <c:pt idx="48">
                  <c:v>0.31312513004414644</c:v>
                </c:pt>
                <c:pt idx="49">
                  <c:v>0.31603577673667349</c:v>
                </c:pt>
                <c:pt idx="50">
                  <c:v>0.31886332493755809</c:v>
                </c:pt>
                <c:pt idx="51">
                  <c:v>0.32161620157567494</c:v>
                </c:pt>
                <c:pt idx="52">
                  <c:v>0.32430212346881682</c:v>
                </c:pt>
                <c:pt idx="53">
                  <c:v>0.32692814777539692</c:v>
                </c:pt>
                <c:pt idx="54">
                  <c:v>0.32950072010794962</c:v>
                </c:pt>
                <c:pt idx="55">
                  <c:v>0.33202572016995546</c:v>
                </c:pt>
                <c:pt idx="56">
                  <c:v>0.3345085048443428</c:v>
                </c:pt>
                <c:pt idx="57">
                  <c:v>0.33695394871346895</c:v>
                </c:pt>
                <c:pt idx="58">
                  <c:v>0.33936648203136865</c:v>
                </c:pt>
                <c:pt idx="59">
                  <c:v>0.34175012620011991</c:v>
                </c:pt>
                <c:pt idx="60">
                  <c:v>0.34410852682561188</c:v>
                </c:pt>
                <c:pt idx="61">
                  <c:v>0.34644498444483673</c:v>
                </c:pt>
                <c:pt idx="62">
                  <c:v>0.34876248302861601</c:v>
                </c:pt>
                <c:pt idx="63">
                  <c:v>0.3510637163714172</c:v>
                </c:pt>
                <c:pt idx="64">
                  <c:v>0.35335111248385509</c:v>
                </c:pt>
                <c:pt idx="65">
                  <c:v>0.35562685610578715</c:v>
                </c:pt>
                <c:pt idx="66">
                  <c:v>0.35789290945508245</c:v>
                </c:pt>
                <c:pt idx="67">
                  <c:v>0.36015103133152593</c:v>
                </c:pt>
                <c:pt idx="68">
                  <c:v>0.36240279468186731</c:v>
                </c:pt>
                <c:pt idx="69">
                  <c:v>0.36464960273801417</c:v>
                </c:pt>
                <c:pt idx="70">
                  <c:v>0.36689270382998629</c:v>
                </c:pt>
                <c:pt idx="71">
                  <c:v>0.36913320497155677</c:v>
                </c:pt>
                <c:pt idx="72">
                  <c:v>0.37137208431183844</c:v>
                </c:pt>
                <c:pt idx="73">
                  <c:v>0.37361020253983579</c:v>
                </c:pt>
                <c:pt idx="74">
                  <c:v>0.3758483133243038</c:v>
                </c:pt>
                <c:pt idx="75">
                  <c:v>0.37808707286509247</c:v>
                </c:pt>
                <c:pt idx="76">
                  <c:v>0.38032704862816225</c:v>
                </c:pt>
                <c:pt idx="77">
                  <c:v>0.38256872733012681</c:v>
                </c:pt>
                <c:pt idx="78">
                  <c:v>0.38481252223454199</c:v>
                </c:pt>
                <c:pt idx="79">
                  <c:v>0.38705877981686765</c:v>
                </c:pt>
                <c:pt idx="80">
                  <c:v>0.38930778585106651</c:v>
                </c:pt>
                <c:pt idx="81">
                  <c:v>0.39155977096651018</c:v>
                </c:pt>
                <c:pt idx="82">
                  <c:v>0.3938149157203199</c:v>
                </c:pt>
                <c:pt idx="83">
                  <c:v>0.39607335522643083</c:v>
                </c:pt>
                <c:pt idx="84">
                  <c:v>0.39833518337946749</c:v>
                </c:pt>
                <c:pt idx="85">
                  <c:v>0.40060045670844069</c:v>
                </c:pt>
                <c:pt idx="86">
                  <c:v>0.40286919789238329</c:v>
                </c:pt>
                <c:pt idx="87">
                  <c:v>0.40514139896704382</c:v>
                </c:pt>
                <c:pt idx="88">
                  <c:v>0.4074170242501447</c:v>
                </c:pt>
                <c:pt idx="89">
                  <c:v>0.40969601300927128</c:v>
                </c:pt>
                <c:pt idx="90">
                  <c:v>0.41197828189549579</c:v>
                </c:pt>
                <c:pt idx="91">
                  <c:v>0.41275390774332621</c:v>
                </c:pt>
                <c:pt idx="92">
                  <c:v>0.41495005286070885</c:v>
                </c:pt>
                <c:pt idx="93">
                  <c:v>0.41716626551029456</c:v>
                </c:pt>
                <c:pt idx="94">
                  <c:v>0.41939489124246254</c:v>
                </c:pt>
                <c:pt idx="95">
                  <c:v>0.42163129960755175</c:v>
                </c:pt>
                <c:pt idx="96">
                  <c:v>0.42387247198930478</c:v>
                </c:pt>
                <c:pt idx="97">
                  <c:v>0.42611646854053919</c:v>
                </c:pt>
                <c:pt idx="98">
                  <c:v>0.42836201807938412</c:v>
                </c:pt>
                <c:pt idx="99">
                  <c:v>0.43060825096760524</c:v>
                </c:pt>
                <c:pt idx="100">
                  <c:v>0.43285454344734742</c:v>
                </c:pt>
                <c:pt idx="101">
                  <c:v>0.43510042149629236</c:v>
                </c:pt>
                <c:pt idx="102">
                  <c:v>0.43734550054626276</c:v>
                </c:pt>
                <c:pt idx="103">
                  <c:v>0.43958944808070033</c:v>
                </c:pt>
                <c:pt idx="104">
                  <c:v>0.44183196053617113</c:v>
                </c:pt>
                <c:pt idx="105">
                  <c:v>0.444072749156744</c:v>
                </c:pt>
                <c:pt idx="106">
                  <c:v>0.4463115314727002</c:v>
                </c:pt>
                <c:pt idx="107">
                  <c:v>0.44854802629838808</c:v>
                </c:pt>
                <c:pt idx="108">
                  <c:v>0.45078195091752882</c:v>
                </c:pt>
                <c:pt idx="109">
                  <c:v>0.45301301961618101</c:v>
                </c:pt>
                <c:pt idx="110">
                  <c:v>0.45524094303423723</c:v>
                </c:pt>
                <c:pt idx="111">
                  <c:v>0.45746542800358547</c:v>
                </c:pt>
                <c:pt idx="112">
                  <c:v>0.45968617766581321</c:v>
                </c:pt>
                <c:pt idx="113">
                  <c:v>0.46190289174142762</c:v>
                </c:pt>
                <c:pt idx="114">
                  <c:v>0.46411526687207516</c:v>
                </c:pt>
                <c:pt idx="115">
                  <c:v>0.46632299698880342</c:v>
                </c:pt>
                <c:pt idx="116">
                  <c:v>0.46852577367892234</c:v>
                </c:pt>
                <c:pt idx="117">
                  <c:v>0.47072328653605577</c:v>
                </c:pt>
                <c:pt idx="118">
                  <c:v>0.4729152234855416</c:v>
                </c:pt>
                <c:pt idx="119">
                  <c:v>0.47510127108176459</c:v>
                </c:pt>
              </c:numCache>
            </c:numRef>
          </c:yVal>
          <c:smooth val="1"/>
        </c:ser>
        <c:ser>
          <c:idx val="5"/>
          <c:order val="5"/>
          <c:tx>
            <c:strRef>
              <c:f>'C:\Users\mcnamara\Documents\Germany_adipose_work\[genetics_of_body_fat_summary_Bonn_JAM.xls]bodyfat summary'!$A$41</c:f>
              <c:strCache>
                <c:ptCount val="1"/>
                <c:pt idx="0">
                  <c:v>K EST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summary'!$B$41:$DQ$41</c:f>
              <c:numCache>
                <c:formatCode>General</c:formatCode>
                <c:ptCount val="120"/>
                <c:pt idx="0">
                  <c:v>-3.1968559193626378</c:v>
                </c:pt>
                <c:pt idx="1">
                  <c:v>-6.6989523541316487E-2</c:v>
                </c:pt>
                <c:pt idx="2">
                  <c:v>-0.10330845682862799</c:v>
                </c:pt>
                <c:pt idx="3">
                  <c:v>-0.15696210616109374</c:v>
                </c:pt>
                <c:pt idx="4">
                  <c:v>-0.17150056260920454</c:v>
                </c:pt>
                <c:pt idx="5">
                  <c:v>-0.17829956701956018</c:v>
                </c:pt>
                <c:pt idx="6">
                  <c:v>-0.17982528739100045</c:v>
                </c:pt>
                <c:pt idx="7">
                  <c:v>-0.17618191984103238</c:v>
                </c:pt>
                <c:pt idx="8">
                  <c:v>-0.16888413665821878</c:v>
                </c:pt>
                <c:pt idx="9">
                  <c:v>-0.15897243144209394</c:v>
                </c:pt>
                <c:pt idx="10">
                  <c:v>-0.14716733339252741</c:v>
                </c:pt>
                <c:pt idx="11">
                  <c:v>-0.13404539252164405</c:v>
                </c:pt>
                <c:pt idx="12">
                  <c:v>-0.12006190782748005</c:v>
                </c:pt>
                <c:pt idx="13">
                  <c:v>-0.10557401026090441</c:v>
                </c:pt>
                <c:pt idx="14">
                  <c:v>-9.0862253116423819E-2</c:v>
                </c:pt>
                <c:pt idx="15">
                  <c:v>-7.6145804554093033E-2</c:v>
                </c:pt>
                <c:pt idx="16">
                  <c:v>-6.1594142032834753E-2</c:v>
                </c:pt>
                <c:pt idx="17">
                  <c:v>-4.7336448910114903E-2</c:v>
                </c:pt>
                <c:pt idx="18">
                  <c:v>-3.3469182155494881E-2</c:v>
                </c:pt>
                <c:pt idx="19">
                  <c:v>-2.0062216997193349E-2</c:v>
                </c:pt>
                <c:pt idx="20">
                  <c:v>-7.1638753167055924E-3</c:v>
                </c:pt>
                <c:pt idx="21">
                  <c:v>5.1949381795899363E-3</c:v>
                </c:pt>
                <c:pt idx="22">
                  <c:v>1.6997320521038528E-2</c:v>
                </c:pt>
                <c:pt idx="23">
                  <c:v>2.8237542392362425E-2</c:v>
                </c:pt>
                <c:pt idx="24">
                  <c:v>3.8918702815468276E-2</c:v>
                </c:pt>
                <c:pt idx="25">
                  <c:v>4.9050783602265113E-2</c:v>
                </c:pt>
                <c:pt idx="26">
                  <c:v>5.8649036947566735E-2</c:v>
                </c:pt>
                <c:pt idx="27">
                  <c:v>6.7732652051494924E-2</c:v>
                </c:pt>
                <c:pt idx="28">
                  <c:v>7.6323656333768586E-2</c:v>
                </c:pt>
                <c:pt idx="29">
                  <c:v>8.4446014363795285E-2</c:v>
                </c:pt>
                <c:pt idx="30">
                  <c:v>9.2124893619749848E-2</c:v>
                </c:pt>
                <c:pt idx="31">
                  <c:v>9.9386071004236243E-2</c:v>
                </c:pt>
                <c:pt idx="32">
                  <c:v>0.10625545797420344</c:v>
                </c:pt>
                <c:pt idx="33">
                  <c:v>0.11275872539749221</c:v>
                </c:pt>
                <c:pt idx="34">
                  <c:v>0.11892101197995641</c:v>
                </c:pt>
                <c:pt idx="35">
                  <c:v>0.12476670242847776</c:v>
                </c:pt>
                <c:pt idx="36">
                  <c:v>0.13031926350257761</c:v>
                </c:pt>
                <c:pt idx="37">
                  <c:v>0.13560112782344103</c:v>
                </c:pt>
                <c:pt idx="38">
                  <c:v>0.1406336167950295</c:v>
                </c:pt>
                <c:pt idx="39">
                  <c:v>0.14543689528277692</c:v>
                </c:pt>
                <c:pt idx="40">
                  <c:v>0.15002995181696255</c:v>
                </c:pt>
                <c:pt idx="41">
                  <c:v>0.15443059906062118</c:v>
                </c:pt>
                <c:pt idx="42">
                  <c:v>0.15865549012540781</c:v>
                </c:pt>
                <c:pt idx="43">
                  <c:v>0.16272014704706717</c:v>
                </c:pt>
                <c:pt idx="44">
                  <c:v>0.16663899835861473</c:v>
                </c:pt>
                <c:pt idx="45">
                  <c:v>0.17042542323732279</c:v>
                </c:pt>
                <c:pt idx="46">
                  <c:v>0.17409180015967785</c:v>
                </c:pt>
                <c:pt idx="47">
                  <c:v>0.17764955838885577</c:v>
                </c:pt>
                <c:pt idx="48">
                  <c:v>0.18110923094828157</c:v>
                </c:pt>
                <c:pt idx="49">
                  <c:v>0.18448050801262061</c:v>
                </c:pt>
                <c:pt idx="50">
                  <c:v>0.18777228987881811</c:v>
                </c:pt>
                <c:pt idx="51">
                  <c:v>0.19099273887347001</c:v>
                </c:pt>
                <c:pt idx="52">
                  <c:v>0.1941493297117094</c:v>
                </c:pt>
                <c:pt idx="53">
                  <c:v>0.19724889795418754</c:v>
                </c:pt>
                <c:pt idx="54">
                  <c:v>0.20029768631557632</c:v>
                </c:pt>
                <c:pt idx="55">
                  <c:v>0.20330138866433067</c:v>
                </c:pt>
                <c:pt idx="56">
                  <c:v>0.20626519162256063</c:v>
                </c:pt>
                <c:pt idx="57">
                  <c:v>0.20919381373015478</c:v>
                </c:pt>
                <c:pt idx="58">
                  <c:v>0.21209154217994053</c:v>
                </c:pt>
                <c:pt idx="59">
                  <c:v>0.21496226716372036</c:v>
                </c:pt>
                <c:pt idx="60">
                  <c:v>0.21780951389397751</c:v>
                </c:pt>
                <c:pt idx="61">
                  <c:v>0.22063647238466633</c:v>
                </c:pt>
                <c:pt idx="62">
                  <c:v>0.22344602508666922</c:v>
                </c:pt>
                <c:pt idx="63">
                  <c:v>0.22624077248272734</c:v>
                </c:pt>
                <c:pt idx="64">
                  <c:v>0.22902305675131762</c:v>
                </c:pt>
                <c:pt idx="65">
                  <c:v>0.23179498361089257</c:v>
                </c:pt>
                <c:pt idx="66">
                  <c:v>0.23455844245814328</c:v>
                </c:pt>
                <c:pt idx="67">
                  <c:v>0.23731512490711504</c:v>
                </c:pt>
                <c:pt idx="68">
                  <c:v>0.24006654184132703</c:v>
                </c:pt>
                <c:pt idx="69">
                  <c:v>0.24281403907978039</c:v>
                </c:pt>
                <c:pt idx="70">
                  <c:v>0.24555881175759042</c:v>
                </c:pt>
                <c:pt idx="71">
                  <c:v>0.24830191751617425</c:v>
                </c:pt>
                <c:pt idx="72">
                  <c:v>0.25104428859271577</c:v>
                </c:pt>
                <c:pt idx="73">
                  <c:v>0.25378674289361758</c:v>
                </c:pt>
                <c:pt idx="74">
                  <c:v>0.25652999413160105</c:v>
                </c:pt>
                <c:pt idx="75">
                  <c:v>0.25927466110072883</c:v>
                </c:pt>
                <c:pt idx="76">
                  <c:v>0.26202127615889825</c:v>
                </c:pt>
                <c:pt idx="77">
                  <c:v>0.2647702929822171</c:v>
                </c:pt>
                <c:pt idx="78">
                  <c:v>0.26752209365141288</c:v>
                </c:pt>
                <c:pt idx="79">
                  <c:v>0.27027699512555126</c:v>
                </c:pt>
                <c:pt idx="80">
                  <c:v>0.27303525515456828</c:v>
                </c:pt>
                <c:pt idx="81">
                  <c:v>0.27579707767789463</c:v>
                </c:pt>
                <c:pt idx="82">
                  <c:v>0.27856261775287505</c:v>
                </c:pt>
                <c:pt idx="83">
                  <c:v>0.28133198605323617</c:v>
                </c:pt>
                <c:pt idx="84">
                  <c:v>0.28410525297428935</c:v>
                </c:pt>
                <c:pt idx="85">
                  <c:v>0.28688245237922105</c:v>
                </c:pt>
                <c:pt idx="86">
                  <c:v>0.28966358501723732</c:v>
                </c:pt>
                <c:pt idx="87">
                  <c:v>0.29244862164228236</c:v>
                </c:pt>
                <c:pt idx="88">
                  <c:v>0.2952375058585619</c:v>
                </c:pt>
                <c:pt idx="89">
                  <c:v>0.29803015671656352</c:v>
                </c:pt>
                <c:pt idx="90">
                  <c:v>0.3008264710816535</c:v>
                </c:pt>
                <c:pt idx="91">
                  <c:v>0.30210099153461645</c:v>
                </c:pt>
                <c:pt idx="92">
                  <c:v>0.30480701680545907</c:v>
                </c:pt>
                <c:pt idx="93">
                  <c:v>0.30753536748950294</c:v>
                </c:pt>
                <c:pt idx="94">
                  <c:v>0.31027756064859346</c:v>
                </c:pt>
                <c:pt idx="95">
                  <c:v>0.31302846122048456</c:v>
                </c:pt>
                <c:pt idx="96">
                  <c:v>0.31578473664072204</c:v>
                </c:pt>
                <c:pt idx="97">
                  <c:v>0.31854425587709345</c:v>
                </c:pt>
                <c:pt idx="98">
                  <c:v>0.32130563042282478</c:v>
                </c:pt>
                <c:pt idx="99">
                  <c:v>0.32406791642150701</c:v>
                </c:pt>
                <c:pt idx="100">
                  <c:v>0.32683044130390781</c:v>
                </c:pt>
                <c:pt idx="101">
                  <c:v>0.3295926970928047</c:v>
                </c:pt>
                <c:pt idx="102">
                  <c:v>0.33235427377847548</c:v>
                </c:pt>
                <c:pt idx="103">
                  <c:v>0.33511481815121424</c:v>
                </c:pt>
                <c:pt idx="104">
                  <c:v>0.33787400848713967</c:v>
                </c:pt>
                <c:pt idx="105">
                  <c:v>0.34063153911220567</c:v>
                </c:pt>
                <c:pt idx="106">
                  <c:v>0.34338711114263365</c:v>
                </c:pt>
                <c:pt idx="107">
                  <c:v>0.34614042707160309</c:v>
                </c:pt>
                <c:pt idx="108">
                  <c:v>0.34889118773541616</c:v>
                </c:pt>
                <c:pt idx="109">
                  <c:v>0.35163909073810418</c:v>
                </c:pt>
                <c:pt idx="110">
                  <c:v>0.35438382975750216</c:v>
                </c:pt>
                <c:pt idx="111">
                  <c:v>0.35712509437271711</c:v>
                </c:pt>
                <c:pt idx="112">
                  <c:v>0.3598625701892475</c:v>
                </c:pt>
                <c:pt idx="113">
                  <c:v>0.36259593912441757</c:v>
                </c:pt>
                <c:pt idx="114">
                  <c:v>0.36532487976926076</c:v>
                </c:pt>
                <c:pt idx="115">
                  <c:v>0.36804906777718926</c:v>
                </c:pt>
                <c:pt idx="116">
                  <c:v>0.37076817625027303</c:v>
                </c:pt>
                <c:pt idx="117">
                  <c:v>0.37348187610739814</c:v>
                </c:pt>
                <c:pt idx="118">
                  <c:v>0.37618983642594728</c:v>
                </c:pt>
                <c:pt idx="119">
                  <c:v>0.37889172475389588</c:v>
                </c:pt>
              </c:numCache>
            </c:numRef>
          </c:yVal>
          <c:smooth val="1"/>
        </c:ser>
        <c:ser>
          <c:idx val="6"/>
          <c:order val="6"/>
          <c:tx>
            <c:strRef>
              <c:f>'C:\Users\mcnamara\Documents\Germany_adipose_work\[genetics_of_body_fat_summary_Bonn_JAM.xls]bodyfat summary'!$A$42</c:f>
              <c:strCache>
                <c:ptCount val="1"/>
                <c:pt idx="0">
                  <c:v>K EST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summary'!$B$42:$DQ$42</c:f>
              <c:numCache>
                <c:formatCode>General</c:formatCode>
                <c:ptCount val="120"/>
                <c:pt idx="0">
                  <c:v>-4.0581745504065001</c:v>
                </c:pt>
                <c:pt idx="1">
                  <c:v>-0.16858936546930225</c:v>
                </c:pt>
                <c:pt idx="2">
                  <c:v>-0.20124513419153223</c:v>
                </c:pt>
                <c:pt idx="3">
                  <c:v>-0.2546433439018263</c:v>
                </c:pt>
                <c:pt idx="4">
                  <c:v>-0.27156404351763141</c:v>
                </c:pt>
                <c:pt idx="5">
                  <c:v>-0.28043376832850919</c:v>
                </c:pt>
                <c:pt idx="6">
                  <c:v>-0.28394109784894006</c:v>
                </c:pt>
                <c:pt idx="7">
                  <c:v>-0.2822460224895047</c:v>
                </c:pt>
                <c:pt idx="8">
                  <c:v>-0.27679408495578883</c:v>
                </c:pt>
                <c:pt idx="9">
                  <c:v>-0.26860895024007592</c:v>
                </c:pt>
                <c:pt idx="10">
                  <c:v>-0.25840823180900596</c:v>
                </c:pt>
                <c:pt idx="11">
                  <c:v>-0.24676714479416839</c:v>
                </c:pt>
                <c:pt idx="12">
                  <c:v>-0.23414227297183876</c:v>
                </c:pt>
                <c:pt idx="13">
                  <c:v>-0.22089380534519387</c:v>
                </c:pt>
                <c:pt idx="14">
                  <c:v>-0.20730635459125413</c:v>
                </c:pt>
                <c:pt idx="15">
                  <c:v>-0.1936038103228972</c:v>
                </c:pt>
                <c:pt idx="16">
                  <c:v>-0.17996080109386003</c:v>
                </c:pt>
                <c:pt idx="17">
                  <c:v>-0.16651191197111315</c:v>
                </c:pt>
                <c:pt idx="18">
                  <c:v>-0.15335911920772816</c:v>
                </c:pt>
                <c:pt idx="19">
                  <c:v>-0.14057783356965325</c:v>
                </c:pt>
                <c:pt idx="20">
                  <c:v>-0.12822185046428336</c:v>
                </c:pt>
                <c:pt idx="21">
                  <c:v>-0.11632742600338508</c:v>
                </c:pt>
                <c:pt idx="22">
                  <c:v>-0.10491664700085757</c:v>
                </c:pt>
                <c:pt idx="23">
                  <c:v>-9.4000225655073599E-2</c:v>
                </c:pt>
                <c:pt idx="24">
                  <c:v>-8.3579821452686165E-2</c:v>
                </c:pt>
                <c:pt idx="25">
                  <c:v>-7.3649971575544981E-2</c:v>
                </c:pt>
                <c:pt idx="26">
                  <c:v>-6.4199694970081378E-2</c:v>
                </c:pt>
                <c:pt idx="27">
                  <c:v>-5.5213822901581722E-2</c:v>
                </c:pt>
                <c:pt idx="28">
                  <c:v>-4.6674099300036964E-2</c:v>
                </c:pt>
                <c:pt idx="29">
                  <c:v>-3.8560086787373216E-2</c:v>
                </c:pt>
                <c:pt idx="30">
                  <c:v>-3.0849908423376871E-2</c:v>
                </c:pt>
                <c:pt idx="31">
                  <c:v>-2.3520850523293113E-2</c:v>
                </c:pt>
                <c:pt idx="32">
                  <c:v>-1.6549848093048158E-2</c:v>
                </c:pt>
                <c:pt idx="33">
                  <c:v>-9.9138712850090904E-3</c:v>
                </c:pt>
                <c:pt idx="34">
                  <c:v>-3.5902286460016697E-3</c:v>
                </c:pt>
                <c:pt idx="35">
                  <c:v>2.4431993043023681E-3</c:v>
                </c:pt>
                <c:pt idx="36">
                  <c:v>8.2077845400196914E-3</c:v>
                </c:pt>
                <c:pt idx="37">
                  <c:v>1.3724024069726504E-2</c:v>
                </c:pt>
                <c:pt idx="38">
                  <c:v>1.9011452016904684E-2</c:v>
                </c:pt>
                <c:pt idx="39">
                  <c:v>2.408858395709057E-2</c:v>
                </c:pt>
                <c:pt idx="40">
                  <c:v>2.8972887319004048E-2</c:v>
                </c:pt>
                <c:pt idx="41">
                  <c:v>3.3680772608520204E-2</c:v>
                </c:pt>
                <c:pt idx="42">
                  <c:v>3.822760103985523E-2</c:v>
                </c:pt>
                <c:pt idx="43">
                  <c:v>4.2627704875608075E-2</c:v>
                </c:pt>
                <c:pt idx="44">
                  <c:v>4.6894417396116772E-2</c:v>
                </c:pt>
                <c:pt idx="45">
                  <c:v>5.1040109951032697E-2</c:v>
                </c:pt>
                <c:pt idx="46">
                  <c:v>5.5076234001930402E-2</c:v>
                </c:pt>
                <c:pt idx="47">
                  <c:v>5.9013366453502414E-2</c:v>
                </c:pt>
                <c:pt idx="48">
                  <c:v>6.2861256900283102E-2</c:v>
                </c:pt>
                <c:pt idx="49">
                  <c:v>6.6628875693031553E-2</c:v>
                </c:pt>
                <c:pt idx="50">
                  <c:v>7.0324461962725682E-2</c:v>
                </c:pt>
                <c:pt idx="51">
                  <c:v>7.3955570933323944E-2</c:v>
                </c:pt>
                <c:pt idx="52">
                  <c:v>7.7529120016153641E-2</c:v>
                </c:pt>
                <c:pt idx="53">
                  <c:v>8.1051433310452836E-2</c:v>
                </c:pt>
                <c:pt idx="54">
                  <c:v>8.4528284243509333E-2</c:v>
                </c:pt>
                <c:pt idx="55">
                  <c:v>8.7964936170733754E-2</c:v>
                </c:pt>
                <c:pt idx="56">
                  <c:v>9.1366180826985666E-2</c:v>
                </c:pt>
                <c:pt idx="57">
                  <c:v>9.4736374576766202E-2</c:v>
                </c:pt>
                <c:pt idx="58">
                  <c:v>9.807947245390114E-2</c:v>
                </c:pt>
                <c:pt idx="59">
                  <c:v>0.10139906001617627</c:v>
                </c:pt>
                <c:pt idx="60">
                  <c:v>0.10469838306610102</c:v>
                </c:pt>
                <c:pt idx="61">
                  <c:v>0.10798037530780835</c:v>
                </c:pt>
                <c:pt idx="62">
                  <c:v>0.11124768402391716</c:v>
                </c:pt>
                <c:pt idx="63">
                  <c:v>0.11450269386539391</c:v>
                </c:pt>
                <c:pt idx="64">
                  <c:v>0.11774754885322292</c:v>
                </c:pt>
                <c:pt idx="65">
                  <c:v>0.12098417269313932</c:v>
                </c:pt>
                <c:pt idx="66">
                  <c:v>0.12421428750854124</c:v>
                </c:pt>
                <c:pt idx="67">
                  <c:v>0.12743943108653433</c:v>
                </c:pt>
                <c:pt idx="68">
                  <c:v>0.13066097274489286</c:v>
                </c:pt>
                <c:pt idx="69">
                  <c:v>0.13388012791003057</c:v>
                </c:pt>
                <c:pt idx="70">
                  <c:v>0.13709797150058423</c:v>
                </c:pt>
                <c:pt idx="71">
                  <c:v>0.14031545020411995</c:v>
                </c:pt>
                <c:pt idx="72">
                  <c:v>0.14353339373070728</c:v>
                </c:pt>
                <c:pt idx="73">
                  <c:v>0.14675252512184178</c:v>
                </c:pt>
                <c:pt idx="74">
                  <c:v>0.14997347018866858</c:v>
                </c:pt>
                <c:pt idx="75">
                  <c:v>0.15319676614884381</c:v>
                </c:pt>
                <c:pt idx="76">
                  <c:v>0.15642286952647355</c:v>
                </c:pt>
                <c:pt idx="77">
                  <c:v>0.15965216337520971</c:v>
                </c:pt>
                <c:pt idx="78">
                  <c:v>0.16288496388033069</c:v>
                </c:pt>
                <c:pt idx="79">
                  <c:v>0.16612152639143751</c:v>
                </c:pt>
                <c:pt idx="80">
                  <c:v>0.16936205093326473</c:v>
                </c:pt>
                <c:pt idx="81">
                  <c:v>0.17260668723925132</c:v>
                </c:pt>
                <c:pt idx="82">
                  <c:v>0.17585553934771614</c:v>
                </c:pt>
                <c:pt idx="83">
                  <c:v>0.17910866979855733</c:v>
                </c:pt>
                <c:pt idx="84">
                  <c:v>0.18236610346471016</c:v>
                </c:pt>
                <c:pt idx="85">
                  <c:v>0.18562783104966085</c:v>
                </c:pt>
                <c:pt idx="86">
                  <c:v>0.18889381228029833</c:v>
                </c:pt>
                <c:pt idx="87">
                  <c:v>0.19216397882131186</c:v>
                </c:pt>
                <c:pt idx="88">
                  <c:v>0.19543823693569129</c:v>
                </c:pt>
                <c:pt idx="89">
                  <c:v>0.19871646991336478</c:v>
                </c:pt>
                <c:pt idx="90">
                  <c:v>0.20199854028839015</c:v>
                </c:pt>
                <c:pt idx="91">
                  <c:v>0.20381303936115325</c:v>
                </c:pt>
                <c:pt idx="92">
                  <c:v>0.20699586067071341</c:v>
                </c:pt>
                <c:pt idx="93">
                  <c:v>0.2102053593021993</c:v>
                </c:pt>
                <c:pt idx="94">
                  <c:v>0.21343128566893022</c:v>
                </c:pt>
                <c:pt idx="95">
                  <c:v>0.21666743321283066</c:v>
                </c:pt>
                <c:pt idx="96">
                  <c:v>0.21990981522553632</c:v>
                </c:pt>
                <c:pt idx="97">
                  <c:v>0.22315589869473396</c:v>
                </c:pt>
                <c:pt idx="98">
                  <c:v>0.22640404846309092</c:v>
                </c:pt>
                <c:pt idx="99">
                  <c:v>0.22965316703720262</c:v>
                </c:pt>
                <c:pt idx="100">
                  <c:v>0.23290248357336241</c:v>
                </c:pt>
                <c:pt idx="101">
                  <c:v>0.23615142470021544</c:v>
                </c:pt>
                <c:pt idx="102">
                  <c:v>0.23939953437603645</c:v>
                </c:pt>
                <c:pt idx="103">
                  <c:v>0.24264642464533548</c:v>
                </c:pt>
                <c:pt idx="104">
                  <c:v>0.24589174553722737</c:v>
                </c:pt>
                <c:pt idx="105">
                  <c:v>0.24913516681107195</c:v>
                </c:pt>
                <c:pt idx="106">
                  <c:v>0.25237636705376909</c:v>
                </c:pt>
                <c:pt idx="107">
                  <c:v>0.2556150273210398</c:v>
                </c:pt>
                <c:pt idx="108">
                  <c:v>0.25885082756992972</c:v>
                </c:pt>
                <c:pt idx="109">
                  <c:v>0.26208344479018031</c:v>
                </c:pt>
                <c:pt idx="110">
                  <c:v>0.26531255215641592</c:v>
                </c:pt>
                <c:pt idx="111">
                  <c:v>0.26853781878053562</c:v>
                </c:pt>
                <c:pt idx="112">
                  <c:v>0.2717589098059725</c:v>
                </c:pt>
                <c:pt idx="113">
                  <c:v>0.27497548668598615</c:v>
                </c:pt>
                <c:pt idx="114">
                  <c:v>0.27818720755023163</c:v>
                </c:pt>
                <c:pt idx="115">
                  <c:v>0.28139372760386472</c:v>
                </c:pt>
                <c:pt idx="116">
                  <c:v>0.28459469952624117</c:v>
                </c:pt>
                <c:pt idx="117">
                  <c:v>0.28778977385135196</c:v>
                </c:pt>
                <c:pt idx="118">
                  <c:v>0.2909785993213001</c:v>
                </c:pt>
                <c:pt idx="119">
                  <c:v>0.29416082320885639</c:v>
                </c:pt>
              </c:numCache>
            </c:numRef>
          </c:yVal>
          <c:smooth val="1"/>
        </c:ser>
        <c:ser>
          <c:idx val="7"/>
          <c:order val="7"/>
          <c:tx>
            <c:strRef>
              <c:f>'C:\Users\mcnamara\Documents\Germany_adipose_work\[genetics_of_body_fat_summary_Bonn_JAM.xls]bodyfat summary'!$A$43</c:f>
              <c:strCache>
                <c:ptCount val="1"/>
                <c:pt idx="0">
                  <c:v>VM LIPOG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summary'!$B$43:$DQ$43</c:f>
              <c:numCache>
                <c:formatCode>General</c:formatCode>
                <c:ptCount val="120"/>
                <c:pt idx="0">
                  <c:v>-3.5916269585910747</c:v>
                </c:pt>
                <c:pt idx="1">
                  <c:v>-0.14460772541880518</c:v>
                </c:pt>
                <c:pt idx="2">
                  <c:v>-0.20993550275154682</c:v>
                </c:pt>
                <c:pt idx="3">
                  <c:v>-0.28382480929836262</c:v>
                </c:pt>
                <c:pt idx="4">
                  <c:v>-0.31693433658494241</c:v>
                </c:pt>
                <c:pt idx="5">
                  <c:v>-0.33863251574937037</c:v>
                </c:pt>
                <c:pt idx="6">
                  <c:v>-0.35196268534424835</c:v>
                </c:pt>
                <c:pt idx="7">
                  <c:v>-0.35791970596894362</c:v>
                </c:pt>
                <c:pt idx="8">
                  <c:v>-0.35851342046000401</c:v>
                </c:pt>
                <c:pt idx="9">
                  <c:v>-0.35518046611717669</c:v>
                </c:pt>
                <c:pt idx="10">
                  <c:v>-0.34895421100257185</c:v>
                </c:pt>
                <c:pt idx="11">
                  <c:v>-0.34063826559916821</c:v>
                </c:pt>
                <c:pt idx="12">
                  <c:v>-0.33085098972928595</c:v>
                </c:pt>
                <c:pt idx="13">
                  <c:v>-0.32006626797805238</c:v>
                </c:pt>
                <c:pt idx="14">
                  <c:v>-0.30864815077868668</c:v>
                </c:pt>
                <c:pt idx="15">
                  <c:v>-0.29687607661734061</c:v>
                </c:pt>
                <c:pt idx="16">
                  <c:v>-0.28496386967779852</c:v>
                </c:pt>
                <c:pt idx="17">
                  <c:v>-0.27307426353778252</c:v>
                </c:pt>
                <c:pt idx="18">
                  <c:v>-0.2613299977544874</c:v>
                </c:pt>
                <c:pt idx="19">
                  <c:v>-0.24982234378154056</c:v>
                </c:pt>
                <c:pt idx="20">
                  <c:v>-0.23861770858492903</c:v>
                </c:pt>
                <c:pt idx="21">
                  <c:v>-0.22776279274153133</c:v>
                </c:pt>
                <c:pt idx="22">
                  <c:v>-0.2172886558979501</c:v>
                </c:pt>
                <c:pt idx="23">
                  <c:v>-0.20721395033430046</c:v>
                </c:pt>
                <c:pt idx="24">
                  <c:v>-0.19754751498110279</c:v>
                </c:pt>
                <c:pt idx="25">
                  <c:v>-0.18829047211867111</c:v>
                </c:pt>
                <c:pt idx="26">
                  <c:v>-0.17943793247411355</c:v>
                </c:pt>
                <c:pt idx="27">
                  <c:v>-0.1709803879258267</c:v>
                </c:pt>
                <c:pt idx="28">
                  <c:v>-0.16290485183119596</c:v>
                </c:pt>
                <c:pt idx="29">
                  <c:v>-0.15519579309624509</c:v>
                </c:pt>
                <c:pt idx="30">
                  <c:v>-0.14783590001242786</c:v>
                </c:pt>
                <c:pt idx="31">
                  <c:v>-0.14080670250436178</c:v>
                </c:pt>
                <c:pt idx="32">
                  <c:v>-0.13408907597016428</c:v>
                </c:pt>
                <c:pt idx="33">
                  <c:v>-0.12766364578905165</c:v>
                </c:pt>
                <c:pt idx="34">
                  <c:v>-0.12151110841541035</c:v>
                </c:pt>
                <c:pt idx="35">
                  <c:v>-0.11561248249634604</c:v>
                </c:pt>
                <c:pt idx="36">
                  <c:v>-0.10994930144604487</c:v>
                </c:pt>
                <c:pt idx="37">
                  <c:v>-0.10450375725472583</c:v>
                </c:pt>
                <c:pt idx="38">
                  <c:v>-9.925880391236408E-2</c:v>
                </c:pt>
                <c:pt idx="39">
                  <c:v>-9.4198227630399867E-2</c:v>
                </c:pt>
                <c:pt idx="40">
                  <c:v>-8.9306690005586109E-2</c:v>
                </c:pt>
                <c:pt idx="41">
                  <c:v>-8.4569749364417302E-2</c:v>
                </c:pt>
                <c:pt idx="42">
                  <c:v>-7.9973864733683619E-2</c:v>
                </c:pt>
                <c:pt idx="43">
                  <c:v>-7.5506386188501917E-2</c:v>
                </c:pt>
                <c:pt idx="44">
                  <c:v>-7.11555347246704E-2</c:v>
                </c:pt>
                <c:pt idx="45">
                  <c:v>-6.6910374274178785E-2</c:v>
                </c:pt>
                <c:pt idx="46">
                  <c:v>-6.2760778029393727E-2</c:v>
                </c:pt>
                <c:pt idx="47">
                  <c:v>-5.8697390847870068E-2</c:v>
                </c:pt>
                <c:pt idx="48">
                  <c:v>-5.4711589175635567E-2</c:v>
                </c:pt>
                <c:pt idx="49">
                  <c:v>-5.0795439642723927E-2</c:v>
                </c:pt>
                <c:pt idx="50">
                  <c:v>-4.6941657243543045E-2</c:v>
                </c:pt>
                <c:pt idx="51">
                  <c:v>-4.3143563815144503E-2</c:v>
                </c:pt>
                <c:pt idx="52">
                  <c:v>-3.939504735782684E-2</c:v>
                </c:pt>
                <c:pt idx="53">
                  <c:v>-3.5690522605302366E-2</c:v>
                </c:pt>
                <c:pt idx="54">
                  <c:v>-3.202489313804513E-2</c:v>
                </c:pt>
                <c:pt idx="55">
                  <c:v>-2.8393515242310041E-2</c:v>
                </c:pt>
                <c:pt idx="56">
                  <c:v>-2.4792163642854081E-2</c:v>
                </c:pt>
                <c:pt idx="57">
                  <c:v>-2.1216999178732543E-2</c:v>
                </c:pt>
                <c:pt idx="58">
                  <c:v>-1.7664538446424682E-2</c:v>
                </c:pt>
                <c:pt idx="59">
                  <c:v>-1.4131625397405756E-2</c:v>
                </c:pt>
                <c:pt idx="60">
                  <c:v>-1.0615404851550103E-2</c:v>
                </c:pt>
                <c:pt idx="61">
                  <c:v>-7.1132978668870805E-3</c:v>
                </c:pt>
                <c:pt idx="62">
                  <c:v>-3.622978892088291E-3</c:v>
                </c:pt>
                <c:pt idx="63">
                  <c:v>-1.4235461870804045E-4</c:v>
                </c:pt>
                <c:pt idx="64">
                  <c:v>3.3304555566116001E-3</c:v>
                </c:pt>
                <c:pt idx="65">
                  <c:v>6.7971375520450295E-3</c:v>
                </c:pt>
                <c:pt idx="66">
                  <c:v>1.0259199199113223E-2</c:v>
                </c:pt>
                <c:pt idx="67">
                  <c:v>1.3717985505774077E-2</c:v>
                </c:pt>
                <c:pt idx="68">
                  <c:v>1.717469268427374E-2</c:v>
                </c:pt>
                <c:pt idx="69">
                  <c:v>2.0630381025375844E-2</c:v>
                </c:pt>
                <c:pt idx="70">
                  <c:v>2.408598670531914E-2</c:v>
                </c:pt>
                <c:pt idx="71">
                  <c:v>2.754233260625405E-2</c:v>
                </c:pt>
                <c:pt idx="72">
                  <c:v>3.1000138225636409E-2</c:v>
                </c:pt>
                <c:pt idx="73">
                  <c:v>3.4460028746376992E-2</c:v>
                </c:pt>
                <c:pt idx="74">
                  <c:v>3.7922543334797165E-2</c:v>
                </c:pt>
                <c:pt idx="75">
                  <c:v>4.1388142729009481E-2</c:v>
                </c:pt>
                <c:pt idx="76">
                  <c:v>4.4857216175882897E-2</c:v>
                </c:pt>
                <c:pt idx="77">
                  <c:v>4.8330087770847907E-2</c:v>
                </c:pt>
                <c:pt idx="78">
                  <c:v>5.1807022250481172E-2</c:v>
                </c:pt>
                <c:pt idx="79">
                  <c:v>5.5288230284137985E-2</c:v>
                </c:pt>
                <c:pt idx="80">
                  <c:v>5.877387330712569E-2</c:v>
                </c:pt>
                <c:pt idx="81">
                  <c:v>6.226406793504724E-2</c:v>
                </c:pt>
                <c:pt idx="82">
                  <c:v>6.5758889995048087E-2</c:v>
                </c:pt>
                <c:pt idx="83">
                  <c:v>6.9258378207162075E-2</c:v>
                </c:pt>
                <c:pt idx="84">
                  <c:v>7.2762537546332329E-2</c:v>
                </c:pt>
                <c:pt idx="85">
                  <c:v>7.6271342312714374E-2</c:v>
                </c:pt>
                <c:pt idx="86">
                  <c:v>7.9784738935920974E-2</c:v>
                </c:pt>
                <c:pt idx="87">
                  <c:v>8.3302648536485169E-2</c:v>
                </c:pt>
                <c:pt idx="88">
                  <c:v>8.6824969265732577E-2</c:v>
                </c:pt>
                <c:pt idx="89">
                  <c:v>9.0351578443776503E-2</c:v>
                </c:pt>
                <c:pt idx="90">
                  <c:v>9.3882334513236021E-2</c:v>
                </c:pt>
                <c:pt idx="91">
                  <c:v>9.6068535485630768E-2</c:v>
                </c:pt>
                <c:pt idx="92">
                  <c:v>9.9503739885535403E-2</c:v>
                </c:pt>
                <c:pt idx="93">
                  <c:v>0.10296770404182842</c:v>
                </c:pt>
                <c:pt idx="94">
                  <c:v>0.10644928963058886</c:v>
                </c:pt>
                <c:pt idx="95">
                  <c:v>0.10994182811240938</c:v>
                </c:pt>
                <c:pt idx="96">
                  <c:v>0.11344104115106513</c:v>
                </c:pt>
                <c:pt idx="97">
                  <c:v>0.11694425093041261</c:v>
                </c:pt>
                <c:pt idx="98">
                  <c:v>0.12044976441005373</c:v>
                </c:pt>
                <c:pt idx="99">
                  <c:v>0.12395647057973935</c:v>
                </c:pt>
                <c:pt idx="100">
                  <c:v>0.12746360920860411</c:v>
                </c:pt>
                <c:pt idx="101">
                  <c:v>0.13097063009577914</c:v>
                </c:pt>
                <c:pt idx="102">
                  <c:v>0.13447710598988483</c:v>
                </c:pt>
                <c:pt idx="103">
                  <c:v>0.13798267942091869</c:v>
                </c:pt>
                <c:pt idx="104">
                  <c:v>0.14148703044963007</c:v>
                </c:pt>
                <c:pt idx="105">
                  <c:v>0.14498985729992198</c:v>
                </c:pt>
                <c:pt idx="106">
                  <c:v>0.14849086495192765</c:v>
                </c:pt>
                <c:pt idx="107">
                  <c:v>0.151989758628293</c:v>
                </c:pt>
                <c:pt idx="108">
                  <c:v>0.15548624026265934</c:v>
                </c:pt>
                <c:pt idx="109">
                  <c:v>0.15898000676485768</c:v>
                </c:pt>
                <c:pt idx="110">
                  <c:v>0.16247074934953831</c:v>
                </c:pt>
                <c:pt idx="111">
                  <c:v>0.16595815347658593</c:v>
                </c:pt>
                <c:pt idx="112">
                  <c:v>0.16944189912795471</c:v>
                </c:pt>
                <c:pt idx="113">
                  <c:v>0.17292166125445974</c:v>
                </c:pt>
                <c:pt idx="114">
                  <c:v>0.17639711029361438</c:v>
                </c:pt>
                <c:pt idx="115">
                  <c:v>0.17986791270175839</c:v>
                </c:pt>
                <c:pt idx="116">
                  <c:v>0.18333373146815157</c:v>
                </c:pt>
                <c:pt idx="117">
                  <c:v>0.18679422659524736</c:v>
                </c:pt>
                <c:pt idx="118">
                  <c:v>0.19024905553750182</c:v>
                </c:pt>
                <c:pt idx="119">
                  <c:v>0.19369787359712243</c:v>
                </c:pt>
              </c:numCache>
            </c:numRef>
          </c:yVal>
          <c:smooth val="1"/>
        </c:ser>
        <c:ser>
          <c:idx val="8"/>
          <c:order val="8"/>
          <c:tx>
            <c:strRef>
              <c:f>'C:\Users\mcnamara\Documents\Germany_adipose_work\[genetics_of_body_fat_summary_Bonn_JAM.xls]bodyfat summary'!$A$44</c:f>
              <c:strCache>
                <c:ptCount val="1"/>
                <c:pt idx="0">
                  <c:v>VM LIPOG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summary'!$B$44:$DQ$44</c:f>
              <c:numCache>
                <c:formatCode>General</c:formatCode>
                <c:ptCount val="120"/>
                <c:pt idx="0">
                  <c:v>-3.5916269585910747</c:v>
                </c:pt>
                <c:pt idx="1">
                  <c:v>-5.9748213818080931E-2</c:v>
                </c:pt>
                <c:pt idx="2">
                  <c:v>-5.5829615289701096E-2</c:v>
                </c:pt>
                <c:pt idx="3">
                  <c:v>-8.8648608513233196E-2</c:v>
                </c:pt>
                <c:pt idx="4">
                  <c:v>-8.7966163635945005E-2</c:v>
                </c:pt>
                <c:pt idx="5">
                  <c:v>-8.3475295782980297E-2</c:v>
                </c:pt>
                <c:pt idx="6">
                  <c:v>-7.6692076070876247E-2</c:v>
                </c:pt>
                <c:pt idx="7">
                  <c:v>-6.6674544617128628E-2</c:v>
                </c:pt>
                <c:pt idx="8">
                  <c:v>-5.4357633780795389E-2</c:v>
                </c:pt>
                <c:pt idx="9">
                  <c:v>-4.040603290998579E-2</c:v>
                </c:pt>
                <c:pt idx="10">
                  <c:v>-2.5275227200508787E-2</c:v>
                </c:pt>
                <c:pt idx="11">
                  <c:v>-9.3606671735240177E-3</c:v>
                </c:pt>
                <c:pt idx="12">
                  <c:v>7.0063663515633756E-3</c:v>
                </c:pt>
                <c:pt idx="13">
                  <c:v>2.3554658535617889E-2</c:v>
                </c:pt>
                <c:pt idx="14">
                  <c:v>4.0063820652520565E-2</c:v>
                </c:pt>
                <c:pt idx="15">
                  <c:v>5.6357558801858332E-2</c:v>
                </c:pt>
                <c:pt idx="16">
                  <c:v>7.2297731405547516E-2</c:v>
                </c:pt>
                <c:pt idx="17">
                  <c:v>8.7778795448848701E-2</c:v>
                </c:pt>
                <c:pt idx="18">
                  <c:v>0.10272278145470715</c:v>
                </c:pt>
                <c:pt idx="19">
                  <c:v>0.11707481387369079</c:v>
                </c:pt>
                <c:pt idx="20">
                  <c:v>0.13079916090804433</c:v>
                </c:pt>
                <c:pt idx="21">
                  <c:v>0.14387578983391158</c:v>
                </c:pt>
                <c:pt idx="22">
                  <c:v>0.15629739216034189</c:v>
                </c:pt>
                <c:pt idx="23">
                  <c:v>0.16806683614660223</c:v>
                </c:pt>
                <c:pt idx="24">
                  <c:v>0.1791950020042048</c:v>
                </c:pt>
                <c:pt idx="25">
                  <c:v>0.18969895560238781</c:v>
                </c:pt>
                <c:pt idx="26">
                  <c:v>0.19960041865774958</c:v>
                </c:pt>
                <c:pt idx="27">
                  <c:v>0.20892449651195211</c:v>
                </c:pt>
                <c:pt idx="28">
                  <c:v>0.21769862817226571</c:v>
                </c:pt>
                <c:pt idx="29">
                  <c:v>0.22595172697669108</c:v>
                </c:pt>
                <c:pt idx="30">
                  <c:v>0.23371348384502877</c:v>
                </c:pt>
                <c:pt idx="31">
                  <c:v>0.24101380847205567</c:v>
                </c:pt>
                <c:pt idx="32">
                  <c:v>0.24788238694679787</c:v>
                </c:pt>
                <c:pt idx="33">
                  <c:v>0.25434833711880733</c:v>
                </c:pt>
                <c:pt idx="34">
                  <c:v>0.26043994557691263</c:v>
                </c:pt>
                <c:pt idx="35">
                  <c:v>0.2661844723641793</c:v>
                </c:pt>
                <c:pt idx="36">
                  <c:v>0.27160801154910574</c:v>
                </c:pt>
                <c:pt idx="37">
                  <c:v>0.2767353975230189</c:v>
                </c:pt>
                <c:pt idx="38">
                  <c:v>0.28159014842190944</c:v>
                </c:pt>
                <c:pt idx="39">
                  <c:v>0.28619443940156852</c:v>
                </c:pt>
                <c:pt idx="40">
                  <c:v>0.29056909964454736</c:v>
                </c:pt>
                <c:pt idx="41">
                  <c:v>0.29473362797249569</c:v>
                </c:pt>
                <c:pt idx="42">
                  <c:v>0.29870622278921077</c:v>
                </c:pt>
                <c:pt idx="43">
                  <c:v>0.30250382281238908</c:v>
                </c:pt>
                <c:pt idx="44">
                  <c:v>0.30614215567438441</c:v>
                </c:pt>
                <c:pt idx="45">
                  <c:v>0.30963579200264402</c:v>
                </c:pt>
                <c:pt idx="46">
                  <c:v>0.31299820303914361</c:v>
                </c:pt>
                <c:pt idx="47">
                  <c:v>0.31624182023579728</c:v>
                </c:pt>
                <c:pt idx="48">
                  <c:v>0.31937809558068686</c:v>
                </c:pt>
                <c:pt idx="49">
                  <c:v>0.32241756167497648</c:v>
                </c:pt>
                <c:pt idx="50">
                  <c:v>0.32536989080106782</c:v>
                </c:pt>
                <c:pt idx="51">
                  <c:v>0.32824395240502557</c:v>
                </c:pt>
                <c:pt idx="52">
                  <c:v>0.33104786856676638</c:v>
                </c:pt>
                <c:pt idx="53">
                  <c:v>0.33378906715412171</c:v>
                </c:pt>
                <c:pt idx="54">
                  <c:v>0.33647433245693481</c:v>
                </c:pt>
                <c:pt idx="55">
                  <c:v>0.33910985317704023</c:v>
                </c:pt>
                <c:pt idx="56">
                  <c:v>0.34170126771492759</c:v>
                </c:pt>
                <c:pt idx="57">
                  <c:v>0.34425370674426148</c:v>
                </c:pt>
                <c:pt idx="58">
                  <c:v>0.34677183310397108</c:v>
                </c:pt>
                <c:pt idx="59">
                  <c:v>0.34925987906879152</c:v>
                </c:pt>
                <c:pt idx="60">
                  <c:v>0.35172168108113322</c:v>
                </c:pt>
                <c:pt idx="61">
                  <c:v>0.35416071204328858</c:v>
                </c:pt>
                <c:pt idx="62">
                  <c:v>0.35658011128025535</c:v>
                </c:pt>
                <c:pt idx="63">
                  <c:v>0.35898271229066125</c:v>
                </c:pt>
                <c:pt idx="64">
                  <c:v>0.36137106840729727</c:v>
                </c:pt>
                <c:pt idx="65">
                  <c:v>0.36374747648946881</c:v>
                </c:pt>
                <c:pt idx="66">
                  <c:v>0.36611399876996176</c:v>
                </c:pt>
                <c:pt idx="67">
                  <c:v>0.36847248297484336</c:v>
                </c:pt>
                <c:pt idx="68">
                  <c:v>0.37082458083420811</c:v>
                </c:pt>
                <c:pt idx="69">
                  <c:v>0.37317176509472594</c:v>
                </c:pt>
                <c:pt idx="70">
                  <c:v>0.37551534514185203</c:v>
                </c:pt>
                <c:pt idx="71">
                  <c:v>0.37785648133339267</c:v>
                </c:pt>
                <c:pt idx="72">
                  <c:v>0.38019619814144789</c:v>
                </c:pt>
                <c:pt idx="73">
                  <c:v>0.38253539619345034</c:v>
                </c:pt>
                <c:pt idx="74">
                  <c:v>0.38487486329806497</c:v>
                </c:pt>
                <c:pt idx="75">
                  <c:v>0.38721528453581078</c:v>
                </c:pt>
                <c:pt idx="76">
                  <c:v>0.38955725148937725</c:v>
                </c:pt>
                <c:pt idx="77">
                  <c:v>0.39190127068285152</c:v>
                </c:pt>
                <c:pt idx="78">
                  <c:v>0.39424777129485156</c:v>
                </c:pt>
                <c:pt idx="79">
                  <c:v>0.39659711220522942</c:v>
                </c:pt>
                <c:pt idx="80">
                  <c:v>0.39894958843085293</c:v>
                </c:pt>
                <c:pt idx="81">
                  <c:v>0.40130543700181365</c:v>
                </c:pt>
                <c:pt idx="82">
                  <c:v>0.40366484232512967</c:v>
                </c:pt>
                <c:pt idx="83">
                  <c:v>0.40602794107961238</c:v>
                </c:pt>
                <c:pt idx="84">
                  <c:v>0.40839482668211913</c:v>
                </c:pt>
                <c:pt idx="85">
                  <c:v>0.41076555336163345</c:v>
                </c:pt>
                <c:pt idx="86">
                  <c:v>0.41314013987547904</c:v>
                </c:pt>
                <c:pt idx="87">
                  <c:v>0.41551857289843008</c:v>
                </c:pt>
                <c:pt idx="88">
                  <c:v>0.41790081011333147</c:v>
                </c:pt>
                <c:pt idx="89">
                  <c:v>0.42028678302917566</c:v>
                </c:pt>
                <c:pt idx="90">
                  <c:v>0.4226763995507552</c:v>
                </c:pt>
                <c:pt idx="91">
                  <c:v>0.42343294326920722</c:v>
                </c:pt>
                <c:pt idx="92">
                  <c:v>0.42573562312834223</c:v>
                </c:pt>
                <c:pt idx="93">
                  <c:v>0.42805705990442844</c:v>
                </c:pt>
                <c:pt idx="94">
                  <c:v>0.43039030886463037</c:v>
                </c:pt>
                <c:pt idx="95">
                  <c:v>0.43273110544941185</c:v>
                </c:pt>
                <c:pt idx="96">
                  <c:v>0.43507666212599316</c:v>
                </c:pt>
                <c:pt idx="97">
                  <c:v>0.43742516148847477</c:v>
                </c:pt>
                <c:pt idx="98">
                  <c:v>0.43977538943178285</c:v>
                </c:pt>
                <c:pt idx="99">
                  <c:v>0.44212649737185217</c:v>
                </c:pt>
                <c:pt idx="100">
                  <c:v>0.44447786138538525</c:v>
                </c:pt>
                <c:pt idx="101">
                  <c:v>0.44682899492308614</c:v>
                </c:pt>
                <c:pt idx="102">
                  <c:v>0.44917949401484769</c:v>
                </c:pt>
                <c:pt idx="103">
                  <c:v>0.45152900315656996</c:v>
                </c:pt>
                <c:pt idx="104">
                  <c:v>0.45387719417031436</c:v>
                </c:pt>
                <c:pt idx="105">
                  <c:v>0.45622375320704478</c:v>
                </c:pt>
                <c:pt idx="106">
                  <c:v>0.45856837287477337</c:v>
                </c:pt>
                <c:pt idx="107">
                  <c:v>0.46091074758185346</c:v>
                </c:pt>
                <c:pt idx="108">
                  <c:v>0.46325057088533184</c:v>
                </c:pt>
                <c:pt idx="109">
                  <c:v>0.46558753408012388</c:v>
                </c:pt>
                <c:pt idx="110">
                  <c:v>0.46792132554599419</c:v>
                </c:pt>
                <c:pt idx="111">
                  <c:v>0.47025163054902785</c:v>
                </c:pt>
                <c:pt idx="112">
                  <c:v>0.47257813130722104</c:v>
                </c:pt>
                <c:pt idx="113">
                  <c:v>0.47490050720215482</c:v>
                </c:pt>
                <c:pt idx="114">
                  <c:v>0.47721843506404316</c:v>
                </c:pt>
                <c:pt idx="115">
                  <c:v>0.47953158948595753</c:v>
                </c:pt>
                <c:pt idx="116">
                  <c:v>0.4818396431413956</c:v>
                </c:pt>
                <c:pt idx="117">
                  <c:v>0.48414226709005082</c:v>
                </c:pt>
                <c:pt idx="118">
                  <c:v>0.48643913106419223</c:v>
                </c:pt>
                <c:pt idx="119">
                  <c:v>0.48872990373176473</c:v>
                </c:pt>
              </c:numCache>
            </c:numRef>
          </c:yVal>
          <c:smooth val="1"/>
        </c:ser>
        <c:ser>
          <c:idx val="9"/>
          <c:order val="9"/>
          <c:tx>
            <c:strRef>
              <c:f>'C:\Users\mcnamara\Documents\Germany_adipose_work\[genetics_of_body_fat_summary_Bonn_JAM.xls]bodyfat summary'!$A$45</c:f>
              <c:strCache>
                <c:ptCount val="1"/>
                <c:pt idx="0">
                  <c:v>VM CHOR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summary'!$B$45:$DQ$45</c:f>
              <c:numCache>
                <c:formatCode>General</c:formatCode>
                <c:ptCount val="120"/>
                <c:pt idx="0">
                  <c:v>-3.5916269585910747</c:v>
                </c:pt>
                <c:pt idx="1">
                  <c:v>-7.5683802758691687E-2</c:v>
                </c:pt>
                <c:pt idx="2">
                  <c:v>-8.1710409359492697E-2</c:v>
                </c:pt>
                <c:pt idx="3">
                  <c:v>-0.11480014860267618</c:v>
                </c:pt>
                <c:pt idx="4">
                  <c:v>-0.11278035086642069</c:v>
                </c:pt>
                <c:pt idx="5">
                  <c:v>-0.1063396886107344</c:v>
                </c:pt>
                <c:pt idx="6">
                  <c:v>-9.7367724866330718E-2</c:v>
                </c:pt>
                <c:pt idx="7">
                  <c:v>-8.524391427491107E-2</c:v>
                </c:pt>
                <c:pt idx="8">
                  <c:v>-7.1033521278531353E-2</c:v>
                </c:pt>
                <c:pt idx="9">
                  <c:v>-5.5439570896463231E-2</c:v>
                </c:pt>
                <c:pt idx="10">
                  <c:v>-3.8916209217132014E-2</c:v>
                </c:pt>
                <c:pt idx="11">
                  <c:v>-2.1836417148552556E-2</c:v>
                </c:pt>
                <c:pt idx="12">
                  <c:v>-4.4994734832890515E-3</c:v>
                </c:pt>
                <c:pt idx="13">
                  <c:v>1.2857695565860805E-2</c:v>
                </c:pt>
                <c:pt idx="14">
                  <c:v>3.0047329242642196E-2</c:v>
                </c:pt>
                <c:pt idx="15">
                  <c:v>4.6922105044094664E-2</c:v>
                </c:pt>
                <c:pt idx="16">
                  <c:v>6.3368373217907781E-2</c:v>
                </c:pt>
                <c:pt idx="17">
                  <c:v>7.9300495375444591E-2</c:v>
                </c:pt>
                <c:pt idx="18">
                  <c:v>9.4656119672919647E-2</c:v>
                </c:pt>
                <c:pt idx="19">
                  <c:v>0.10939220744971578</c:v>
                </c:pt>
                <c:pt idx="20">
                  <c:v>0.12348166801226235</c:v>
                </c:pt>
                <c:pt idx="21">
                  <c:v>0.13691050019454609</c:v>
                </c:pt>
                <c:pt idx="22">
                  <c:v>0.14967536106710844</c:v>
                </c:pt>
                <c:pt idx="23">
                  <c:v>0.16178149743186632</c:v>
                </c:pt>
                <c:pt idx="24">
                  <c:v>0.17324098760931061</c:v>
                </c:pt>
                <c:pt idx="25">
                  <c:v>0.18407125004271041</c:v>
                </c:pt>
                <c:pt idx="26">
                  <c:v>0.19429378219519844</c:v>
                </c:pt>
                <c:pt idx="27">
                  <c:v>0.20393309867256981</c:v>
                </c:pt>
                <c:pt idx="28">
                  <c:v>0.21301584185480671</c:v>
                </c:pt>
                <c:pt idx="29">
                  <c:v>0.22157004185245821</c:v>
                </c:pt>
                <c:pt idx="30">
                  <c:v>0.22962450553081659</c:v>
                </c:pt>
                <c:pt idx="31">
                  <c:v>0.23720831682213328</c:v>
                </c:pt>
                <c:pt idx="32">
                  <c:v>0.24435043268030388</c:v>
                </c:pt>
                <c:pt idx="33">
                  <c:v>0.25107936090060567</c:v>
                </c:pt>
                <c:pt idx="34">
                  <c:v>0.25742290768097176</c:v>
                </c:pt>
                <c:pt idx="35">
                  <c:v>0.26340798427865053</c:v>
                </c:pt>
                <c:pt idx="36">
                  <c:v>0.26906046343788237</c:v>
                </c:pt>
                <c:pt idx="37">
                  <c:v>0.27440507745258058</c:v>
                </c:pt>
                <c:pt idx="38">
                  <c:v>0.27946535079276025</c:v>
                </c:pt>
                <c:pt idx="39">
                  <c:v>0.28426356117641394</c:v>
                </c:pt>
                <c:pt idx="40">
                  <c:v>0.28882072381846058</c:v>
                </c:pt>
                <c:pt idx="41">
                  <c:v>0.29315659434284269</c:v>
                </c:pt>
                <c:pt idx="42">
                  <c:v>0.29728968651152865</c:v>
                </c:pt>
                <c:pt idx="43">
                  <c:v>0.30123730151063866</c:v>
                </c:pt>
                <c:pt idx="44">
                  <c:v>0.30501556604858582</c:v>
                </c:pt>
                <c:pt idx="45">
                  <c:v>0.30863947696815064</c:v>
                </c:pt>
                <c:pt idx="46">
                  <c:v>0.31212295046347061</c:v>
                </c:pt>
                <c:pt idx="47">
                  <c:v>0.3154788743270327</c:v>
                </c:pt>
                <c:pt idx="48">
                  <c:v>0.31871916193947758</c:v>
                </c:pt>
                <c:pt idx="49">
                  <c:v>0.32185480696074276</c:v>
                </c:pt>
                <c:pt idx="50">
                  <c:v>0.32489593788910653</c:v>
                </c:pt>
                <c:pt idx="51">
                  <c:v>0.32785187183164322</c:v>
                </c:pt>
                <c:pt idx="52">
                  <c:v>0.33073116697721083</c:v>
                </c:pt>
                <c:pt idx="53">
                  <c:v>0.33354167338719964</c:v>
                </c:pt>
                <c:pt idx="54">
                  <c:v>0.33629058182251592</c:v>
                </c:pt>
                <c:pt idx="55">
                  <c:v>0.33898447040958413</c:v>
                </c:pt>
                <c:pt idx="56">
                  <c:v>0.34162934901789077</c:v>
                </c:pt>
                <c:pt idx="57">
                  <c:v>0.34423070127839051</c:v>
                </c:pt>
                <c:pt idx="58">
                  <c:v>0.34679352421690446</c:v>
                </c:pt>
                <c:pt idx="59">
                  <c:v>0.34932236551259788</c:v>
                </c:pt>
                <c:pt idx="60">
                  <c:v>0.35182135842080653</c:v>
                </c:pt>
                <c:pt idx="61">
                  <c:v>0.35429425441949514</c:v>
                </c:pt>
                <c:pt idx="62">
                  <c:v>0.35674445365641017</c:v>
                </c:pt>
                <c:pt idx="63">
                  <c:v>0.3591750332846213</c:v>
                </c:pt>
                <c:pt idx="64">
                  <c:v>0.3615887737828074</c:v>
                </c:pt>
                <c:pt idx="65">
                  <c:v>0.36398818336132166</c:v>
                </c:pt>
                <c:pt idx="66">
                  <c:v>0.36637552055855682</c:v>
                </c:pt>
                <c:pt idx="67">
                  <c:v>0.36875281513079061</c:v>
                </c:pt>
                <c:pt idx="68">
                  <c:v>0.37112188734113438</c:v>
                </c:pt>
                <c:pt idx="69">
                  <c:v>0.3734843657482525</c:v>
                </c:pt>
                <c:pt idx="70">
                  <c:v>0.37584170359433067</c:v>
                </c:pt>
                <c:pt idx="71">
                  <c:v>0.37819519388767375</c:v>
                </c:pt>
                <c:pt idx="72">
                  <c:v>0.38054598327147371</c:v>
                </c:pt>
                <c:pt idx="73">
                  <c:v>0.3828950847661079</c:v>
                </c:pt>
                <c:pt idx="74">
                  <c:v>0.38524338946733661</c:v>
                </c:pt>
                <c:pt idx="75">
                  <c:v>0.3875916772789334</c:v>
                </c:pt>
                <c:pt idx="76">
                  <c:v>0.38994062675284358</c:v>
                </c:pt>
                <c:pt idx="77">
                  <c:v>0.39229082410616778</c:v>
                </c:pt>
                <c:pt idx="78">
                  <c:v>0.39464277147928728</c:v>
                </c:pt>
                <c:pt idx="79">
                  <c:v>0.3969968944952873</c:v>
                </c:pt>
                <c:pt idx="80">
                  <c:v>0.39935354917705501</c:v>
                </c:pt>
                <c:pt idx="81">
                  <c:v>0.40171302827352262</c:v>
                </c:pt>
                <c:pt idx="82">
                  <c:v>0.40407556704395775</c:v>
                </c:pt>
                <c:pt idx="83">
                  <c:v>0.40644134854472513</c:v>
                </c:pt>
                <c:pt idx="84">
                  <c:v>0.40881050845966094</c:v>
                </c:pt>
                <c:pt idx="85">
                  <c:v>0.41118313951283803</c:v>
                </c:pt>
                <c:pt idx="86">
                  <c:v>0.41355929549824166</c:v>
                </c:pt>
                <c:pt idx="87">
                  <c:v>0.41593899495920361</c:v>
                </c:pt>
                <c:pt idx="88">
                  <c:v>0.41832222454738854</c:v>
                </c:pt>
                <c:pt idx="89">
                  <c:v>0.42070894208855503</c:v>
                </c:pt>
                <c:pt idx="90">
                  <c:v>0.42309907938052227</c:v>
                </c:pt>
                <c:pt idx="91">
                  <c:v>0.42389258595515944</c:v>
                </c:pt>
                <c:pt idx="92">
                  <c:v>0.42621370531567804</c:v>
                </c:pt>
                <c:pt idx="93">
                  <c:v>0.42854191485425686</c:v>
                </c:pt>
                <c:pt idx="94">
                  <c:v>0.43087541892744641</c:v>
                </c:pt>
                <c:pt idx="95">
                  <c:v>0.43321305167964841</c:v>
                </c:pt>
                <c:pt idx="96">
                  <c:v>0.43555385589599238</c:v>
                </c:pt>
                <c:pt idx="97">
                  <c:v>0.43789706366019843</c:v>
                </c:pt>
                <c:pt idx="98">
                  <c:v>0.44024203563283404</c:v>
                </c:pt>
                <c:pt idx="99">
                  <c:v>0.44258821415033234</c:v>
                </c:pt>
                <c:pt idx="100">
                  <c:v>0.44493510033218131</c:v>
                </c:pt>
                <c:pt idx="101">
                  <c:v>0.44728223901989805</c:v>
                </c:pt>
                <c:pt idx="102">
                  <c:v>0.44962920762230452</c:v>
                </c:pt>
                <c:pt idx="103">
                  <c:v>0.45197560788475721</c:v>
                </c:pt>
                <c:pt idx="104">
                  <c:v>0.45432105969458325</c:v>
                </c:pt>
                <c:pt idx="105">
                  <c:v>0.45666519636708403</c:v>
                </c:pt>
                <c:pt idx="106">
                  <c:v>0.4590076610589926</c:v>
                </c:pt>
                <c:pt idx="107">
                  <c:v>0.46134810404870574</c:v>
                </c:pt>
                <c:pt idx="108">
                  <c:v>0.46368618068467171</c:v>
                </c:pt>
                <c:pt idx="109">
                  <c:v>0.46602154984971333</c:v>
                </c:pt>
                <c:pt idx="110">
                  <c:v>0.46835387282382435</c:v>
                </c:pt>
                <c:pt idx="111">
                  <c:v>0.47068281245342103</c:v>
                </c:pt>
                <c:pt idx="112">
                  <c:v>0.4730080325554864</c:v>
                </c:pt>
                <c:pt idx="113">
                  <c:v>0.47532919750107538</c:v>
                </c:pt>
                <c:pt idx="114">
                  <c:v>0.47764597193471747</c:v>
                </c:pt>
                <c:pt idx="115">
                  <c:v>0.47995802059611092</c:v>
                </c:pt>
                <c:pt idx="116">
                  <c:v>0.48226500821789209</c:v>
                </c:pt>
                <c:pt idx="117">
                  <c:v>0.48456659947931069</c:v>
                </c:pt>
                <c:pt idx="118">
                  <c:v>0.4868624590004571</c:v>
                </c:pt>
                <c:pt idx="119">
                  <c:v>0.4891522513647093</c:v>
                </c:pt>
              </c:numCache>
            </c:numRef>
          </c:yVal>
          <c:smooth val="1"/>
        </c:ser>
        <c:ser>
          <c:idx val="10"/>
          <c:order val="10"/>
          <c:tx>
            <c:strRef>
              <c:f>'C:\Users\mcnamara\Documents\Germany_adipose_work\[genetics_of_body_fat_summary_Bonn_JAM.xls]bodyfat summary'!$A$46</c:f>
              <c:strCache>
                <c:ptCount val="1"/>
                <c:pt idx="0">
                  <c:v>VM CHOR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summary'!$B$46:$DQ$46</c:f>
              <c:numCache>
                <c:formatCode>General</c:formatCode>
                <c:ptCount val="120"/>
                <c:pt idx="0">
                  <c:v>-3.5916269585910747</c:v>
                </c:pt>
                <c:pt idx="1">
                  <c:v>-0.18242364952221246</c:v>
                </c:pt>
                <c:pt idx="2">
                  <c:v>-0.25741669363633646</c:v>
                </c:pt>
                <c:pt idx="3">
                  <c:v>-0.32945944960335538</c:v>
                </c:pt>
                <c:pt idx="4">
                  <c:v>-0.35590277069658161</c:v>
                </c:pt>
                <c:pt idx="5">
                  <c:v>-0.36892273668238929</c:v>
                </c:pt>
                <c:pt idx="6">
                  <c:v>-0.37415557186492521</c:v>
                </c:pt>
                <c:pt idx="7">
                  <c:v>-0.3734045145733047</c:v>
                </c:pt>
                <c:pt idx="8">
                  <c:v>-0.36873996635399964</c:v>
                </c:pt>
                <c:pt idx="9">
                  <c:v>-0.36142676337336743</c:v>
                </c:pt>
                <c:pt idx="10">
                  <c:v>-0.35225216815946814</c:v>
                </c:pt>
                <c:pt idx="11">
                  <c:v>-0.3417829730682671</c:v>
                </c:pt>
                <c:pt idx="12">
                  <c:v>-0.3304402447551964</c:v>
                </c:pt>
                <c:pt idx="13">
                  <c:v>-0.31854370490556727</c:v>
                </c:pt>
                <c:pt idx="14">
                  <c:v>-0.30634112323022933</c:v>
                </c:pt>
                <c:pt idx="15">
                  <c:v>-0.2940259699640162</c:v>
                </c:pt>
                <c:pt idx="16">
                  <c:v>-0.28174913934384049</c:v>
                </c:pt>
                <c:pt idx="17">
                  <c:v>-0.26962744114675319</c:v>
                </c:pt>
                <c:pt idx="18">
                  <c:v>-0.25775003402642227</c:v>
                </c:pt>
                <c:pt idx="19">
                  <c:v>-0.24618348420759828</c:v>
                </c:pt>
                <c:pt idx="20">
                  <c:v>-0.23497585314678648</c:v>
                </c:pt>
                <c:pt idx="21">
                  <c:v>-0.22416005829970409</c:v>
                </c:pt>
                <c:pt idx="22">
                  <c:v>-0.21375666719570896</c:v>
                </c:pt>
                <c:pt idx="23">
                  <c:v>-0.20377623662318456</c:v>
                </c:pt>
                <c:pt idx="24">
                  <c:v>-0.19422127859126403</c:v>
                </c:pt>
                <c:pt idx="25">
                  <c:v>-0.18508791510366063</c:v>
                </c:pt>
                <c:pt idx="26">
                  <c:v>-0.17636727039110456</c:v>
                </c:pt>
                <c:pt idx="27">
                  <c:v>-0.16804663975463718</c:v>
                </c:pt>
                <c:pt idx="28">
                  <c:v>-0.1601104672323852</c:v>
                </c:pt>
                <c:pt idx="29">
                  <c:v>-0.15254115909830279</c:v>
                </c:pt>
                <c:pt idx="30">
                  <c:v>-0.1453197561955637</c:v>
                </c:pt>
                <c:pt idx="31">
                  <c:v>-0.13842648494230625</c:v>
                </c:pt>
                <c:pt idx="32">
                  <c:v>-0.13184120427464174</c:v>
                </c:pt>
                <c:pt idx="33">
                  <c:v>-0.12554376364185726</c:v>
                </c:pt>
                <c:pt idx="34">
                  <c:v>-0.11951428532641506</c:v>
                </c:pt>
                <c:pt idx="35">
                  <c:v>-0.11373338274838218</c:v>
                </c:pt>
                <c:pt idx="36">
                  <c:v>-0.10818232497937563</c:v>
                </c:pt>
                <c:pt idx="37">
                  <c:v>-0.10284315640435127</c:v>
                </c:pt>
                <c:pt idx="38">
                  <c:v>-9.7698779308233785E-2</c:v>
                </c:pt>
                <c:pt idx="39">
                  <c:v>-9.2733006116973549E-2</c:v>
                </c:pt>
                <c:pt idx="40">
                  <c:v>-8.7930587079901201E-2</c:v>
                </c:pt>
                <c:pt idx="41">
                  <c:v>-8.3277218335762182E-2</c:v>
                </c:pt>
                <c:pt idx="42">
                  <c:v>-7.8759534553281885E-2</c:v>
                </c:pt>
                <c:pt idx="43">
                  <c:v>-7.4365089672510987E-2</c:v>
                </c:pt>
                <c:pt idx="44">
                  <c:v>-7.0082328689648143E-2</c:v>
                </c:pt>
                <c:pt idx="45">
                  <c:v>-6.590055292092023E-2</c:v>
                </c:pt>
                <c:pt idx="46">
                  <c:v>-6.1809880741567014E-2</c:v>
                </c:pt>
                <c:pt idx="47">
                  <c:v>-5.7801205419863333E-2</c:v>
                </c:pt>
                <c:pt idx="48">
                  <c:v>-5.3866151345746349E-2</c:v>
                </c:pt>
                <c:pt idx="49">
                  <c:v>-4.9997029683446215E-2</c:v>
                </c:pt>
                <c:pt idx="50">
                  <c:v>-4.6186794250032914E-2</c:v>
                </c:pt>
                <c:pt idx="51">
                  <c:v>-4.2428998234216753E-2</c:v>
                </c:pt>
                <c:pt idx="52">
                  <c:v>-3.8717752213526246E-2</c:v>
                </c:pt>
                <c:pt idx="53">
                  <c:v>-3.5047683801028295E-2</c:v>
                </c:pt>
                <c:pt idx="54">
                  <c:v>-3.1413899149648206E-2</c:v>
                </c:pt>
                <c:pt idx="55">
                  <c:v>-2.7811946459100234E-2</c:v>
                </c:pt>
                <c:pt idx="56">
                  <c:v>-2.4237781565295435E-2</c:v>
                </c:pt>
                <c:pt idx="57">
                  <c:v>-2.0687735639894012E-2</c:v>
                </c:pt>
                <c:pt idx="58">
                  <c:v>-1.7158484988302192E-2</c:v>
                </c:pt>
                <c:pt idx="59">
                  <c:v>-1.3647022904403006E-2</c:v>
                </c:pt>
                <c:pt idx="60">
                  <c:v>-1.0150633517906016E-2</c:v>
                </c:pt>
                <c:pt idx="61">
                  <c:v>-6.6668675544780953E-3</c:v>
                </c:pt>
                <c:pt idx="62">
                  <c:v>-3.1935199180268548E-3</c:v>
                </c:pt>
                <c:pt idx="63">
                  <c:v>2.7139100215300971E-4</c:v>
                </c:pt>
                <c:pt idx="64">
                  <c:v>3.72964240008411E-3</c:v>
                </c:pt>
                <c:pt idx="65">
                  <c:v>7.182824598851667E-3</c:v>
                </c:pt>
                <c:pt idx="66">
                  <c:v>1.0632357177592588E-2</c:v>
                </c:pt>
                <c:pt idx="67">
                  <c:v>1.4079503770506374E-2</c:v>
                </c:pt>
                <c:pt idx="68">
                  <c:v>1.75253856431552E-2</c:v>
                </c:pt>
                <c:pt idx="69">
                  <c:v>2.0970994130290688E-2</c:v>
                </c:pt>
                <c:pt idx="70">
                  <c:v>2.4417202024249463E-2</c:v>
                </c:pt>
                <c:pt idx="71">
                  <c:v>2.7864773996169045E-2</c:v>
                </c:pt>
                <c:pt idx="72">
                  <c:v>3.1314376126241328E-2</c:v>
                </c:pt>
                <c:pt idx="73">
                  <c:v>3.4766584615807616E-2</c:v>
                </c:pt>
                <c:pt idx="74">
                  <c:v>3.8221893747850011E-2</c:v>
                </c:pt>
                <c:pt idx="75">
                  <c:v>4.1680723158826094E-2</c:v>
                </c:pt>
                <c:pt idx="76">
                  <c:v>4.5143424479445304E-2</c:v>
                </c:pt>
                <c:pt idx="77">
                  <c:v>4.8610287397827801E-2</c:v>
                </c:pt>
                <c:pt idx="78">
                  <c:v>5.2081545194547552E-2</c:v>
                </c:pt>
                <c:pt idx="79">
                  <c:v>5.555737979489539E-2</c:v>
                </c:pt>
                <c:pt idx="80">
                  <c:v>5.9037926380093975E-2</c:v>
                </c:pt>
                <c:pt idx="81">
                  <c:v>6.2523277595984528E-2</c:v>
                </c:pt>
                <c:pt idx="82">
                  <c:v>6.6013487394131154E-2</c:v>
                </c:pt>
                <c:pt idx="83">
                  <c:v>6.9508574537633372E-2</c:v>
                </c:pt>
                <c:pt idx="84">
                  <c:v>7.3008525801251611E-2</c:v>
                </c:pt>
                <c:pt idx="85">
                  <c:v>7.6513298892506576E-2</c:v>
                </c:pt>
                <c:pt idx="86">
                  <c:v>8.0022825118836849E-2</c:v>
                </c:pt>
                <c:pt idx="87">
                  <c:v>8.3537011822665264E-2</c:v>
                </c:pt>
                <c:pt idx="88">
                  <c:v>8.7055744605655683E-2</c:v>
                </c:pt>
                <c:pt idx="89">
                  <c:v>9.0578889360231951E-2</c:v>
                </c:pt>
                <c:pt idx="90">
                  <c:v>9.4106294125769097E-2</c:v>
                </c:pt>
                <c:pt idx="91">
                  <c:v>9.6207492749532886E-2</c:v>
                </c:pt>
                <c:pt idx="92">
                  <c:v>9.96306989752056E-2</c:v>
                </c:pt>
                <c:pt idx="93">
                  <c:v>0.10310606029083313</c:v>
                </c:pt>
                <c:pt idx="94">
                  <c:v>0.10660183855155525</c:v>
                </c:pt>
                <c:pt idx="95">
                  <c:v>0.11010553576619975</c:v>
                </c:pt>
                <c:pt idx="96">
                  <c:v>0.11361206555589964</c:v>
                </c:pt>
                <c:pt idx="97">
                  <c:v>0.11711939323535692</c:v>
                </c:pt>
                <c:pt idx="98">
                  <c:v>0.12062669743648158</c:v>
                </c:pt>
                <c:pt idx="99">
                  <c:v>0.12413360349466274</c:v>
                </c:pt>
                <c:pt idx="100">
                  <c:v>0.12763988988412889</c:v>
                </c:pt>
                <c:pt idx="101">
                  <c:v>0.13114537586587405</c:v>
                </c:pt>
                <c:pt idx="102">
                  <c:v>0.13464987920176563</c:v>
                </c:pt>
                <c:pt idx="103">
                  <c:v>0.13815320191562508</c:v>
                </c:pt>
                <c:pt idx="104">
                  <c:v>0.14165512682219283</c:v>
                </c:pt>
                <c:pt idx="105">
                  <c:v>0.14515541797047815</c:v>
                </c:pt>
                <c:pt idx="106">
                  <c:v>0.14865382238199709</c:v>
                </c:pt>
                <c:pt idx="107">
                  <c:v>0.15215007208480502</c:v>
                </c:pt>
                <c:pt idx="108">
                  <c:v>0.15564388607793056</c:v>
                </c:pt>
                <c:pt idx="109">
                  <c:v>0.15913497210891903</c:v>
                </c:pt>
                <c:pt idx="110">
                  <c:v>0.16262302824111696</c:v>
                </c:pt>
                <c:pt idx="111">
                  <c:v>0.16610774422066577</c:v>
                </c:pt>
                <c:pt idx="112">
                  <c:v>0.16958880266355125</c:v>
                </c:pt>
                <c:pt idx="113">
                  <c:v>0.17306588008488832</c:v>
                </c:pt>
                <c:pt idx="114">
                  <c:v>0.1765386477912414</c:v>
                </c:pt>
                <c:pt idx="115">
                  <c:v>0.18000677265452447</c:v>
                </c:pt>
                <c:pt idx="116">
                  <c:v>0.18346991778358523</c:v>
                </c:pt>
                <c:pt idx="117">
                  <c:v>0.18692774310751314</c:v>
                </c:pt>
                <c:pt idx="118">
                  <c:v>0.19037990588275511</c:v>
                </c:pt>
                <c:pt idx="119">
                  <c:v>0.19382606113424705</c:v>
                </c:pt>
              </c:numCache>
            </c:numRef>
          </c:yVal>
          <c:smooth val="1"/>
        </c:ser>
        <c:ser>
          <c:idx val="11"/>
          <c:order val="11"/>
          <c:tx>
            <c:strRef>
              <c:f>'C:\Users\mcnamara\Documents\Germany_adipose_work\[genetics_of_body_fat_summary_Bonn_JAM.xls]bodyfat summary'!$A$47</c:f>
              <c:strCache>
                <c:ptCount val="1"/>
                <c:pt idx="0">
                  <c:v>K LIPOG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summary'!$B$47:$DQ$47</c:f>
              <c:numCache>
                <c:formatCode>General</c:formatCode>
                <c:ptCount val="120"/>
                <c:pt idx="0">
                  <c:v>-3.3851285211613376</c:v>
                </c:pt>
                <c:pt idx="1">
                  <c:v>-2.184057453632926E-2</c:v>
                </c:pt>
                <c:pt idx="2">
                  <c:v>-5.9643241714856021E-2</c:v>
                </c:pt>
                <c:pt idx="3">
                  <c:v>-0.11661542334499231</c:v>
                </c:pt>
                <c:pt idx="4">
                  <c:v>-0.13338469609740322</c:v>
                </c:pt>
                <c:pt idx="5">
                  <c:v>-0.14152608114236065</c:v>
                </c:pt>
                <c:pt idx="6">
                  <c:v>-0.1438866914627126</c:v>
                </c:pt>
                <c:pt idx="7">
                  <c:v>-0.14070223819228822</c:v>
                </c:pt>
                <c:pt idx="8">
                  <c:v>-0.13358706686085187</c:v>
                </c:pt>
                <c:pt idx="9">
                  <c:v>-0.12366722836088773</c:v>
                </c:pt>
                <c:pt idx="10">
                  <c:v>-0.11172527271064636</c:v>
                </c:pt>
                <c:pt idx="11">
                  <c:v>-9.8381746046656726E-2</c:v>
                </c:pt>
                <c:pt idx="12">
                  <c:v>-8.4123341144412667E-2</c:v>
                </c:pt>
                <c:pt idx="13">
                  <c:v>-6.9329377711347284E-2</c:v>
                </c:pt>
                <c:pt idx="14">
                  <c:v>-5.4295958368223207E-2</c:v>
                </c:pt>
                <c:pt idx="15">
                  <c:v>-3.925307999715999E-2</c:v>
                </c:pt>
                <c:pt idx="16">
                  <c:v>-2.437769703955972E-2</c:v>
                </c:pt>
                <c:pt idx="17">
                  <c:v>-9.8040883803927059E-3</c:v>
                </c:pt>
                <c:pt idx="18">
                  <c:v>4.3678869683376753E-3</c:v>
                </c:pt>
                <c:pt idx="19">
                  <c:v>1.8066157842600017E-2</c:v>
                </c:pt>
                <c:pt idx="20">
                  <c:v>3.1241066553055141E-2</c:v>
                </c:pt>
                <c:pt idx="21">
                  <c:v>4.3860986050219708E-2</c:v>
                </c:pt>
                <c:pt idx="22">
                  <c:v>5.5908727718210649E-2</c:v>
                </c:pt>
                <c:pt idx="23">
                  <c:v>6.7378585933219437E-2</c:v>
                </c:pt>
                <c:pt idx="24">
                  <c:v>7.8273900519547635E-2</c:v>
                </c:pt>
                <c:pt idx="25">
                  <c:v>8.860504414938486E-2</c:v>
                </c:pt>
                <c:pt idx="26">
                  <c:v>9.8387761059250511E-2</c:v>
                </c:pt>
                <c:pt idx="27">
                  <c:v>0.10764179801742557</c:v>
                </c:pt>
                <c:pt idx="28">
                  <c:v>0.11638977956038898</c:v>
                </c:pt>
                <c:pt idx="29">
                  <c:v>0.12465628805858842</c:v>
                </c:pt>
                <c:pt idx="30">
                  <c:v>0.13246711585320226</c:v>
                </c:pt>
                <c:pt idx="31">
                  <c:v>0.13984866201307522</c:v>
                </c:pt>
                <c:pt idx="32">
                  <c:v>0.14682745054852431</c:v>
                </c:pt>
                <c:pt idx="33">
                  <c:v>0.15342975043590812</c:v>
                </c:pt>
                <c:pt idx="34">
                  <c:v>0.15968128073379395</c:v>
                </c:pt>
                <c:pt idx="35">
                  <c:v>0.16560698653916184</c:v>
                </c:pt>
                <c:pt idx="36">
                  <c:v>0.17123087362894873</c:v>
                </c:pt>
                <c:pt idx="37">
                  <c:v>0.17657589143201013</c:v>
                </c:pt>
                <c:pt idx="38">
                  <c:v>0.18166385552391739</c:v>
                </c:pt>
                <c:pt idx="39">
                  <c:v>0.18651540217385376</c:v>
                </c:pt>
                <c:pt idx="40">
                  <c:v>0.19114996862920375</c:v>
                </c:pt>
                <c:pt idx="41">
                  <c:v>0.19558579381985242</c:v>
                </c:pt>
                <c:pt idx="42">
                  <c:v>0.19983993502633179</c:v>
                </c:pt>
                <c:pt idx="43">
                  <c:v>0.20392829679541791</c:v>
                </c:pt>
                <c:pt idx="44">
                  <c:v>0.20786566902275494</c:v>
                </c:pt>
                <c:pt idx="45">
                  <c:v>0.2116657716645185</c:v>
                </c:pt>
                <c:pt idx="46">
                  <c:v>0.21534130400270923</c:v>
                </c:pt>
                <c:pt idx="47">
                  <c:v>0.21890399678029526</c:v>
                </c:pt>
                <c:pt idx="48">
                  <c:v>0.22236466585395709</c:v>
                </c:pt>
                <c:pt idx="49">
                  <c:v>0.22573326628904677</c:v>
                </c:pt>
                <c:pt idx="50">
                  <c:v>0.22901894605472384</c:v>
                </c:pt>
                <c:pt idx="51">
                  <c:v>0.23223009866974165</c:v>
                </c:pt>
                <c:pt idx="52">
                  <c:v>0.23537441430955663</c:v>
                </c:pt>
                <c:pt idx="53">
                  <c:v>0.23845892901603127</c:v>
                </c:pt>
                <c:pt idx="54">
                  <c:v>0.24149007175868942</c:v>
                </c:pt>
                <c:pt idx="55">
                  <c:v>0.24447370918280598</c:v>
                </c:pt>
                <c:pt idx="56">
                  <c:v>0.24741518794911643</c:v>
                </c:pt>
                <c:pt idx="57">
                  <c:v>0.25031937462560849</c:v>
                </c:pt>
                <c:pt idx="58">
                  <c:v>0.25319069313435527</c:v>
                </c:pt>
                <c:pt idx="59">
                  <c:v>0.25603315979108032</c:v>
                </c:pt>
                <c:pt idx="60">
                  <c:v>0.25885041599921799</c:v>
                </c:pt>
                <c:pt idx="61">
                  <c:v>0.26164575867968498</c:v>
                </c:pt>
                <c:pt idx="62">
                  <c:v>0.26442216853073397</c:v>
                </c:pt>
                <c:pt idx="63">
                  <c:v>0.26718233622098131</c:v>
                </c:pt>
                <c:pt idx="64">
                  <c:v>0.26992868662439129</c:v>
                </c:pt>
                <c:pt idx="65">
                  <c:v>0.27266340120798427</c:v>
                </c:pt>
                <c:pt idx="66">
                  <c:v>0.27538843868555674</c:v>
                </c:pt>
                <c:pt idx="67">
                  <c:v>0.27810555404456405</c:v>
                </c:pt>
                <c:pt idx="68">
                  <c:v>0.28081631605797064</c:v>
                </c:pt>
                <c:pt idx="69">
                  <c:v>0.28352212338297544</c:v>
                </c:pt>
                <c:pt idx="70">
                  <c:v>0.28622421934760789</c:v>
                </c:pt>
                <c:pt idx="71">
                  <c:v>0.28892370552093283</c:v>
                </c:pt>
                <c:pt idx="72">
                  <c:v>0.29162155415755864</c:v>
                </c:pt>
                <c:pt idx="73">
                  <c:v>0.29431861960192762</c:v>
                </c:pt>
                <c:pt idx="74">
                  <c:v>0.29701564873322539</c:v>
                </c:pt>
                <c:pt idx="75">
                  <c:v>0.29971329052619122</c:v>
                </c:pt>
                <c:pt idx="76">
                  <c:v>0.30241210479844272</c:v>
                </c:pt>
                <c:pt idx="77">
                  <c:v>0.30511257020992222</c:v>
                </c:pt>
                <c:pt idx="78">
                  <c:v>0.30781509157550158</c:v>
                </c:pt>
                <c:pt idx="79">
                  <c:v>0.31052000654749312</c:v>
                </c:pt>
                <c:pt idx="80">
                  <c:v>0.31322759172030423</c:v>
                </c:pt>
                <c:pt idx="81">
                  <c:v>0.31593806820576065</c:v>
                </c:pt>
                <c:pt idx="82">
                  <c:v>0.31865160672374104</c:v>
                </c:pt>
                <c:pt idx="83">
                  <c:v>0.32136833224935213</c:v>
                </c:pt>
                <c:pt idx="84">
                  <c:v>0.32408832825444112</c:v>
                </c:pt>
                <c:pt idx="85">
                  <c:v>0.32681164057829459</c:v>
                </c:pt>
                <c:pt idx="86">
                  <c:v>0.32953828095973314</c:v>
                </c:pt>
                <c:pt idx="87">
                  <c:v>0.33226823025961227</c:v>
                </c:pt>
                <c:pt idx="88">
                  <c:v>0.33500144140085242</c:v>
                </c:pt>
                <c:pt idx="89">
                  <c:v>0.33773784205068003</c:v>
                </c:pt>
                <c:pt idx="90">
                  <c:v>0.34047733706756711</c:v>
                </c:pt>
                <c:pt idx="91">
                  <c:v>0.34168399659005999</c:v>
                </c:pt>
                <c:pt idx="92">
                  <c:v>0.34432146654373108</c:v>
                </c:pt>
                <c:pt idx="93">
                  <c:v>0.34698431042182909</c:v>
                </c:pt>
                <c:pt idx="94">
                  <c:v>0.3496626067189621</c:v>
                </c:pt>
                <c:pt idx="95">
                  <c:v>0.35235034434181589</c:v>
                </c:pt>
                <c:pt idx="96">
                  <c:v>0.35504368986408297</c:v>
                </c:pt>
                <c:pt idx="97">
                  <c:v>0.35774021667689615</c:v>
                </c:pt>
                <c:pt idx="98">
                  <c:v>0.36043836135431473</c:v>
                </c:pt>
                <c:pt idx="99">
                  <c:v>0.36313707741361689</c:v>
                </c:pt>
                <c:pt idx="100">
                  <c:v>0.36583563170747935</c:v>
                </c:pt>
                <c:pt idx="101">
                  <c:v>0.3685334799992388</c:v>
                </c:pt>
                <c:pt idx="102">
                  <c:v>0.37123019014879466</c:v>
                </c:pt>
                <c:pt idx="103">
                  <c:v>0.3739253950824839</c:v>
                </c:pt>
                <c:pt idx="104">
                  <c:v>0.37661876413100837</c:v>
                </c:pt>
                <c:pt idx="105">
                  <c:v>0.37930998569190022</c:v>
                </c:pt>
                <c:pt idx="106">
                  <c:v>0.38199875688902152</c:v>
                </c:pt>
                <c:pt idx="107">
                  <c:v>0.38468477753939734</c:v>
                </c:pt>
                <c:pt idx="108">
                  <c:v>0.3873677467569645</c:v>
                </c:pt>
                <c:pt idx="109">
                  <c:v>0.39004736115751815</c:v>
                </c:pt>
                <c:pt idx="110">
                  <c:v>0.39272331402434757</c:v>
                </c:pt>
                <c:pt idx="111">
                  <c:v>0.39539529503921234</c:v>
                </c:pt>
                <c:pt idx="112">
                  <c:v>0.39806299033622583</c:v>
                </c:pt>
                <c:pt idx="113">
                  <c:v>0.40072608273103594</c:v>
                </c:pt>
                <c:pt idx="114">
                  <c:v>0.40338425203614081</c:v>
                </c:pt>
                <c:pt idx="115">
                  <c:v>0.40603717540981288</c:v>
                </c:pt>
                <c:pt idx="116">
                  <c:v>0.40868452770772201</c:v>
                </c:pt>
                <c:pt idx="117">
                  <c:v>0.41132598182086388</c:v>
                </c:pt>
                <c:pt idx="118">
                  <c:v>0.41396120899061106</c:v>
                </c:pt>
                <c:pt idx="119">
                  <c:v>0.41658987909746159</c:v>
                </c:pt>
              </c:numCache>
            </c:numRef>
          </c:yVal>
          <c:smooth val="1"/>
        </c:ser>
        <c:ser>
          <c:idx val="12"/>
          <c:order val="12"/>
          <c:tx>
            <c:strRef>
              <c:f>'C:\Users\mcnamara\Documents\Germany_adipose_work\[genetics_of_body_fat_summary_Bonn_JAM.xls]bodyfat summary'!$A$48</c:f>
              <c:strCache>
                <c:ptCount val="1"/>
                <c:pt idx="0">
                  <c:v>K LIPOG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summary'!$B$48:$DQ$48</c:f>
              <c:numCache>
                <c:formatCode>General</c:formatCode>
                <c:ptCount val="120"/>
                <c:pt idx="0">
                  <c:v>-3.8189518899309123</c:v>
                </c:pt>
                <c:pt idx="1">
                  <c:v>-0.20740248802963057</c:v>
                </c:pt>
                <c:pt idx="2">
                  <c:v>-0.23982085918298068</c:v>
                </c:pt>
                <c:pt idx="3">
                  <c:v>-0.29022240015365064</c:v>
                </c:pt>
                <c:pt idx="4">
                  <c:v>-0.30530532192548021</c:v>
                </c:pt>
                <c:pt idx="5">
                  <c:v>-0.31314911668262502</c:v>
                </c:pt>
                <c:pt idx="6">
                  <c:v>-0.31605888020623896</c:v>
                </c:pt>
                <c:pt idx="7">
                  <c:v>-0.31410812486061968</c:v>
                </c:pt>
                <c:pt idx="8">
                  <c:v>-0.30865768177298625</c:v>
                </c:pt>
                <c:pt idx="9">
                  <c:v>-0.30065420575370139</c:v>
                </c:pt>
                <c:pt idx="10">
                  <c:v>-0.29075910293372242</c:v>
                </c:pt>
                <c:pt idx="11">
                  <c:v>-0.27950631766190259</c:v>
                </c:pt>
                <c:pt idx="12">
                  <c:v>-0.26732183601903392</c:v>
                </c:pt>
                <c:pt idx="13">
                  <c:v>-0.25454339755969757</c:v>
                </c:pt>
                <c:pt idx="14">
                  <c:v>-0.24143926681570527</c:v>
                </c:pt>
                <c:pt idx="15">
                  <c:v>-0.22822150664832108</c:v>
                </c:pt>
                <c:pt idx="16">
                  <c:v>-0.21505627569870622</c:v>
                </c:pt>
                <c:pt idx="17">
                  <c:v>-0.2020721849174496</c:v>
                </c:pt>
                <c:pt idx="18">
                  <c:v>-0.18936709363630078</c:v>
                </c:pt>
                <c:pt idx="19">
                  <c:v>-0.17701367878477026</c:v>
                </c:pt>
                <c:pt idx="20">
                  <c:v>-0.16506403176344309</c:v>
                </c:pt>
                <c:pt idx="21">
                  <c:v>-0.15355347004253295</c:v>
                </c:pt>
                <c:pt idx="22">
                  <c:v>-0.14250370825188163</c:v>
                </c:pt>
                <c:pt idx="23">
                  <c:v>-0.13192550266516978</c:v>
                </c:pt>
                <c:pt idx="24">
                  <c:v>-0.12182085935964571</c:v>
                </c:pt>
                <c:pt idx="25">
                  <c:v>-0.11218487836350377</c:v>
                </c:pt>
                <c:pt idx="26">
                  <c:v>-0.10300729232607964</c:v>
                </c:pt>
                <c:pt idx="27">
                  <c:v>-9.427374758719953E-2</c:v>
                </c:pt>
                <c:pt idx="28">
                  <c:v>-8.5966867218890464E-2</c:v>
                </c:pt>
                <c:pt idx="29">
                  <c:v>-7.8067129080637176E-2</c:v>
                </c:pt>
                <c:pt idx="30">
                  <c:v>-7.0553586737801766E-2</c:v>
                </c:pt>
                <c:pt idx="31">
                  <c:v>-6.3404456905077566E-2</c:v>
                </c:pt>
                <c:pt idx="32">
                  <c:v>-5.6597593652853995E-2</c:v>
                </c:pt>
                <c:pt idx="33">
                  <c:v>-5.011086676891674E-2</c:v>
                </c:pt>
                <c:pt idx="34">
                  <c:v>-4.3922459268370684E-2</c:v>
                </c:pt>
                <c:pt idx="35">
                  <c:v>-3.8011096995843374E-2</c:v>
                </c:pt>
                <c:pt idx="36">
                  <c:v>-3.2356221492784609E-2</c:v>
                </c:pt>
                <c:pt idx="37">
                  <c:v>-2.6938115761413695E-2</c:v>
                </c:pt>
                <c:pt idx="38">
                  <c:v>-2.1737991207372964E-2</c:v>
                </c:pt>
                <c:pt idx="39">
                  <c:v>-1.6738042858166935E-2</c:v>
                </c:pt>
                <c:pt idx="40">
                  <c:v>-1.1921478913904604E-2</c:v>
                </c:pt>
                <c:pt idx="41">
                  <c:v>-7.2725297729108185E-3</c:v>
                </c:pt>
                <c:pt idx="42">
                  <c:v>-2.7764408768633508E-3</c:v>
                </c:pt>
                <c:pt idx="43">
                  <c:v>1.580546978312114E-3</c:v>
                </c:pt>
                <c:pt idx="44">
                  <c:v>5.8112268239920439E-3</c:v>
                </c:pt>
                <c:pt idx="45">
                  <c:v>9.9274616736959587E-3</c:v>
                </c:pt>
                <c:pt idx="46">
                  <c:v>1.394022558244945E-2</c:v>
                </c:pt>
                <c:pt idx="47">
                  <c:v>1.78596479252775E-2</c:v>
                </c:pt>
                <c:pt idx="48">
                  <c:v>2.1695059536264161E-2</c:v>
                </c:pt>
                <c:pt idx="49">
                  <c:v>2.5455039625460696E-2</c:v>
                </c:pt>
                <c:pt idx="50">
                  <c:v>2.9147462622047371E-2</c:v>
                </c:pt>
                <c:pt idx="51">
                  <c:v>3.2779544286332563E-2</c:v>
                </c:pt>
                <c:pt idx="52">
                  <c:v>3.6357886591871669E-2</c:v>
                </c:pt>
                <c:pt idx="53">
                  <c:v>3.9888521011871347E-2</c:v>
                </c:pt>
                <c:pt idx="54">
                  <c:v>4.3376949950558963E-2</c:v>
                </c:pt>
                <c:pt idx="55">
                  <c:v>4.6828186147914952E-2</c:v>
                </c:pt>
                <c:pt idx="56">
                  <c:v>5.0246789955337157E-2</c:v>
                </c:pt>
                <c:pt idx="57">
                  <c:v>5.3636904435271582E-2</c:v>
                </c:pt>
                <c:pt idx="58">
                  <c:v>5.7002288280839863E-2</c:v>
                </c:pt>
                <c:pt idx="59">
                  <c:v>6.034634658535154E-2</c:v>
                </c:pt>
                <c:pt idx="60">
                  <c:v>6.3672159515827609E-2</c:v>
                </c:pt>
                <c:pt idx="61">
                  <c:v>6.6982508963495668E-2</c:v>
                </c:pt>
                <c:pt idx="62">
                  <c:v>7.0279903257373988E-2</c:v>
                </c:pt>
                <c:pt idx="63">
                  <c:v>7.3566600035272156E-2</c:v>
                </c:pt>
                <c:pt idx="64">
                  <c:v>7.6844627371831287E-2</c:v>
                </c:pt>
                <c:pt idx="65">
                  <c:v>8.0115803265447205E-2</c:v>
                </c:pt>
                <c:pt idx="66">
                  <c:v>8.3381753589001573E-2</c:v>
                </c:pt>
                <c:pt idx="67">
                  <c:v>8.6643928598875153E-2</c:v>
                </c:pt>
                <c:pt idx="68">
                  <c:v>8.9903618109412609E-2</c:v>
                </c:pt>
                <c:pt idx="69">
                  <c:v>9.3161965421634463E-2</c:v>
                </c:pt>
                <c:pt idx="70">
                  <c:v>9.6419980099703206E-2</c:v>
                </c:pt>
                <c:pt idx="71">
                  <c:v>9.967854968112233E-2</c:v>
                </c:pt>
                <c:pt idx="72">
                  <c:v>0.10293845040273997</c:v>
                </c:pt>
                <c:pt idx="73">
                  <c:v>0.10620035701945785</c:v>
                </c:pt>
                <c:pt idx="74">
                  <c:v>0.10946485178762444</c:v>
                </c:pt>
                <c:pt idx="75">
                  <c:v>0.11273243268080124</c:v>
                </c:pt>
                <c:pt idx="76">
                  <c:v>0.11600352090051747</c:v>
                </c:pt>
                <c:pt idx="77">
                  <c:v>0.11927846774008533</c:v>
                </c:pt>
                <c:pt idx="78">
                  <c:v>0.12255756085566416</c:v>
                </c:pt>
                <c:pt idx="79">
                  <c:v>0.12584102999432023</c:v>
                </c:pt>
                <c:pt idx="80">
                  <c:v>0.12912905222510851</c:v>
                </c:pt>
                <c:pt idx="81">
                  <c:v>0.13242175671569889</c:v>
                </c:pt>
                <c:pt idx="82">
                  <c:v>0.13571922909321854</c:v>
                </c:pt>
                <c:pt idx="83">
                  <c:v>0.13902151542566266</c:v>
                </c:pt>
                <c:pt idx="84">
                  <c:v>0.14232862585630368</c:v>
                </c:pt>
                <c:pt idx="85">
                  <c:v>0.14564053792146003</c:v>
                </c:pt>
                <c:pt idx="86">
                  <c:v>0.14895719957934217</c:v>
                </c:pt>
                <c:pt idx="87">
                  <c:v>0.15227853197500574</c:v>
                </c:pt>
                <c:pt idx="88">
                  <c:v>0.15560443196490414</c:v>
                </c:pt>
                <c:pt idx="89">
                  <c:v>0.15893477442187232</c:v>
                </c:pt>
                <c:pt idx="90">
                  <c:v>0.16226941433998965</c:v>
                </c:pt>
                <c:pt idx="91">
                  <c:v>0.16415804633373066</c:v>
                </c:pt>
                <c:pt idx="92">
                  <c:v>0.16740584762923261</c:v>
                </c:pt>
                <c:pt idx="93">
                  <c:v>0.17067719998070796</c:v>
                </c:pt>
                <c:pt idx="94">
                  <c:v>0.17396321710889362</c:v>
                </c:pt>
                <c:pt idx="95">
                  <c:v>0.17725855035551863</c:v>
                </c:pt>
                <c:pt idx="96">
                  <c:v>0.18055971106624868</c:v>
                </c:pt>
                <c:pt idx="97">
                  <c:v>0.1838644698108558</c:v>
                </c:pt>
                <c:pt idx="98">
                  <c:v>0.18717137860569455</c:v>
                </c:pt>
                <c:pt idx="99">
                  <c:v>0.1904794549651867</c:v>
                </c:pt>
                <c:pt idx="100">
                  <c:v>0.19378799992353279</c:v>
                </c:pt>
                <c:pt idx="101">
                  <c:v>0.19709648628534016</c:v>
                </c:pt>
                <c:pt idx="102">
                  <c:v>0.20040448868548832</c:v>
                </c:pt>
                <c:pt idx="103">
                  <c:v>0.20371164036446876</c:v>
                </c:pt>
                <c:pt idx="104">
                  <c:v>0.20701760660780355</c:v>
                </c:pt>
                <c:pt idx="105">
                  <c:v>0.21032206857573765</c:v>
                </c:pt>
                <c:pt idx="106">
                  <c:v>0.21362471363927105</c:v>
                </c:pt>
                <c:pt idx="107">
                  <c:v>0.21692522977165041</c:v>
                </c:pt>
                <c:pt idx="108">
                  <c:v>0.22022330244788346</c:v>
                </c:pt>
                <c:pt idx="109">
                  <c:v>0.22351861307932674</c:v>
                </c:pt>
                <c:pt idx="110">
                  <c:v>0.2268108383721863</c:v>
                </c:pt>
                <c:pt idx="111">
                  <c:v>0.23009965022863721</c:v>
                </c:pt>
                <c:pt idx="112">
                  <c:v>0.23338471595372701</c:v>
                </c:pt>
                <c:pt idx="113">
                  <c:v>0.23666569862275155</c:v>
                </c:pt>
                <c:pt idx="114">
                  <c:v>0.23994225752084253</c:v>
                </c:pt>
                <c:pt idx="115">
                  <c:v>0.24321404860291995</c:v>
                </c:pt>
                <c:pt idx="116">
                  <c:v>0.24648072494400397</c:v>
                </c:pt>
                <c:pt idx="117">
                  <c:v>0.24974193716390447</c:v>
                </c:pt>
                <c:pt idx="118">
                  <c:v>0.25299733381854717</c:v>
                </c:pt>
                <c:pt idx="119">
                  <c:v>0.25624656175502691</c:v>
                </c:pt>
              </c:numCache>
            </c:numRef>
          </c:yVal>
          <c:smooth val="1"/>
        </c:ser>
        <c:ser>
          <c:idx val="13"/>
          <c:order val="13"/>
          <c:tx>
            <c:strRef>
              <c:f>'C:\Users\mcnamara\Documents\Germany_adipose_work\[genetics_of_body_fat_summary_Bonn_JAM.xls]bodyfat summary'!$A$49</c:f>
              <c:strCache>
                <c:ptCount val="1"/>
                <c:pt idx="0">
                  <c:v>KNAV 1/2</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summary'!$B$49:$DQ$49</c:f>
              <c:numCache>
                <c:formatCode>General</c:formatCode>
                <c:ptCount val="120"/>
                <c:pt idx="0">
                  <c:v>-3.5916269585910747</c:v>
                </c:pt>
                <c:pt idx="1">
                  <c:v>-1.5059992178887871E-2</c:v>
                </c:pt>
                <c:pt idx="2">
                  <c:v>-4.6476676582603904E-2</c:v>
                </c:pt>
                <c:pt idx="3">
                  <c:v>-9.7624069014677683E-2</c:v>
                </c:pt>
                <c:pt idx="4">
                  <c:v>-0.11188839873083767</c:v>
                </c:pt>
                <c:pt idx="5">
                  <c:v>-0.11838424807781767</c:v>
                </c:pt>
                <c:pt idx="6">
                  <c:v>-0.11961930555959421</c:v>
                </c:pt>
                <c:pt idx="7">
                  <c:v>-0.1157076269435362</c:v>
                </c:pt>
                <c:pt idx="8">
                  <c:v>-0.10810494528113734</c:v>
                </c:pt>
                <c:pt idx="9">
                  <c:v>-9.7836363134826243E-2</c:v>
                </c:pt>
                <c:pt idx="10">
                  <c:v>-8.5621894672542442E-2</c:v>
                </c:pt>
                <c:pt idx="11">
                  <c:v>-7.2041676617270678E-2</c:v>
                </c:pt>
                <c:pt idx="12">
                  <c:v>-5.7557741509465465E-2</c:v>
                </c:pt>
                <c:pt idx="13">
                  <c:v>-4.2535608424069338E-2</c:v>
                </c:pt>
                <c:pt idx="14">
                  <c:v>-2.7264793254026198E-2</c:v>
                </c:pt>
                <c:pt idx="15">
                  <c:v>-1.1973399285220232E-2</c:v>
                </c:pt>
                <c:pt idx="16">
                  <c:v>3.1605839136159553E-3</c:v>
                </c:pt>
                <c:pt idx="17">
                  <c:v>1.8000146553674323E-2</c:v>
                </c:pt>
                <c:pt idx="18">
                  <c:v>3.2441852826626594E-2</c:v>
                </c:pt>
                <c:pt idx="19">
                  <c:v>4.6409784285370126E-2</c:v>
                </c:pt>
                <c:pt idx="20">
                  <c:v>5.9850543960922487E-2</c:v>
                </c:pt>
                <c:pt idx="21">
                  <c:v>7.2729110462261826E-2</c:v>
                </c:pt>
                <c:pt idx="22">
                  <c:v>8.5025381157465052E-2</c:v>
                </c:pt>
                <c:pt idx="23">
                  <c:v>9.6731279827352967E-2</c:v>
                </c:pt>
                <c:pt idx="24">
                  <c:v>0.1078483315799712</c:v>
                </c:pt>
                <c:pt idx="25">
                  <c:v>0.11838562827237142</c:v>
                </c:pt>
                <c:pt idx="26">
                  <c:v>0.12835812300441285</c:v>
                </c:pt>
                <c:pt idx="27">
                  <c:v>0.1377852037857914</c:v>
                </c:pt>
                <c:pt idx="28">
                  <c:v>0.14668950522226121</c:v>
                </c:pt>
                <c:pt idx="29">
                  <c:v>0.15509592376511705</c:v>
                </c:pt>
                <c:pt idx="30">
                  <c:v>0.16303080728229435</c:v>
                </c:pt>
                <c:pt idx="31">
                  <c:v>0.17052129385176018</c:v>
                </c:pt>
                <c:pt idx="32">
                  <c:v>0.17759477804775736</c:v>
                </c:pt>
                <c:pt idx="33">
                  <c:v>0.18427848579955119</c:v>
                </c:pt>
                <c:pt idx="34">
                  <c:v>0.19059914129880751</c:v>
                </c:pt>
                <c:pt idx="35">
                  <c:v>0.1965827115165717</c:v>
                </c:pt>
                <c:pt idx="36">
                  <c:v>0.20225421572915048</c:v>
                </c:pt>
                <c:pt idx="37">
                  <c:v>0.20763758908958074</c:v>
                </c:pt>
                <c:pt idx="38">
                  <c:v>0.21275559074468342</c:v>
                </c:pt>
                <c:pt idx="39">
                  <c:v>0.21762974830890336</c:v>
                </c:pt>
                <c:pt idx="40">
                  <c:v>0.22228033167598982</c:v>
                </c:pt>
                <c:pt idx="41">
                  <c:v>0.22672635019056031</c:v>
                </c:pt>
                <c:pt idx="42">
                  <c:v>0.23098556812382043</c:v>
                </c:pt>
                <c:pt idx="43">
                  <c:v>0.23507453420749913</c:v>
                </c:pt>
                <c:pt idx="44">
                  <c:v>0.23900862168809578</c:v>
                </c:pt>
                <c:pt idx="45">
                  <c:v>0.24280207597805292</c:v>
                </c:pt>
                <c:pt idx="46">
                  <c:v>0.2464680675099773</c:v>
                </c:pt>
                <c:pt idx="47">
                  <c:v>0.2500187478523479</c:v>
                </c:pt>
                <c:pt idx="48">
                  <c:v>0.25346530753055863</c:v>
                </c:pt>
                <c:pt idx="49">
                  <c:v>0.25681803432126671</c:v>
                </c:pt>
                <c:pt idx="50">
                  <c:v>0.26008637106015353</c:v>
                </c:pt>
                <c:pt idx="51">
                  <c:v>0.2632789722292217</c:v>
                </c:pt>
                <c:pt idx="52">
                  <c:v>0.2664037587759891</c:v>
                </c:pt>
                <c:pt idx="53">
                  <c:v>0.26946797077032869</c:v>
                </c:pt>
                <c:pt idx="54">
                  <c:v>0.27247821762774249</c:v>
                </c:pt>
                <c:pt idx="55">
                  <c:v>0.27544052572818156</c:v>
                </c:pt>
                <c:pt idx="56">
                  <c:v>0.27836038333843094</c:v>
                </c:pt>
                <c:pt idx="57">
                  <c:v>0.28124278280844539</c:v>
                </c:pt>
                <c:pt idx="58">
                  <c:v>0.28409226006000798</c:v>
                </c:pt>
                <c:pt idx="59">
                  <c:v>0.28691293142288732</c:v>
                </c:pt>
                <c:pt idx="60">
                  <c:v>0.28970852790041413</c:v>
                </c:pt>
                <c:pt idx="61">
                  <c:v>0.29248242696618787</c:v>
                </c:pt>
                <c:pt idx="62">
                  <c:v>0.2952376820066922</c:v>
                </c:pt>
                <c:pt idx="63">
                  <c:v>0.29797704953275383</c:v>
                </c:pt>
                <c:pt idx="64">
                  <c:v>0.30070301428742097</c:v>
                </c:pt>
                <c:pt idx="65">
                  <c:v>0.30341781237972132</c:v>
                </c:pt>
                <c:pt idx="66">
                  <c:v>0.30612345256950757</c:v>
                </c:pt>
                <c:pt idx="67">
                  <c:v>0.3088217358350569</c:v>
                </c:pt>
                <c:pt idx="68">
                  <c:v>0.31151427333617621</c:v>
                </c:pt>
                <c:pt idx="69">
                  <c:v>0.31420250289582352</c:v>
                </c:pt>
                <c:pt idx="70">
                  <c:v>0.31688770410822942</c:v>
                </c:pt>
                <c:pt idx="71">
                  <c:v>0.31957101217906958</c:v>
                </c:pt>
                <c:pt idx="72">
                  <c:v>0.32225343059662537</c:v>
                </c:pt>
                <c:pt idx="73">
                  <c:v>0.32493584272657294</c:v>
                </c:pt>
                <c:pt idx="74">
                  <c:v>0.32761902241707608</c:v>
                </c:pt>
                <c:pt idx="75">
                  <c:v>0.33030364369500465</c:v>
                </c:pt>
                <c:pt idx="76">
                  <c:v>0.33299028962801769</c:v>
                </c:pt>
                <c:pt idx="77">
                  <c:v>0.33567946042223396</c:v>
                </c:pt>
                <c:pt idx="78">
                  <c:v>0.33837158081951424</c:v>
                </c:pt>
                <c:pt idx="79">
                  <c:v>0.34106700685378755</c:v>
                </c:pt>
                <c:pt idx="80">
                  <c:v>0.3437660320207141</c:v>
                </c:pt>
                <c:pt idx="81">
                  <c:v>0.34646889291139749</c:v>
                </c:pt>
                <c:pt idx="82">
                  <c:v>0.34917577435598801</c:v>
                </c:pt>
                <c:pt idx="83">
                  <c:v>0.35188681411952816</c:v>
                </c:pt>
                <c:pt idx="84">
                  <c:v>0.3546021071890646</c:v>
                </c:pt>
                <c:pt idx="85">
                  <c:v>0.35732170968769106</c:v>
                </c:pt>
                <c:pt idx="86">
                  <c:v>0.36004564244758974</c:v>
                </c:pt>
                <c:pt idx="87">
                  <c:v>0.36277389427270501</c:v>
                </c:pt>
                <c:pt idx="88">
                  <c:v>0.36550642491756946</c:v>
                </c:pt>
                <c:pt idx="89">
                  <c:v>0.36824316780765187</c:v>
                </c:pt>
                <c:pt idx="90">
                  <c:v>0.37098403252365753</c:v>
                </c:pt>
                <c:pt idx="91">
                  <c:v>0.37219343754117462</c:v>
                </c:pt>
                <c:pt idx="92">
                  <c:v>0.37482615444748246</c:v>
                </c:pt>
                <c:pt idx="93">
                  <c:v>0.37749026196362934</c:v>
                </c:pt>
                <c:pt idx="94">
                  <c:v>0.38017343730140185</c:v>
                </c:pt>
                <c:pt idx="95">
                  <c:v>0.38286839856176025</c:v>
                </c:pt>
                <c:pt idx="96">
                  <c:v>0.38557055989800482</c:v>
                </c:pt>
                <c:pt idx="97">
                  <c:v>0.38827708952787132</c:v>
                </c:pt>
                <c:pt idx="98">
                  <c:v>0.3909862199527514</c:v>
                </c:pt>
                <c:pt idx="99">
                  <c:v>0.39369680763321613</c:v>
                </c:pt>
                <c:pt idx="100">
                  <c:v>0.39640808073483669</c:v>
                </c:pt>
                <c:pt idx="101">
                  <c:v>0.39911948731673919</c:v>
                </c:pt>
                <c:pt idx="102">
                  <c:v>0.40183060276710192</c:v>
                </c:pt>
                <c:pt idx="103">
                  <c:v>0.4045410740083355</c:v>
                </c:pt>
                <c:pt idx="104">
                  <c:v>0.40725058606728837</c:v>
                </c:pt>
                <c:pt idx="105">
                  <c:v>0.40995884224264412</c:v>
                </c:pt>
                <c:pt idx="106">
                  <c:v>0.41266555256116666</c:v>
                </c:pt>
                <c:pt idx="107">
                  <c:v>0.41537042726208506</c:v>
                </c:pt>
                <c:pt idx="108">
                  <c:v>0.41807317330779048</c:v>
                </c:pt>
                <c:pt idx="109">
                  <c:v>0.42077349269586772</c:v>
                </c:pt>
                <c:pt idx="110">
                  <c:v>0.42347108182486792</c:v>
                </c:pt>
                <c:pt idx="111">
                  <c:v>0.42616563145962694</c:v>
                </c:pt>
                <c:pt idx="112">
                  <c:v>0.42885682702228767</c:v>
                </c:pt>
                <c:pt idx="113">
                  <c:v>0.43154434904553041</c:v>
                </c:pt>
                <c:pt idx="114">
                  <c:v>0.43422787369208438</c:v>
                </c:pt>
                <c:pt idx="115">
                  <c:v>0.43690707328559952</c:v>
                </c:pt>
                <c:pt idx="116">
                  <c:v>0.43958161682267916</c:v>
                </c:pt>
                <c:pt idx="117">
                  <c:v>0.44225117045084206</c:v>
                </c:pt>
                <c:pt idx="118">
                  <c:v>0.44491539790555823</c:v>
                </c:pt>
                <c:pt idx="119">
                  <c:v>0.44757396090480395</c:v>
                </c:pt>
              </c:numCache>
            </c:numRef>
          </c:yVal>
          <c:smooth val="1"/>
        </c:ser>
        <c:ser>
          <c:idx val="14"/>
          <c:order val="14"/>
          <c:tx>
            <c:strRef>
              <c:f>'C:\Users\mcnamara\Documents\Germany_adipose_work\[genetics_of_body_fat_summary_Bonn_JAM.xls]bodyfat summary'!$A$50</c:f>
              <c:strCache>
                <c:ptCount val="1"/>
                <c:pt idx="0">
                  <c:v>KNAV 2X</c:v>
                </c:pt>
              </c:strCache>
            </c:strRef>
          </c:tx>
          <c:xVal>
            <c:numRef>
              <c:f>'C:\Users\mcnamara\Documents\Germany_adipose_work\[genetics_of_body_fat_summary_Bonn_JAM.xls]bodyfat summary'!$B$35:$DQ$35</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'C:\Users\mcnamara\Documents\Germany_adipose_work\[genetics_of_body_fat_summary_Bonn_JAM.xls]bodyfat summary'!$B$50:$DQ$50</c:f>
              <c:numCache>
                <c:formatCode>General</c:formatCode>
                <c:ptCount val="120"/>
                <c:pt idx="0">
                  <c:v>-3.5916269585910747</c:v>
                </c:pt>
                <c:pt idx="1">
                  <c:v>-0.31142764746999729</c:v>
                </c:pt>
                <c:pt idx="2">
                  <c:v>-0.34961417310287501</c:v>
                </c:pt>
                <c:pt idx="3">
                  <c:v>-0.40678720020824333</c:v>
                </c:pt>
                <c:pt idx="4">
                  <c:v>-0.42446970027536235</c:v>
                </c:pt>
                <c:pt idx="5">
                  <c:v>-0.43411111613563147</c:v>
                </c:pt>
                <c:pt idx="6">
                  <c:v>-0.43839723478345194</c:v>
                </c:pt>
                <c:pt idx="7">
                  <c:v>-0.4374470999543485</c:v>
                </c:pt>
                <c:pt idx="8">
                  <c:v>-0.43277167941288708</c:v>
                </c:pt>
                <c:pt idx="9">
                  <c:v>-0.4254101093664886</c:v>
                </c:pt>
                <c:pt idx="10">
                  <c:v>-0.41607692711888067</c:v>
                </c:pt>
                <c:pt idx="11">
                  <c:v>-0.40534023118991769</c:v>
                </c:pt>
                <c:pt idx="12">
                  <c:v>-0.3936465593178049</c:v>
                </c:pt>
                <c:pt idx="13">
                  <c:v>-0.38134472509359441</c:v>
                </c:pt>
                <c:pt idx="14">
                  <c:v>-0.36870783626602055</c:v>
                </c:pt>
                <c:pt idx="15">
                  <c:v>-0.35594877990589735</c:v>
                </c:pt>
                <c:pt idx="16">
                  <c:v>-0.34323207216287033</c:v>
                </c:pt>
                <c:pt idx="17">
                  <c:v>-0.33068331332045364</c:v>
                </c:pt>
                <c:pt idx="18">
                  <c:v>-0.31839674742344082</c:v>
                </c:pt>
                <c:pt idx="19">
                  <c:v>-0.30644134991015148</c:v>
                </c:pt>
                <c:pt idx="20">
                  <c:v>-0.29486576376770479</c:v>
                </c:pt>
                <c:pt idx="21">
                  <c:v>-0.28370231949708602</c:v>
                </c:pt>
                <c:pt idx="22">
                  <c:v>-0.27297031951729567</c:v>
                </c:pt>
                <c:pt idx="23">
                  <c:v>-0.26267872785343771</c:v>
                </c:pt>
                <c:pt idx="24">
                  <c:v>-0.2528283757606582</c:v>
                </c:pt>
                <c:pt idx="25">
                  <c:v>-0.24341377106224948</c:v>
                </c:pt>
                <c:pt idx="26">
                  <c:v>-0.23442458147502432</c:v>
                </c:pt>
                <c:pt idx="27">
                  <c:v>-0.22584684865483373</c:v>
                </c:pt>
                <c:pt idx="28">
                  <c:v>-0.21766397912671698</c:v>
                </c:pt>
                <c:pt idx="29">
                  <c:v>-0.2098575499405877</c:v>
                </c:pt>
                <c:pt idx="30">
                  <c:v>-0.20240796027307795</c:v>
                </c:pt>
                <c:pt idx="31">
                  <c:v>-0.19529495487970872</c:v>
                </c:pt>
                <c:pt idx="32">
                  <c:v>-0.18849804099102663</c:v>
                </c:pt>
                <c:pt idx="33">
                  <c:v>-0.18199681671917034</c:v>
                </c:pt>
                <c:pt idx="34">
                  <c:v>-0.17577122613091412</c:v>
                </c:pt>
                <c:pt idx="35">
                  <c:v>-0.16980175372387007</c:v>
                </c:pt>
                <c:pt idx="36">
                  <c:v>-0.16406956901893333</c:v>
                </c:pt>
                <c:pt idx="37">
                  <c:v>-0.15855663028018485</c:v>
                </c:pt>
                <c:pt idx="38">
                  <c:v>-0.15324575493678871</c:v>
                </c:pt>
                <c:pt idx="39">
                  <c:v>-0.14812066306546035</c:v>
                </c:pt>
                <c:pt idx="40">
                  <c:v>-0.14316599926058737</c:v>
                </c:pt>
                <c:pt idx="41">
                  <c:v>-0.13836733734348305</c:v>
                </c:pt>
                <c:pt idx="42">
                  <c:v>-0.13371117161861301</c:v>
                </c:pt>
                <c:pt idx="43">
                  <c:v>-0.12918489775470166</c:v>
                </c:pt>
                <c:pt idx="44">
                  <c:v>-0.12477678583282392</c:v>
                </c:pt>
                <c:pt idx="45">
                  <c:v>-0.12047594765257941</c:v>
                </c:pt>
                <c:pt idx="46">
                  <c:v>-0.11627230000470723</c:v>
                </c:pt>
                <c:pt idx="47">
                  <c:v>-0.11215652529711262</c:v>
                </c:pt>
                <c:pt idx="48">
                  <c:v>-0.10812003065147646</c:v>
                </c:pt>
                <c:pt idx="49">
                  <c:v>-0.10415490636118241</c:v>
                </c:pt>
                <c:pt idx="50">
                  <c:v>-0.1002538844130787</c:v>
                </c:pt>
                <c:pt idx="51">
                  <c:v>-9.6410297618432228E-2</c:v>
                </c:pt>
                <c:pt idx="52">
                  <c:v>-9.2618039770008931E-2</c:v>
                </c:pt>
                <c:pt idx="53">
                  <c:v>-8.8871527134414929E-2</c:v>
                </c:pt>
                <c:pt idx="54">
                  <c:v>-8.5165661502255574E-2</c:v>
                </c:pt>
                <c:pt idx="55">
                  <c:v>-8.1495794948140521E-2</c:v>
                </c:pt>
                <c:pt idx="56">
                  <c:v>-7.7857696394659115E-2</c:v>
                </c:pt>
                <c:pt idx="57">
                  <c:v>-7.4247520029020908E-2</c:v>
                </c:pt>
                <c:pt idx="58">
                  <c:v>-7.0661775585427744E-2</c:v>
                </c:pt>
                <c:pt idx="59">
                  <c:v>-6.7097300476707922E-2</c:v>
                </c:pt>
                <c:pt idx="60">
                  <c:v>-6.3551233738576851E-2</c:v>
                </c:pt>
                <c:pt idx="61">
                  <c:v>-6.0020991732166795E-2</c:v>
                </c:pt>
                <c:pt idx="62">
                  <c:v>-5.6504245539453102E-2</c:v>
                </c:pt>
                <c:pt idx="63">
                  <c:v>-5.2998899977590774E-2</c:v>
                </c:pt>
                <c:pt idx="64">
                  <c:v>-4.9503074152450477E-2</c:v>
                </c:pt>
                <c:pt idx="65">
                  <c:v>-4.6015083470863249E-2</c:v>
                </c:pt>
                <c:pt idx="66">
                  <c:v>-4.2533423016236416E-2</c:v>
                </c:pt>
                <c:pt idx="67">
                  <c:v>-3.9056752232121461E-2</c:v>
                </c:pt>
                <c:pt idx="68">
                  <c:v>-3.558388079369168E-2</c:v>
                </c:pt>
                <c:pt idx="69">
                  <c:v>-3.2113755614790129E-2</c:v>
                </c:pt>
                <c:pt idx="70">
                  <c:v>-2.8645448901853499E-2</c:v>
                </c:pt>
                <c:pt idx="71">
                  <c:v>-2.5178147182119304E-2</c:v>
                </c:pt>
                <c:pt idx="72">
                  <c:v>-2.1711141234972864E-2</c:v>
                </c:pt>
                <c:pt idx="73">
                  <c:v>-1.8243816859682571E-2</c:v>
                </c:pt>
                <c:pt idx="74">
                  <c:v>-1.4775646415397414E-2</c:v>
                </c:pt>
                <c:pt idx="75">
                  <c:v>-1.130618107422432E-2</c:v>
                </c:pt>
                <c:pt idx="76">
                  <c:v>-7.8350437310827914E-3</c:v>
                </c:pt>
                <c:pt idx="77">
                  <c:v>-4.3619225183002541E-3</c:v>
                </c:pt>
                <c:pt idx="78">
                  <c:v>-8.865648760778555E-4</c:v>
                </c:pt>
                <c:pt idx="79">
                  <c:v>2.5912278665733979E-3</c:v>
                </c:pt>
                <c:pt idx="80">
                  <c:v>6.0716054421647847E-3</c:v>
                </c:pt>
                <c:pt idx="81">
                  <c:v>9.554673165636185E-3</c:v>
                </c:pt>
                <c:pt idx="82">
                  <c:v>1.3040496061527573E-2</c:v>
                </c:pt>
                <c:pt idx="83">
                  <c:v>1.6529102630918668E-2</c:v>
                </c:pt>
                <c:pt idx="84">
                  <c:v>2.0020488288522209E-2</c:v>
                </c:pt>
                <c:pt idx="85">
                  <c:v>2.3514618498356565E-2</c:v>
                </c:pt>
                <c:pt idx="86">
                  <c:v>2.7011431633928051E-2</c:v>
                </c:pt>
                <c:pt idx="87">
                  <c:v>3.0510841586614212E-2</c:v>
                </c:pt>
                <c:pt idx="88">
                  <c:v>3.4012740144206521E-2</c:v>
                </c:pt>
                <c:pt idx="89">
                  <c:v>3.7516999159830533E-2</c:v>
                </c:pt>
                <c:pt idx="90">
                  <c:v>4.1023472529490235E-2</c:v>
                </c:pt>
                <c:pt idx="91">
                  <c:v>4.307833285733409E-2</c:v>
                </c:pt>
                <c:pt idx="92">
                  <c:v>4.6507187888023882E-2</c:v>
                </c:pt>
                <c:pt idx="93">
                  <c:v>4.9950585658396385E-2</c:v>
                </c:pt>
                <c:pt idx="94">
                  <c:v>5.3402779825614477E-2</c:v>
                </c:pt>
                <c:pt idx="95">
                  <c:v>5.6860163454693691E-2</c:v>
                </c:pt>
                <c:pt idx="96">
                  <c:v>6.0320319362823671E-2</c:v>
                </c:pt>
                <c:pt idx="97">
                  <c:v>6.3781628418972502E-2</c:v>
                </c:pt>
                <c:pt idx="98">
                  <c:v>6.7242977005352422E-2</c:v>
                </c:pt>
                <c:pt idx="99">
                  <c:v>7.0703562920591878E-2</c:v>
                </c:pt>
                <c:pt idx="100">
                  <c:v>7.4162778955709108E-2</c:v>
                </c:pt>
                <c:pt idx="101">
                  <c:v>7.7620139598538973E-2</c:v>
                </c:pt>
                <c:pt idx="102">
                  <c:v>8.1075234149218467E-2</c:v>
                </c:pt>
                <c:pt idx="103">
                  <c:v>8.4527696973037525E-2</c:v>
                </c:pt>
                <c:pt idx="104">
                  <c:v>8.797718870536686E-2</c:v>
                </c:pt>
                <c:pt idx="105">
                  <c:v>9.142338445343734E-2</c:v>
                </c:pt>
                <c:pt idx="106">
                  <c:v>9.4865966484240172E-2</c:v>
                </c:pt>
                <c:pt idx="107">
                  <c:v>9.8304619779806313E-2</c:v>
                </c:pt>
                <c:pt idx="108">
                  <c:v>0.10173902941617641</c:v>
                </c:pt>
                <c:pt idx="109">
                  <c:v>0.1051688790942773</c:v>
                </c:pt>
                <c:pt idx="110">
                  <c:v>0.10859385039033986</c:v>
                </c:pt>
                <c:pt idx="111">
                  <c:v>0.11201362244942192</c:v>
                </c:pt>
                <c:pt idx="112">
                  <c:v>0.11542787194477144</c:v>
                </c:pt>
                <c:pt idx="113">
                  <c:v>0.11883627319135659</c:v>
                </c:pt>
                <c:pt idx="114">
                  <c:v>0.12223849834273715</c:v>
                </c:pt>
                <c:pt idx="115">
                  <c:v>0.12563421762755222</c:v>
                </c:pt>
                <c:pt idx="116">
                  <c:v>0.12902309959906999</c:v>
                </c:pt>
                <c:pt idx="117">
                  <c:v>0.13240481138173443</c:v>
                </c:pt>
                <c:pt idx="118">
                  <c:v>0.1357790189059993</c:v>
                </c:pt>
                <c:pt idx="119">
                  <c:v>0.13914538712661706</c:v>
                </c:pt>
              </c:numCache>
            </c:numRef>
          </c:yVal>
          <c:smooth val="1"/>
        </c:ser>
        <c:dLbls>
          <c:showLegendKey val="0"/>
          <c:showVal val="0"/>
          <c:showCatName val="0"/>
          <c:showSerName val="0"/>
          <c:showPercent val="0"/>
          <c:showBubbleSize val="0"/>
        </c:dLbls>
        <c:axId val="205343744"/>
        <c:axId val="205374592"/>
      </c:scatterChart>
      <c:valAx>
        <c:axId val="205343744"/>
        <c:scaling>
          <c:orientation val="minMax"/>
        </c:scaling>
        <c:delete val="0"/>
        <c:axPos val="b"/>
        <c:title>
          <c:tx>
            <c:rich>
              <a:bodyPr/>
              <a:lstStyle/>
              <a:p>
                <a:pPr>
                  <a:defRPr/>
                </a:pPr>
                <a:r>
                  <a:rPr lang="en-US" sz="2000">
                    <a:latin typeface="Times New Roman" pitchFamily="18" charset="0"/>
                    <a:cs typeface="Times New Roman" pitchFamily="18" charset="0"/>
                  </a:rPr>
                  <a:t>Day of Lactation</a:t>
                </a:r>
              </a:p>
            </c:rich>
          </c:tx>
          <c:layout>
            <c:manualLayout>
              <c:xMode val="edge"/>
              <c:yMode val="edge"/>
              <c:x val="0.32244193067415866"/>
              <c:y val="0.90188986009776306"/>
            </c:manualLayout>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5374592"/>
        <c:crosses val="autoZero"/>
        <c:crossBetween val="midCat"/>
      </c:valAx>
      <c:valAx>
        <c:axId val="205374592"/>
        <c:scaling>
          <c:orientation val="minMax"/>
          <c:min val="-0.60000000000000009"/>
        </c:scaling>
        <c:delete val="0"/>
        <c:axPos val="l"/>
        <c:majorGridlines/>
        <c:title>
          <c:tx>
            <c:rich>
              <a:bodyPr rot="-5400000" vert="horz"/>
              <a:lstStyle/>
              <a:p>
                <a:pPr>
                  <a:defRPr/>
                </a:pPr>
                <a:r>
                  <a:rPr lang="en-US" sz="2000">
                    <a:latin typeface="Times New Roman" pitchFamily="18" charset="0"/>
                    <a:cs typeface="Times New Roman" pitchFamily="18" charset="0"/>
                  </a:rPr>
                  <a:t>Change in Body Fat, kg/d</a:t>
                </a:r>
              </a:p>
            </c:rich>
          </c:tx>
          <c:layout>
            <c:manualLayout>
              <c:xMode val="edge"/>
              <c:yMode val="edge"/>
              <c:x val="1.40922701563713E-2"/>
              <c:y val="0.23040362156565292"/>
            </c:manualLayout>
          </c:layout>
          <c:overlay val="0"/>
        </c:title>
        <c:numFmt formatCode="General" sourceLinked="1"/>
        <c:majorTickMark val="out"/>
        <c:minorTickMark val="none"/>
        <c:tickLblPos val="nextTo"/>
        <c:crossAx val="205343744"/>
        <c:crosses val="autoZero"/>
        <c:crossBetween val="midCat"/>
      </c:valAx>
    </c:plotArea>
    <c:legend>
      <c:legendPos val="r"/>
      <c:legendEntry>
        <c:idx val="13"/>
        <c:delete val="1"/>
      </c:legendEntry>
      <c:legendEntry>
        <c:idx val="14"/>
        <c:delete val="1"/>
      </c:legendEntry>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Maintenance Energy use in dairy cattle varying in genetic parameters for adipose tissue metabolism</a:t>
            </a:r>
          </a:p>
        </c:rich>
      </c:tx>
      <c:layout/>
      <c:overlay val="0"/>
    </c:title>
    <c:autoTitleDeleted val="0"/>
    <c:plotArea>
      <c:layout>
        <c:manualLayout>
          <c:layoutTarget val="inner"/>
          <c:xMode val="edge"/>
          <c:yMode val="edge"/>
          <c:x val="0.16952815557146267"/>
          <c:y val="0.16660731269977391"/>
          <c:w val="0.6180285134812693"/>
          <c:h val="0.70482782348835604"/>
        </c:manualLayout>
      </c:layout>
      <c:scatterChart>
        <c:scatterStyle val="smoothMarker"/>
        <c:varyColors val="0"/>
        <c:ser>
          <c:idx val="0"/>
          <c:order val="0"/>
          <c:tx>
            <c:strRef>
              <c:f>'C:\Users\mcnamara\Documents\Germany_adipose_work\[genetics_of_body_fat_summary_Bonn_JAM.xls]maintenance summary'!$A$45</c:f>
              <c:strCache>
                <c:ptCount val="1"/>
                <c:pt idx="0">
                  <c:v>DEFAULT</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summary'!$B$45:$DQ$45</c:f>
              <c:numCache>
                <c:formatCode>General</c:formatCode>
                <c:ptCount val="120"/>
                <c:pt idx="0">
                  <c:v>21.057372764025068</c:v>
                </c:pt>
                <c:pt idx="1">
                  <c:v>22.872431901361018</c:v>
                </c:pt>
                <c:pt idx="2">
                  <c:v>23.065615695361895</c:v>
                </c:pt>
                <c:pt idx="3">
                  <c:v>23.145932585522971</c:v>
                </c:pt>
                <c:pt idx="4">
                  <c:v>23.196562849557225</c:v>
                </c:pt>
                <c:pt idx="5">
                  <c:v>23.230768843412683</c:v>
                </c:pt>
                <c:pt idx="6">
                  <c:v>23.257812296221935</c:v>
                </c:pt>
                <c:pt idx="7">
                  <c:v>23.28170192331666</c:v>
                </c:pt>
                <c:pt idx="8">
                  <c:v>23.30365629319078</c:v>
                </c:pt>
                <c:pt idx="9">
                  <c:v>23.324083014045762</c:v>
                </c:pt>
                <c:pt idx="10">
                  <c:v>23.343064380639575</c:v>
                </c:pt>
                <c:pt idx="11">
                  <c:v>23.360546728140214</c:v>
                </c:pt>
                <c:pt idx="12">
                  <c:v>23.376448412176725</c:v>
                </c:pt>
                <c:pt idx="13">
                  <c:v>23.390699166078321</c:v>
                </c:pt>
                <c:pt idx="14">
                  <c:v>23.403252274463522</c:v>
                </c:pt>
                <c:pt idx="15">
                  <c:v>23.414086583784293</c:v>
                </c:pt>
                <c:pt idx="16">
                  <c:v>23.423204273744112</c:v>
                </c:pt>
                <c:pt idx="17">
                  <c:v>23.430627200051461</c:v>
                </c:pt>
                <c:pt idx="18">
                  <c:v>23.436393088693443</c:v>
                </c:pt>
                <c:pt idx="19">
                  <c:v>23.440552054469237</c:v>
                </c:pt>
                <c:pt idx="20">
                  <c:v>23.443163585462216</c:v>
                </c:pt>
                <c:pt idx="21">
                  <c:v>23.444294002600834</c:v>
                </c:pt>
                <c:pt idx="22">
                  <c:v>23.444014352139348</c:v>
                </c:pt>
                <c:pt idx="23">
                  <c:v>23.442398674355061</c:v>
                </c:pt>
                <c:pt idx="24">
                  <c:v>23.439522592322234</c:v>
                </c:pt>
                <c:pt idx="25">
                  <c:v>23.435462170400665</c:v>
                </c:pt>
                <c:pt idx="26">
                  <c:v>23.430292999050632</c:v>
                </c:pt>
                <c:pt idx="27">
                  <c:v>23.42408946921784</c:v>
                </c:pt>
                <c:pt idx="28">
                  <c:v>23.416924205316686</c:v>
                </c:pt>
                <c:pt idx="29">
                  <c:v>23.40886763071865</c:v>
                </c:pt>
                <c:pt idx="30">
                  <c:v>23.39998764371289</c:v>
                </c:pt>
                <c:pt idx="31">
                  <c:v>23.390349385288083</c:v>
                </c:pt>
                <c:pt idx="32">
                  <c:v>23.38001508290705</c:v>
                </c:pt>
                <c:pt idx="33">
                  <c:v>23.369043956823845</c:v>
                </c:pt>
                <c:pt idx="34">
                  <c:v>23.357492177506561</c:v>
                </c:pt>
                <c:pt idx="35">
                  <c:v>23.345412864446555</c:v>
                </c:pt>
                <c:pt idx="36">
                  <c:v>23.332856118109532</c:v>
                </c:pt>
                <c:pt idx="37">
                  <c:v>23.319869078049699</c:v>
                </c:pt>
                <c:pt idx="38">
                  <c:v>23.306496001302897</c:v>
                </c:pt>
                <c:pt idx="39">
                  <c:v>23.292778356116642</c:v>
                </c:pt>
                <c:pt idx="40">
                  <c:v>23.278754926888851</c:v>
                </c:pt>
                <c:pt idx="41">
                  <c:v>23.264461926886806</c:v>
                </c:pt>
                <c:pt idx="42">
                  <c:v>23.249933115919905</c:v>
                </c:pt>
                <c:pt idx="43">
                  <c:v>23.235199920653546</c:v>
                </c:pt>
                <c:pt idx="44">
                  <c:v>23.220291555691816</c:v>
                </c:pt>
                <c:pt idx="45">
                  <c:v>23.205235143928206</c:v>
                </c:pt>
                <c:pt idx="46">
                  <c:v>23.190055834981123</c:v>
                </c:pt>
                <c:pt idx="47">
                  <c:v>23.174776920794507</c:v>
                </c:pt>
                <c:pt idx="48">
                  <c:v>23.159419947706354</c:v>
                </c:pt>
                <c:pt idx="49">
                  <c:v>23.14400482447428</c:v>
                </c:pt>
                <c:pt idx="50">
                  <c:v>23.128549925897449</c:v>
                </c:pt>
                <c:pt idx="51">
                  <c:v>23.113072191802228</c:v>
                </c:pt>
                <c:pt idx="52">
                  <c:v>23.097587221258465</c:v>
                </c:pt>
                <c:pt idx="53">
                  <c:v>23.082109361977615</c:v>
                </c:pt>
                <c:pt idx="54">
                  <c:v>23.066651794908019</c:v>
                </c:pt>
                <c:pt idx="55">
                  <c:v>23.051226614095299</c:v>
                </c:pt>
                <c:pt idx="56">
                  <c:v>23.035844901914672</c:v>
                </c:pt>
                <c:pt idx="57">
                  <c:v>23.020516799812846</c:v>
                </c:pt>
                <c:pt idx="58">
                  <c:v>23.005251574719011</c:v>
                </c:pt>
                <c:pt idx="59">
                  <c:v>22.990057681300577</c:v>
                </c:pt>
                <c:pt idx="60">
                  <c:v>22.974942820248131</c:v>
                </c:pt>
                <c:pt idx="61">
                  <c:v>22.959913992780574</c:v>
                </c:pt>
                <c:pt idx="62">
                  <c:v>22.944977551565092</c:v>
                </c:pt>
                <c:pt idx="63">
                  <c:v>22.930139248242916</c:v>
                </c:pt>
                <c:pt idx="64">
                  <c:v>22.915404277752803</c:v>
                </c:pt>
                <c:pt idx="65">
                  <c:v>22.900777354506403</c:v>
                </c:pt>
                <c:pt idx="66">
                  <c:v>22.886262610489926</c:v>
                </c:pt>
                <c:pt idx="67">
                  <c:v>22.871863843031456</c:v>
                </c:pt>
                <c:pt idx="68">
                  <c:v>22.857584405813668</c:v>
                </c:pt>
                <c:pt idx="69">
                  <c:v>22.843427275687027</c:v>
                </c:pt>
                <c:pt idx="70">
                  <c:v>22.829395081460824</c:v>
                </c:pt>
                <c:pt idx="71">
                  <c:v>22.815490130652542</c:v>
                </c:pt>
                <c:pt idx="72">
                  <c:v>22.8017144343331</c:v>
                </c:pt>
                <c:pt idx="73">
                  <c:v>22.788069730195179</c:v>
                </c:pt>
                <c:pt idx="74">
                  <c:v>22.774557503966154</c:v>
                </c:pt>
                <c:pt idx="75">
                  <c:v>22.761179009278802</c:v>
                </c:pt>
                <c:pt idx="76">
                  <c:v>22.747935286106319</c:v>
                </c:pt>
                <c:pt idx="77">
                  <c:v>22.73482717786198</c:v>
                </c:pt>
                <c:pt idx="78">
                  <c:v>22.721855347255296</c:v>
                </c:pt>
                <c:pt idx="79">
                  <c:v>22.709020290993898</c:v>
                </c:pt>
                <c:pt idx="80">
                  <c:v>22.696322353411198</c:v>
                </c:pt>
                <c:pt idx="81">
                  <c:v>22.683761739096365</c:v>
                </c:pt>
                <c:pt idx="82">
                  <c:v>22.671338524597367</c:v>
                </c:pt>
                <c:pt idx="83">
                  <c:v>22.659052669263097</c:v>
                </c:pt>
                <c:pt idx="84">
                  <c:v>22.646904025286201</c:v>
                </c:pt>
                <c:pt idx="85">
                  <c:v>22.634892347003273</c:v>
                </c:pt>
                <c:pt idx="86">
                  <c:v>22.623017299506202</c:v>
                </c:pt>
                <c:pt idx="87">
                  <c:v>22.611278466613964</c:v>
                </c:pt>
                <c:pt idx="88">
                  <c:v>22.599675358250295</c:v>
                </c:pt>
                <c:pt idx="89">
                  <c:v>22.588207417270844</c:v>
                </c:pt>
                <c:pt idx="90">
                  <c:v>22.576874025778871</c:v>
                </c:pt>
                <c:pt idx="91">
                  <c:v>22.566944590977631</c:v>
                </c:pt>
                <c:pt idx="92">
                  <c:v>22.555821334027524</c:v>
                </c:pt>
                <c:pt idx="93">
                  <c:v>22.544832692265423</c:v>
                </c:pt>
                <c:pt idx="94">
                  <c:v>22.533976964755617</c:v>
                </c:pt>
                <c:pt idx="95">
                  <c:v>22.523253388663406</c:v>
                </c:pt>
                <c:pt idx="96">
                  <c:v>22.512660852629832</c:v>
                </c:pt>
                <c:pt idx="97">
                  <c:v>22.502198159505799</c:v>
                </c:pt>
                <c:pt idx="98">
                  <c:v>22.491864128046235</c:v>
                </c:pt>
                <c:pt idx="99">
                  <c:v>22.481657613479079</c:v>
                </c:pt>
                <c:pt idx="100">
                  <c:v>22.471577505881669</c:v>
                </c:pt>
                <c:pt idx="101">
                  <c:v>22.461622720054514</c:v>
                </c:pt>
                <c:pt idx="102">
                  <c:v>22.451792185090188</c:v>
                </c:pt>
                <c:pt idx="103">
                  <c:v>22.442084836564682</c:v>
                </c:pt>
                <c:pt idx="104">
                  <c:v>22.432499611487803</c:v>
                </c:pt>
                <c:pt idx="105">
                  <c:v>22.42303544546003</c:v>
                </c:pt>
                <c:pt idx="106">
                  <c:v>22.413691271407131</c:v>
                </c:pt>
                <c:pt idx="107">
                  <c:v>22.404466019352661</c:v>
                </c:pt>
                <c:pt idx="108">
                  <c:v>22.395358616831057</c:v>
                </c:pt>
                <c:pt idx="109">
                  <c:v>22.386367989663576</c:v>
                </c:pt>
                <c:pt idx="110">
                  <c:v>22.37749306291817</c:v>
                </c:pt>
                <c:pt idx="111">
                  <c:v>22.368732761936286</c:v>
                </c:pt>
                <c:pt idx="112">
                  <c:v>22.360086013358774</c:v>
                </c:pt>
                <c:pt idx="113">
                  <c:v>22.351551746108083</c:v>
                </c:pt>
                <c:pt idx="114">
                  <c:v>22.343128892306098</c:v>
                </c:pt>
                <c:pt idx="115">
                  <c:v>22.334816388116842</c:v>
                </c:pt>
                <c:pt idx="116">
                  <c:v>22.326613174510225</c:v>
                </c:pt>
                <c:pt idx="117">
                  <c:v>22.318518197948706</c:v>
                </c:pt>
                <c:pt idx="118">
                  <c:v>22.310530410999398</c:v>
                </c:pt>
                <c:pt idx="119">
                  <c:v>22.302648772876136</c:v>
                </c:pt>
              </c:numCache>
            </c:numRef>
          </c:yVal>
          <c:smooth val="1"/>
        </c:ser>
        <c:ser>
          <c:idx val="1"/>
          <c:order val="1"/>
          <c:tx>
            <c:strRef>
              <c:f>'C:\Users\mcnamara\Documents\Germany_adipose_work\[genetics_of_body_fat_summary_Bonn_JAM.xls]maintenance summary'!$A$46</c:f>
              <c:strCache>
                <c:ptCount val="1"/>
                <c:pt idx="0">
                  <c:v>Vm Lipol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summary'!$B$46:$DQ$46</c:f>
              <c:numCache>
                <c:formatCode>General</c:formatCode>
                <c:ptCount val="120"/>
                <c:pt idx="0">
                  <c:v>21.150883492322151</c:v>
                </c:pt>
                <c:pt idx="1">
                  <c:v>22.836629442511637</c:v>
                </c:pt>
                <c:pt idx="2">
                  <c:v>23.027523867553811</c:v>
                </c:pt>
                <c:pt idx="3">
                  <c:v>23.104686850181459</c:v>
                </c:pt>
                <c:pt idx="4">
                  <c:v>23.151830706790513</c:v>
                </c:pt>
                <c:pt idx="5">
                  <c:v>23.183056357044002</c:v>
                </c:pt>
                <c:pt idx="6">
                  <c:v>23.207353936612467</c:v>
                </c:pt>
                <c:pt idx="7">
                  <c:v>23.228649179351464</c:v>
                </c:pt>
                <c:pt idx="8">
                  <c:v>23.248153390947397</c:v>
                </c:pt>
                <c:pt idx="9">
                  <c:v>23.266258560025491</c:v>
                </c:pt>
                <c:pt idx="10">
                  <c:v>23.283032781694381</c:v>
                </c:pt>
                <c:pt idx="11">
                  <c:v>23.298411849517212</c:v>
                </c:pt>
                <c:pt idx="12">
                  <c:v>23.312305332730368</c:v>
                </c:pt>
                <c:pt idx="13">
                  <c:v>23.324635597005425</c:v>
                </c:pt>
                <c:pt idx="14">
                  <c:v>23.335349781782064</c:v>
                </c:pt>
                <c:pt idx="15">
                  <c:v>23.344421564759472</c:v>
                </c:pt>
                <c:pt idx="16">
                  <c:v>23.35184872215833</c:v>
                </c:pt>
                <c:pt idx="17">
                  <c:v>23.357649302751906</c:v>
                </c:pt>
                <c:pt idx="18">
                  <c:v>23.361857687516522</c:v>
                </c:pt>
                <c:pt idx="19">
                  <c:v>23.364521003322189</c:v>
                </c:pt>
                <c:pt idx="20">
                  <c:v>23.365696027559444</c:v>
                </c:pt>
                <c:pt idx="21">
                  <c:v>23.365446587875084</c:v>
                </c:pt>
                <c:pt idx="22">
                  <c:v>23.363841410515271</c:v>
                </c:pt>
                <c:pt idx="23">
                  <c:v>23.360952356974298</c:v>
                </c:pt>
                <c:pt idx="24">
                  <c:v>23.356852989877929</c:v>
                </c:pt>
                <c:pt idx="25">
                  <c:v>23.351617415390468</c:v>
                </c:pt>
                <c:pt idx="26">
                  <c:v>23.345319356904518</c:v>
                </c:pt>
                <c:pt idx="27">
                  <c:v>23.338031421808196</c:v>
                </c:pt>
                <c:pt idx="28">
                  <c:v>23.329824529250512</c:v>
                </c:pt>
                <c:pt idx="29">
                  <c:v>23.320767471975511</c:v>
                </c:pt>
                <c:pt idx="30">
                  <c:v>23.31092658957893</c:v>
                </c:pt>
                <c:pt idx="31">
                  <c:v>23.300365534101275</c:v>
                </c:pt>
                <c:pt idx="32">
                  <c:v>23.289145111831296</c:v>
                </c:pt>
                <c:pt idx="33">
                  <c:v>23.277323187679521</c:v>
                </c:pt>
                <c:pt idx="34">
                  <c:v>23.264954640573748</c:v>
                </c:pt>
                <c:pt idx="35">
                  <c:v>23.25209136010622</c:v>
                </c:pt>
                <c:pt idx="36">
                  <c:v>23.238782276171904</c:v>
                </c:pt>
                <c:pt idx="37">
                  <c:v>23.225073414634522</c:v>
                </c:pt>
                <c:pt idx="38">
                  <c:v>23.211007973163301</c:v>
                </c:pt>
                <c:pt idx="39">
                  <c:v>23.196626412334155</c:v>
                </c:pt>
                <c:pt idx="40">
                  <c:v>23.181966557906136</c:v>
                </c:pt>
                <c:pt idx="41">
                  <c:v>23.167063710880971</c:v>
                </c:pt>
                <c:pt idx="42">
                  <c:v>23.151950762551898</c:v>
                </c:pt>
                <c:pt idx="43">
                  <c:v>23.136658312258355</c:v>
                </c:pt>
                <c:pt idx="44">
                  <c:v>23.121214785995583</c:v>
                </c:pt>
                <c:pt idx="45">
                  <c:v>23.105646554396969</c:v>
                </c:pt>
                <c:pt idx="46">
                  <c:v>23.089978048916851</c:v>
                </c:pt>
                <c:pt idx="47">
                  <c:v>23.074231875302637</c:v>
                </c:pt>
                <c:pt idx="48">
                  <c:v>23.05842892366293</c:v>
                </c:pt>
                <c:pt idx="49">
                  <c:v>23.04258847462091</c:v>
                </c:pt>
                <c:pt idx="50">
                  <c:v>23.026728301191156</c:v>
                </c:pt>
                <c:pt idx="51">
                  <c:v>23.010864766142511</c:v>
                </c:pt>
                <c:pt idx="52">
                  <c:v>22.995012914710429</c:v>
                </c:pt>
                <c:pt idx="53">
                  <c:v>22.979186562601228</c:v>
                </c:pt>
                <c:pt idx="54">
                  <c:v>22.963398379299242</c:v>
                </c:pt>
                <c:pt idx="55">
                  <c:v>22.947659966735955</c:v>
                </c:pt>
                <c:pt idx="56">
                  <c:v>22.931981933421298</c:v>
                </c:pt>
                <c:pt idx="57">
                  <c:v>22.916373964167896</c:v>
                </c:pt>
                <c:pt idx="58">
                  <c:v>22.900844885560634</c:v>
                </c:pt>
                <c:pt idx="59">
                  <c:v>22.885402727339926</c:v>
                </c:pt>
                <c:pt idx="60">
                  <c:v>22.870054779878298</c:v>
                </c:pt>
                <c:pt idx="61">
                  <c:v>22.854807647935118</c:v>
                </c:pt>
                <c:pt idx="62">
                  <c:v>22.839667300877807</c:v>
                </c:pt>
                <c:pt idx="63">
                  <c:v>22.82463911955719</c:v>
                </c:pt>
                <c:pt idx="64">
                  <c:v>22.809727940023919</c:v>
                </c:pt>
                <c:pt idx="65">
                  <c:v>22.794938137922607</c:v>
                </c:pt>
                <c:pt idx="66">
                  <c:v>22.780273491083896</c:v>
                </c:pt>
                <c:pt idx="67">
                  <c:v>22.76573747899932</c:v>
                </c:pt>
                <c:pt idx="68">
                  <c:v>22.75133313873383</c:v>
                </c:pt>
                <c:pt idx="69">
                  <c:v>22.737063139910262</c:v>
                </c:pt>
                <c:pt idx="70">
                  <c:v>22.722929813082054</c:v>
                </c:pt>
                <c:pt idx="71">
                  <c:v>22.708935176088247</c:v>
                </c:pt>
                <c:pt idx="72">
                  <c:v>22.695080958524954</c:v>
                </c:pt>
                <c:pt idx="73">
                  <c:v>22.681368624459772</c:v>
                </c:pt>
                <c:pt idx="74">
                  <c:v>22.667799393508805</c:v>
                </c:pt>
                <c:pt idx="75">
                  <c:v>22.654374260388309</c:v>
                </c:pt>
                <c:pt idx="76">
                  <c:v>22.641094013046761</c:v>
                </c:pt>
                <c:pt idx="77">
                  <c:v>22.627959249475513</c:v>
                </c:pt>
                <c:pt idx="78">
                  <c:v>22.614970393291049</c:v>
                </c:pt>
                <c:pt idx="79">
                  <c:v>22.602127708174926</c:v>
                </c:pt>
                <c:pt idx="80">
                  <c:v>22.589431311252358</c:v>
                </c:pt>
                <c:pt idx="81">
                  <c:v>22.576881185484645</c:v>
                </c:pt>
                <c:pt idx="82">
                  <c:v>22.564477191145485</c:v>
                </c:pt>
                <c:pt idx="83">
                  <c:v>22.552219076447344</c:v>
                </c:pt>
                <c:pt idx="84">
                  <c:v>22.540106487377678</c:v>
                </c:pt>
                <c:pt idx="85">
                  <c:v>22.528138976802985</c:v>
                </c:pt>
                <c:pt idx="86">
                  <c:v>22.516316012892201</c:v>
                </c:pt>
                <c:pt idx="87">
                  <c:v>22.504636986909389</c:v>
                </c:pt>
                <c:pt idx="88">
                  <c:v>22.493101220420971</c:v>
                </c:pt>
                <c:pt idx="89">
                  <c:v>22.481707971959587</c:v>
                </c:pt>
                <c:pt idx="90">
                  <c:v>22.4704564431844</c:v>
                </c:pt>
                <c:pt idx="91">
                  <c:v>22.460638998586603</c:v>
                </c:pt>
                <c:pt idx="92">
                  <c:v>22.449614464629189</c:v>
                </c:pt>
                <c:pt idx="93">
                  <c:v>22.438730603933895</c:v>
                </c:pt>
                <c:pt idx="94">
                  <c:v>22.427985904571194</c:v>
                </c:pt>
                <c:pt idx="95">
                  <c:v>22.417379583854636</c:v>
                </c:pt>
                <c:pt idx="96">
                  <c:v>22.406910467212079</c:v>
                </c:pt>
                <c:pt idx="97">
                  <c:v>22.396577252479617</c:v>
                </c:pt>
                <c:pt idx="98">
                  <c:v>22.386378628925666</c:v>
                </c:pt>
                <c:pt idx="99">
                  <c:v>22.376313310605894</c:v>
                </c:pt>
                <c:pt idx="100">
                  <c:v>22.366380041209773</c:v>
                </c:pt>
                <c:pt idx="101">
                  <c:v>22.356577587683098</c:v>
                </c:pt>
                <c:pt idx="102">
                  <c:v>22.346904731960919</c:v>
                </c:pt>
                <c:pt idx="103">
                  <c:v>22.337360264305737</c:v>
                </c:pt>
                <c:pt idx="104">
                  <c:v>22.327942978816139</c:v>
                </c:pt>
                <c:pt idx="105">
                  <c:v>22.318651670814809</c:v>
                </c:pt>
                <c:pt idx="106">
                  <c:v>22.30948513563176</c:v>
                </c:pt>
                <c:pt idx="107">
                  <c:v>22.300442168331571</c:v>
                </c:pt>
                <c:pt idx="108">
                  <c:v>22.291521564034799</c:v>
                </c:pt>
                <c:pt idx="109">
                  <c:v>22.282722118584864</c:v>
                </c:pt>
                <c:pt idx="110">
                  <c:v>22.274042629394167</c:v>
                </c:pt>
                <c:pt idx="111">
                  <c:v>22.265481896361557</c:v>
                </c:pt>
                <c:pt idx="112">
                  <c:v>22.257038722794686</c:v>
                </c:pt>
                <c:pt idx="113">
                  <c:v>22.248711916298063</c:v>
                </c:pt>
                <c:pt idx="114">
                  <c:v>22.240500289603784</c:v>
                </c:pt>
                <c:pt idx="115">
                  <c:v>22.232402661335424</c:v>
                </c:pt>
                <c:pt idx="116">
                  <c:v>22.224417856700043</c:v>
                </c:pt>
                <c:pt idx="117">
                  <c:v>22.216544708108966</c:v>
                </c:pt>
                <c:pt idx="118">
                  <c:v>22.208782055730296</c:v>
                </c:pt>
                <c:pt idx="119">
                  <c:v>22.201128747975819</c:v>
                </c:pt>
              </c:numCache>
            </c:numRef>
          </c:yVal>
          <c:smooth val="1"/>
        </c:ser>
        <c:ser>
          <c:idx val="2"/>
          <c:order val="2"/>
          <c:tx>
            <c:strRef>
              <c:f>'C:\Users\mcnamara\Documents\Germany_adipose_work\[genetics_of_body_fat_summary_Bonn_JAM.xls]maintenance summary'!$A$47</c:f>
              <c:strCache>
                <c:ptCount val="1"/>
                <c:pt idx="0">
                  <c:v>Vm Lipol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summary'!$B$47:$DQ$47</c:f>
              <c:numCache>
                <c:formatCode>General</c:formatCode>
                <c:ptCount val="120"/>
                <c:pt idx="0">
                  <c:v>21.150883492322151</c:v>
                </c:pt>
                <c:pt idx="1">
                  <c:v>23.118863426400836</c:v>
                </c:pt>
                <c:pt idx="2">
                  <c:v>23.309500819219135</c:v>
                </c:pt>
                <c:pt idx="3">
                  <c:v>23.39078471966743</c:v>
                </c:pt>
                <c:pt idx="4">
                  <c:v>23.44354561099907</c:v>
                </c:pt>
                <c:pt idx="5">
                  <c:v>23.479764863160913</c:v>
                </c:pt>
                <c:pt idx="6">
                  <c:v>23.50874693604289</c:v>
                </c:pt>
                <c:pt idx="7">
                  <c:v>23.534477028411889</c:v>
                </c:pt>
                <c:pt idx="8">
                  <c:v>23.558151874980197</c:v>
                </c:pt>
                <c:pt idx="9">
                  <c:v>23.58018655098644</c:v>
                </c:pt>
                <c:pt idx="10">
                  <c:v>23.60067326179313</c:v>
                </c:pt>
                <c:pt idx="11">
                  <c:v>23.619566019346792</c:v>
                </c:pt>
                <c:pt idx="12">
                  <c:v>23.63678956328209</c:v>
                </c:pt>
                <c:pt idx="13">
                  <c:v>23.652278836701296</c:v>
                </c:pt>
                <c:pt idx="14">
                  <c:v>23.665991435369619</c:v>
                </c:pt>
                <c:pt idx="15">
                  <c:v>23.677909912940294</c:v>
                </c:pt>
                <c:pt idx="16">
                  <c:v>23.688039755466562</c:v>
                </c:pt>
                <c:pt idx="17">
                  <c:v>23.696405857459958</c:v>
                </c:pt>
                <c:pt idx="18">
                  <c:v>23.703048803566972</c:v>
                </c:pt>
                <c:pt idx="19">
                  <c:v>23.708021442520003</c:v>
                </c:pt>
                <c:pt idx="20">
                  <c:v>23.711385905304397</c:v>
                </c:pt>
                <c:pt idx="21">
                  <c:v>23.713211083865659</c:v>
                </c:pt>
                <c:pt idx="22">
                  <c:v>23.713570532995341</c:v>
                </c:pt>
                <c:pt idx="23">
                  <c:v>23.712540742002837</c:v>
                </c:pt>
                <c:pt idx="24">
                  <c:v>23.710199722373623</c:v>
                </c:pt>
                <c:pt idx="25">
                  <c:v>23.706625862734022</c:v>
                </c:pt>
                <c:pt idx="26">
                  <c:v>23.701897008950066</c:v>
                </c:pt>
                <c:pt idx="27">
                  <c:v>23.696089733476427</c:v>
                </c:pt>
                <c:pt idx="28">
                  <c:v>23.689278763592377</c:v>
                </c:pt>
                <c:pt idx="29">
                  <c:v>23.681536542833186</c:v>
                </c:pt>
                <c:pt idx="30">
                  <c:v>23.672932903825586</c:v>
                </c:pt>
                <c:pt idx="31">
                  <c:v>23.663534833991282</c:v>
                </c:pt>
                <c:pt idx="32">
                  <c:v>23.653406318312129</c:v>
                </c:pt>
                <c:pt idx="33">
                  <c:v>23.642608245659609</c:v>
                </c:pt>
                <c:pt idx="34">
                  <c:v>23.631198367160621</c:v>
                </c:pt>
                <c:pt idx="35">
                  <c:v>23.619231296760439</c:v>
                </c:pt>
                <c:pt idx="36">
                  <c:v>23.606758545605167</c:v>
                </c:pt>
                <c:pt idx="37">
                  <c:v>23.593828583128719</c:v>
                </c:pt>
                <c:pt idx="38">
                  <c:v>23.580486918829951</c:v>
                </c:pt>
                <c:pt idx="39">
                  <c:v>23.566776199676404</c:v>
                </c:pt>
                <c:pt idx="40">
                  <c:v>23.552736318899086</c:v>
                </c:pt>
                <c:pt idx="41">
                  <c:v>23.53840453265763</c:v>
                </c:pt>
                <c:pt idx="42">
                  <c:v>23.523815581670384</c:v>
                </c:pt>
                <c:pt idx="43">
                  <c:v>23.509001815435553</c:v>
                </c:pt>
                <c:pt idx="44">
                  <c:v>23.493993317119298</c:v>
                </c:pt>
                <c:pt idx="45">
                  <c:v>23.478818027574579</c:v>
                </c:pt>
                <c:pt idx="46">
                  <c:v>23.463501867278772</c:v>
                </c:pt>
                <c:pt idx="47">
                  <c:v>23.448068855253013</c:v>
                </c:pt>
                <c:pt idx="48">
                  <c:v>23.432541224255957</c:v>
                </c:pt>
                <c:pt idx="49">
                  <c:v>23.416939531735153</c:v>
                </c:pt>
                <c:pt idx="50">
                  <c:v>23.401282766176422</c:v>
                </c:pt>
                <c:pt idx="51">
                  <c:v>23.385588448622094</c:v>
                </c:pt>
                <c:pt idx="52">
                  <c:v>23.369872729232</c:v>
                </c:pt>
                <c:pt idx="53">
                  <c:v>23.354150478845682</c:v>
                </c:pt>
                <c:pt idx="54">
                  <c:v>23.338435375572317</c:v>
                </c:pt>
                <c:pt idx="55">
                  <c:v>23.322739986485509</c:v>
                </c:pt>
                <c:pt idx="56">
                  <c:v>23.307075844541316</c:v>
                </c:pt>
                <c:pt idx="57">
                  <c:v>23.291453520868579</c:v>
                </c:pt>
                <c:pt idx="58">
                  <c:v>23.275882692600323</c:v>
                </c:pt>
                <c:pt idx="59">
                  <c:v>23.260372206433143</c:v>
                </c:pt>
                <c:pt idx="60">
                  <c:v>23.244930138108689</c:v>
                </c:pt>
                <c:pt idx="61">
                  <c:v>23.229563848018181</c:v>
                </c:pt>
                <c:pt idx="62">
                  <c:v>23.21428003313115</c:v>
                </c:pt>
                <c:pt idx="63">
                  <c:v>23.199084775450089</c:v>
                </c:pt>
                <c:pt idx="64">
                  <c:v>23.18398358718823</c:v>
                </c:pt>
                <c:pt idx="65">
                  <c:v>23.168981485332019</c:v>
                </c:pt>
                <c:pt idx="66">
                  <c:v>23.154082899917512</c:v>
                </c:pt>
                <c:pt idx="67">
                  <c:v>23.139291908526509</c:v>
                </c:pt>
                <c:pt idx="68">
                  <c:v>23.124612137059785</c:v>
                </c:pt>
                <c:pt idx="69">
                  <c:v>23.110046824879625</c:v>
                </c:pt>
                <c:pt idx="70">
                  <c:v>23.095598854133797</c:v>
                </c:pt>
                <c:pt idx="71">
                  <c:v>23.081270777000579</c:v>
                </c:pt>
                <c:pt idx="72">
                  <c:v>23.067064840994732</c:v>
                </c:pt>
                <c:pt idx="73">
                  <c:v>23.052983012465333</c:v>
                </c:pt>
                <c:pt idx="74">
                  <c:v>23.03902699840901</c:v>
                </c:pt>
                <c:pt idx="75">
                  <c:v>23.025198266715012</c:v>
                </c:pt>
                <c:pt idx="76">
                  <c:v>23.01149806494994</c:v>
                </c:pt>
                <c:pt idx="77">
                  <c:v>22.997927437784853</c:v>
                </c:pt>
                <c:pt idx="78">
                  <c:v>22.984487243158977</c:v>
                </c:pt>
                <c:pt idx="79">
                  <c:v>22.971178167269287</c:v>
                </c:pt>
                <c:pt idx="80">
                  <c:v>22.958000738469366</c:v>
                </c:pt>
                <c:pt idx="81">
                  <c:v>22.944955340153797</c:v>
                </c:pt>
                <c:pt idx="82">
                  <c:v>22.932042222700709</c:v>
                </c:pt>
                <c:pt idx="83">
                  <c:v>22.919261514539883</c:v>
                </c:pt>
                <c:pt idx="84">
                  <c:v>22.906613232408013</c:v>
                </c:pt>
                <c:pt idx="85">
                  <c:v>22.894097290849857</c:v>
                </c:pt>
                <c:pt idx="86">
                  <c:v>22.881713511018898</c:v>
                </c:pt>
                <c:pt idx="87">
                  <c:v>22.869461628827995</c:v>
                </c:pt>
                <c:pt idx="88">
                  <c:v>22.857341302496366</c:v>
                </c:pt>
                <c:pt idx="89">
                  <c:v>22.845352119536525</c:v>
                </c:pt>
                <c:pt idx="90">
                  <c:v>22.833493603221136</c:v>
                </c:pt>
                <c:pt idx="91">
                  <c:v>22.823007792468275</c:v>
                </c:pt>
                <c:pt idx="92">
                  <c:v>22.811350089214663</c:v>
                </c:pt>
                <c:pt idx="93">
                  <c:v>22.799823842253371</c:v>
                </c:pt>
                <c:pt idx="94">
                  <c:v>22.788427173919473</c:v>
                </c:pt>
                <c:pt idx="95">
                  <c:v>22.777159376745256</c:v>
                </c:pt>
                <c:pt idx="96">
                  <c:v>22.766019415298043</c:v>
                </c:pt>
                <c:pt idx="97">
                  <c:v>22.755006193610967</c:v>
                </c:pt>
                <c:pt idx="98">
                  <c:v>22.744118644513534</c:v>
                </c:pt>
                <c:pt idx="99">
                  <c:v>22.733355741362509</c:v>
                </c:pt>
                <c:pt idx="100">
                  <c:v>22.722716492953001</c:v>
                </c:pt>
                <c:pt idx="101">
                  <c:v>22.712199931532176</c:v>
                </c:pt>
                <c:pt idx="102">
                  <c:v>22.701805101352264</c:v>
                </c:pt>
                <c:pt idx="103">
                  <c:v>22.691531050419194</c:v>
                </c:pt>
                <c:pt idx="104">
                  <c:v>22.681376825311808</c:v>
                </c:pt>
                <c:pt idx="105">
                  <c:v>22.671341468369441</c:v>
                </c:pt>
                <c:pt idx="106">
                  <c:v>22.661424016536213</c:v>
                </c:pt>
                <c:pt idx="107">
                  <c:v>22.651623501276916</c:v>
                </c:pt>
                <c:pt idx="108">
                  <c:v>22.641938949140254</c:v>
                </c:pt>
                <c:pt idx="109">
                  <c:v>22.632369382680526</c:v>
                </c:pt>
                <c:pt idx="110">
                  <c:v>22.622913821552181</c:v>
                </c:pt>
                <c:pt idx="111">
                  <c:v>22.613571283658942</c:v>
                </c:pt>
                <c:pt idx="112">
                  <c:v>22.604340786289015</c:v>
                </c:pt>
                <c:pt idx="113">
                  <c:v>22.595221347195512</c:v>
                </c:pt>
                <c:pt idx="114">
                  <c:v>22.58621198560186</c:v>
                </c:pt>
                <c:pt idx="115">
                  <c:v>22.577311723122811</c:v>
                </c:pt>
                <c:pt idx="116">
                  <c:v>22.568519584599013</c:v>
                </c:pt>
                <c:pt idx="117">
                  <c:v>22.55983459884742</c:v>
                </c:pt>
                <c:pt idx="118">
                  <c:v>22.551255799331066</c:v>
                </c:pt>
                <c:pt idx="119">
                  <c:v>22.542782224754227</c:v>
                </c:pt>
              </c:numCache>
            </c:numRef>
          </c:yVal>
          <c:smooth val="1"/>
        </c:ser>
        <c:ser>
          <c:idx val="3"/>
          <c:order val="3"/>
          <c:tx>
            <c:strRef>
              <c:f>'C:\Users\mcnamara\Documents\Germany_adipose_work\[genetics_of_body_fat_summary_Bonn_JAM.xls]maintenance summary'!$A$48</c:f>
              <c:strCache>
                <c:ptCount val="1"/>
                <c:pt idx="0">
                  <c:v>Vm Ester 1/2</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summary'!$B$48:$DQ$48</c:f>
              <c:numCache>
                <c:formatCode>General</c:formatCode>
                <c:ptCount val="120"/>
                <c:pt idx="0">
                  <c:v>21.040486309208468</c:v>
                </c:pt>
                <c:pt idx="1">
                  <c:v>22.827481088893769</c:v>
                </c:pt>
                <c:pt idx="2">
                  <c:v>23.019015820452047</c:v>
                </c:pt>
                <c:pt idx="3">
                  <c:v>23.100408495131553</c:v>
                </c:pt>
                <c:pt idx="4">
                  <c:v>23.152677831878293</c:v>
                </c:pt>
                <c:pt idx="5">
                  <c:v>23.188544684875147</c:v>
                </c:pt>
                <c:pt idx="6">
                  <c:v>23.217234546577615</c:v>
                </c:pt>
                <c:pt idx="7">
                  <c:v>23.242708041360515</c:v>
                </c:pt>
                <c:pt idx="8">
                  <c:v>23.266169756979124</c:v>
                </c:pt>
                <c:pt idx="9">
                  <c:v>23.288031368819375</c:v>
                </c:pt>
                <c:pt idx="10">
                  <c:v>23.308380226814606</c:v>
                </c:pt>
                <c:pt idx="11">
                  <c:v>23.327166654289265</c:v>
                </c:pt>
                <c:pt idx="12">
                  <c:v>23.344312113795574</c:v>
                </c:pt>
                <c:pt idx="13">
                  <c:v>23.3597486631419</c:v>
                </c:pt>
                <c:pt idx="14">
                  <c:v>23.373431376739589</c:v>
                </c:pt>
                <c:pt idx="15">
                  <c:v>23.385340583773321</c:v>
                </c:pt>
                <c:pt idx="16">
                  <c:v>23.395479791747242</c:v>
                </c:pt>
                <c:pt idx="17">
                  <c:v>23.403872126668517</c:v>
                </c:pt>
                <c:pt idx="18">
                  <c:v>23.410556587708733</c:v>
                </c:pt>
                <c:pt idx="19">
                  <c:v>23.415584600364706</c:v>
                </c:pt>
                <c:pt idx="20">
                  <c:v>23.419017018051122</c:v>
                </c:pt>
                <c:pt idx="21">
                  <c:v>23.420921586964553</c:v>
                </c:pt>
                <c:pt idx="22">
                  <c:v>23.421370835917536</c:v>
                </c:pt>
                <c:pt idx="23">
                  <c:v>23.420440337180324</c:v>
                </c:pt>
                <c:pt idx="24">
                  <c:v>23.418207284195312</c:v>
                </c:pt>
                <c:pt idx="25">
                  <c:v>23.414749337294698</c:v>
                </c:pt>
                <c:pt idx="26">
                  <c:v>23.410143695152065</c:v>
                </c:pt>
                <c:pt idx="27">
                  <c:v>23.404466356035087</c:v>
                </c:pt>
                <c:pt idx="28">
                  <c:v>23.397791538477779</c:v>
                </c:pt>
                <c:pt idx="29">
                  <c:v>23.390191235673353</c:v>
                </c:pt>
                <c:pt idx="30">
                  <c:v>23.381734881793285</c:v>
                </c:pt>
                <c:pt idx="31">
                  <c:v>23.372489111692623</c:v>
                </c:pt>
                <c:pt idx="32">
                  <c:v>23.362517598187374</c:v>
                </c:pt>
                <c:pt idx="33">
                  <c:v>23.351880953395124</c:v>
                </c:pt>
                <c:pt idx="34">
                  <c:v>23.34063668259315</c:v>
                </c:pt>
                <c:pt idx="35">
                  <c:v>23.328839180734889</c:v>
                </c:pt>
                <c:pt idx="36">
                  <c:v>23.316539763220707</c:v>
                </c:pt>
                <c:pt idx="37">
                  <c:v>23.303786723783055</c:v>
                </c:pt>
                <c:pt idx="38">
                  <c:v>23.290625413438931</c:v>
                </c:pt>
                <c:pt idx="39">
                  <c:v>23.277098335418749</c:v>
                </c:pt>
                <c:pt idx="40">
                  <c:v>23.263245251803859</c:v>
                </c:pt>
                <c:pt idx="41">
                  <c:v>23.249103298321543</c:v>
                </c:pt>
                <c:pt idx="42">
                  <c:v>23.23470710436429</c:v>
                </c:pt>
                <c:pt idx="43">
                  <c:v>23.220088915829137</c:v>
                </c:pt>
                <c:pt idx="44">
                  <c:v>23.205278718828943</c:v>
                </c:pt>
                <c:pt idx="45">
                  <c:v>23.190304362712908</c:v>
                </c:pt>
                <c:pt idx="46">
                  <c:v>23.175191681163071</c:v>
                </c:pt>
                <c:pt idx="47">
                  <c:v>23.159964610408366</c:v>
                </c:pt>
                <c:pt idx="48">
                  <c:v>23.14464530383075</c:v>
                </c:pt>
                <c:pt idx="49">
                  <c:v>23.129254242429393</c:v>
                </c:pt>
                <c:pt idx="50">
                  <c:v>23.113810340769902</c:v>
                </c:pt>
                <c:pt idx="51">
                  <c:v>23.098331048173932</c:v>
                </c:pt>
                <c:pt idx="52">
                  <c:v>23.082832445013949</c:v>
                </c:pt>
                <c:pt idx="53">
                  <c:v>23.067329334060169</c:v>
                </c:pt>
                <c:pt idx="54">
                  <c:v>23.051835326898292</c:v>
                </c:pt>
                <c:pt idx="55">
                  <c:v>23.03636292548704</c:v>
                </c:pt>
                <c:pt idx="56">
                  <c:v>23.020923598968245</c:v>
                </c:pt>
                <c:pt idx="57">
                  <c:v>23.005527855871932</c:v>
                </c:pt>
                <c:pt idx="58">
                  <c:v>22.990185311882357</c:v>
                </c:pt>
                <c:pt idx="59">
                  <c:v>22.974904753346404</c:v>
                </c:pt>
                <c:pt idx="60">
                  <c:v>22.959694196715851</c:v>
                </c:pt>
                <c:pt idx="61">
                  <c:v>22.944560944121925</c:v>
                </c:pt>
                <c:pt idx="62">
                  <c:v>22.929511635281202</c:v>
                </c:pt>
                <c:pt idx="63">
                  <c:v>22.914552295932097</c:v>
                </c:pt>
                <c:pt idx="64">
                  <c:v>22.899688382998242</c:v>
                </c:pt>
                <c:pt idx="65">
                  <c:v>22.884924859983762</c:v>
                </c:pt>
                <c:pt idx="66">
                  <c:v>22.870266102031895</c:v>
                </c:pt>
                <c:pt idx="67">
                  <c:v>22.855716134965316</c:v>
                </c:pt>
                <c:pt idx="68">
                  <c:v>22.841278533188174</c:v>
                </c:pt>
                <c:pt idx="69">
                  <c:v>22.826956485491127</c:v>
                </c:pt>
                <c:pt idx="70">
                  <c:v>22.812752824365742</c:v>
                </c:pt>
                <c:pt idx="71">
                  <c:v>22.798670053239384</c:v>
                </c:pt>
                <c:pt idx="72">
                  <c:v>22.784710371770501</c:v>
                </c:pt>
                <c:pt idx="73">
                  <c:v>22.770875699334869</c:v>
                </c:pt>
                <c:pt idx="74">
                  <c:v>22.757167696826336</c:v>
                </c:pt>
                <c:pt idx="75">
                  <c:v>22.743587786888867</c:v>
                </c:pt>
                <c:pt idx="76">
                  <c:v>22.730137172687051</c:v>
                </c:pt>
                <c:pt idx="77">
                  <c:v>22.716816855318989</c:v>
                </c:pt>
                <c:pt idx="78">
                  <c:v>22.703627649964247</c:v>
                </c:pt>
                <c:pt idx="79">
                  <c:v>22.690570200858502</c:v>
                </c:pt>
                <c:pt idx="80">
                  <c:v>22.677644995175182</c:v>
                </c:pt>
                <c:pt idx="81">
                  <c:v>22.664852375893922</c:v>
                </c:pt>
                <c:pt idx="82">
                  <c:v>22.652192553726138</c:v>
                </c:pt>
                <c:pt idx="83">
                  <c:v>22.639665618165726</c:v>
                </c:pt>
                <c:pt idx="84">
                  <c:v>22.627271547727567</c:v>
                </c:pt>
                <c:pt idx="85">
                  <c:v>22.615010219430918</c:v>
                </c:pt>
                <c:pt idx="86">
                  <c:v>22.60288141758334</c:v>
                </c:pt>
                <c:pt idx="87">
                  <c:v>22.590884841913745</c:v>
                </c:pt>
                <c:pt idx="88">
                  <c:v>22.579020115102622</c:v>
                </c:pt>
                <c:pt idx="89">
                  <c:v>22.567286789752025</c:v>
                </c:pt>
                <c:pt idx="90">
                  <c:v>22.555684354835819</c:v>
                </c:pt>
                <c:pt idx="91">
                  <c:v>22.545489494305254</c:v>
                </c:pt>
                <c:pt idx="92">
                  <c:v>22.534089773967679</c:v>
                </c:pt>
                <c:pt idx="93">
                  <c:v>22.522821677557822</c:v>
                </c:pt>
                <c:pt idx="94">
                  <c:v>22.511683310309145</c:v>
                </c:pt>
                <c:pt idx="95">
                  <c:v>22.500673943114425</c:v>
                </c:pt>
                <c:pt idx="96">
                  <c:v>22.489792514421815</c:v>
                </c:pt>
                <c:pt idx="97">
                  <c:v>22.479037897891381</c:v>
                </c:pt>
                <c:pt idx="98">
                  <c:v>22.468408994746792</c:v>
                </c:pt>
                <c:pt idx="99">
                  <c:v>22.457904747295352</c:v>
                </c:pt>
                <c:pt idx="100">
                  <c:v>22.447524134328837</c:v>
                </c:pt>
                <c:pt idx="101">
                  <c:v>22.437266159175383</c:v>
                </c:pt>
                <c:pt idx="102">
                  <c:v>22.427129838156119</c:v>
                </c:pt>
                <c:pt idx="103">
                  <c:v>22.417114192202771</c:v>
                </c:pt>
                <c:pt idx="104">
                  <c:v>22.407218241556823</c:v>
                </c:pt>
                <c:pt idx="105">
                  <c:v>22.397441002861854</c:v>
                </c:pt>
                <c:pt idx="106">
                  <c:v>22.387781487935804</c:v>
                </c:pt>
                <c:pt idx="107">
                  <c:v>22.378238703635265</c:v>
                </c:pt>
                <c:pt idx="108">
                  <c:v>22.368811652380494</c:v>
                </c:pt>
                <c:pt idx="109">
                  <c:v>22.359499333050117</c:v>
                </c:pt>
                <c:pt idx="110">
                  <c:v>22.350300742054941</c:v>
                </c:pt>
                <c:pt idx="111">
                  <c:v>22.341214874471856</c:v>
                </c:pt>
                <c:pt idx="112">
                  <c:v>22.3322407251665</c:v>
                </c:pt>
                <c:pt idx="113">
                  <c:v>22.323377289863643</c:v>
                </c:pt>
                <c:pt idx="114">
                  <c:v>22.314623566144171</c:v>
                </c:pt>
                <c:pt idx="115">
                  <c:v>22.30597855435871</c:v>
                </c:pt>
                <c:pt idx="116">
                  <c:v>22.297441258455482</c:v>
                </c:pt>
                <c:pt idx="117">
                  <c:v>22.289010686724762</c:v>
                </c:pt>
                <c:pt idx="118">
                  <c:v>22.280685852463087</c:v>
                </c:pt>
                <c:pt idx="119">
                  <c:v>22.272465774563166</c:v>
                </c:pt>
              </c:numCache>
            </c:numRef>
          </c:yVal>
          <c:smooth val="1"/>
        </c:ser>
        <c:ser>
          <c:idx val="4"/>
          <c:order val="4"/>
          <c:tx>
            <c:strRef>
              <c:f>'C:\Users\mcnamara\Documents\Germany_adipose_work\[genetics_of_body_fat_summary_Bonn_JAM.xls]maintenance summary'!$A$49</c:f>
              <c:strCache>
                <c:ptCount val="1"/>
                <c:pt idx="0">
                  <c:v>Vm Ester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summary'!$B$49:$DQ$49</c:f>
              <c:numCache>
                <c:formatCode>General</c:formatCode>
                <c:ptCount val="120"/>
                <c:pt idx="0">
                  <c:v>21.373649236819404</c:v>
                </c:pt>
                <c:pt idx="1">
                  <c:v>23.259956663557599</c:v>
                </c:pt>
                <c:pt idx="2">
                  <c:v>23.450753689799647</c:v>
                </c:pt>
                <c:pt idx="3">
                  <c:v>23.528083203987393</c:v>
                </c:pt>
                <c:pt idx="4">
                  <c:v>23.574192197605022</c:v>
                </c:pt>
                <c:pt idx="5">
                  <c:v>23.60429971771568</c:v>
                </c:pt>
                <c:pt idx="6">
                  <c:v>23.627443343930679</c:v>
                </c:pt>
                <c:pt idx="7">
                  <c:v>23.647520809631082</c:v>
                </c:pt>
                <c:pt idx="8">
                  <c:v>23.665773589921869</c:v>
                </c:pt>
                <c:pt idx="9">
                  <c:v>23.682611528801001</c:v>
                </c:pt>
                <c:pt idx="10">
                  <c:v>23.698113294673284</c:v>
                </c:pt>
                <c:pt idx="11">
                  <c:v>23.712223615143621</c:v>
                </c:pt>
                <c:pt idx="12">
                  <c:v>23.724859396986584</c:v>
                </c:pt>
                <c:pt idx="13">
                  <c:v>23.735948910412755</c:v>
                </c:pt>
                <c:pt idx="14">
                  <c:v>23.745444078243292</c:v>
                </c:pt>
                <c:pt idx="15">
                  <c:v>23.753322407164752</c:v>
                </c:pt>
                <c:pt idx="16">
                  <c:v>23.7595846709028</c:v>
                </c:pt>
                <c:pt idx="17">
                  <c:v>23.764251191996706</c:v>
                </c:pt>
                <c:pt idx="18">
                  <c:v>23.767357995418458</c:v>
                </c:pt>
                <c:pt idx="19">
                  <c:v>23.768953306142951</c:v>
                </c:pt>
                <c:pt idx="20">
                  <c:v>23.769094529914106</c:v>
                </c:pt>
                <c:pt idx="21">
                  <c:v>23.767845722355553</c:v>
                </c:pt>
                <c:pt idx="22">
                  <c:v>23.76527550044511</c:v>
                </c:pt>
                <c:pt idx="23">
                  <c:v>23.76145533636786</c:v>
                </c:pt>
                <c:pt idx="24">
                  <c:v>23.756458174886959</c:v>
                </c:pt>
                <c:pt idx="25">
                  <c:v>23.75035732171299</c:v>
                </c:pt>
                <c:pt idx="26">
                  <c:v>23.74322555784039</c:v>
                </c:pt>
                <c:pt idx="27">
                  <c:v>23.735134441898964</c:v>
                </c:pt>
                <c:pt idx="28">
                  <c:v>23.726153768730207</c:v>
                </c:pt>
                <c:pt idx="29">
                  <c:v>23.716351157589923</c:v>
                </c:pt>
                <c:pt idx="30">
                  <c:v>23.705791747689343</c:v>
                </c:pt>
                <c:pt idx="31">
                  <c:v>23.694537982360611</c:v>
                </c:pt>
                <c:pt idx="32">
                  <c:v>23.682649466103747</c:v>
                </c:pt>
                <c:pt idx="33">
                  <c:v>23.670182881249303</c:v>
                </c:pt>
                <c:pt idx="34">
                  <c:v>23.657191953053307</c:v>
                </c:pt>
                <c:pt idx="35">
                  <c:v>23.643727453798064</c:v>
                </c:pt>
                <c:pt idx="36">
                  <c:v>23.629837237959777</c:v>
                </c:pt>
                <c:pt idx="37">
                  <c:v>23.61556630177202</c:v>
                </c:pt>
                <c:pt idx="38">
                  <c:v>23.600956861594128</c:v>
                </c:pt>
                <c:pt idx="39">
                  <c:v>23.586048446414914</c:v>
                </c:pt>
                <c:pt idx="40">
                  <c:v>23.570878000608875</c:v>
                </c:pt>
                <c:pt idx="41">
                  <c:v>23.555479993736448</c:v>
                </c:pt>
                <c:pt idx="42">
                  <c:v>23.53988653474887</c:v>
                </c:pt>
                <c:pt idx="43">
                  <c:v>23.524127488448549</c:v>
                </c:pt>
                <c:pt idx="44">
                  <c:v>23.508230592465825</c:v>
                </c:pt>
                <c:pt idx="45">
                  <c:v>23.492221573365313</c:v>
                </c:pt>
                <c:pt idx="46">
                  <c:v>23.476124260785756</c:v>
                </c:pt>
                <c:pt idx="47">
                  <c:v>23.459960698767301</c:v>
                </c:pt>
                <c:pt idx="48">
                  <c:v>23.443751253624214</c:v>
                </c:pt>
                <c:pt idx="49">
                  <c:v>23.427514717892151</c:v>
                </c:pt>
                <c:pt idx="50">
                  <c:v>23.411268410022672</c:v>
                </c:pt>
                <c:pt idx="51">
                  <c:v>23.39502826961067</c:v>
                </c:pt>
                <c:pt idx="52">
                  <c:v>23.378808948036781</c:v>
                </c:pt>
                <c:pt idx="53">
                  <c:v>23.362623894482734</c:v>
                </c:pt>
                <c:pt idx="54">
                  <c:v>23.346485437337442</c:v>
                </c:pt>
                <c:pt idx="55">
                  <c:v>23.330404861060707</c:v>
                </c:pt>
                <c:pt idx="56">
                  <c:v>23.314392478607331</c:v>
                </c:pt>
                <c:pt idx="57">
                  <c:v>23.298457699543768</c:v>
                </c:pt>
                <c:pt idx="58">
                  <c:v>23.282609094009139</c:v>
                </c:pt>
                <c:pt idx="59">
                  <c:v>23.266854452686836</c:v>
                </c:pt>
                <c:pt idx="60">
                  <c:v>23.251200842964003</c:v>
                </c:pt>
                <c:pt idx="61">
                  <c:v>23.235654661460011</c:v>
                </c:pt>
                <c:pt idx="62">
                  <c:v>23.22022168310788</c:v>
                </c:pt>
                <c:pt idx="63">
                  <c:v>23.204907106973501</c:v>
                </c:pt>
                <c:pt idx="64">
                  <c:v>23.189715598992166</c:v>
                </c:pt>
                <c:pt idx="65">
                  <c:v>23.17465137141857</c:v>
                </c:pt>
                <c:pt idx="66">
                  <c:v>23.159718060579948</c:v>
                </c:pt>
                <c:pt idx="67">
                  <c:v>23.144919001826675</c:v>
                </c:pt>
                <c:pt idx="68">
                  <c:v>23.130257100403426</c:v>
                </c:pt>
                <c:pt idx="69">
                  <c:v>23.11573490190176</c:v>
                </c:pt>
                <c:pt idx="70">
                  <c:v>23.101354620029248</c:v>
                </c:pt>
                <c:pt idx="71">
                  <c:v>23.087118162408899</c:v>
                </c:pt>
                <c:pt idx="72">
                  <c:v>23.073027154539083</c:v>
                </c:pt>
                <c:pt idx="73">
                  <c:v>23.059082962038651</c:v>
                </c:pt>
                <c:pt idx="74">
                  <c:v>23.04528671129124</c:v>
                </c:pt>
                <c:pt idx="75">
                  <c:v>23.0316393086005</c:v>
                </c:pt>
                <c:pt idx="76">
                  <c:v>23.018141457957114</c:v>
                </c:pt>
                <c:pt idx="77">
                  <c:v>23.004793677514165</c:v>
                </c:pt>
                <c:pt idx="78">
                  <c:v>22.991596314862207</c:v>
                </c:pt>
                <c:pt idx="79">
                  <c:v>22.978549561185709</c:v>
                </c:pt>
                <c:pt idx="80">
                  <c:v>22.965653464382285</c:v>
                </c:pt>
                <c:pt idx="81">
                  <c:v>22.952907941216239</c:v>
                </c:pt>
                <c:pt idx="82">
                  <c:v>22.940312788575969</c:v>
                </c:pt>
                <c:pt idx="83">
                  <c:v>22.927867693898364</c:v>
                </c:pt>
                <c:pt idx="84">
                  <c:v>22.915572244820364</c:v>
                </c:pt>
                <c:pt idx="85">
                  <c:v>22.903425938112274</c:v>
                </c:pt>
                <c:pt idx="86">
                  <c:v>22.891428187945046</c:v>
                </c:pt>
                <c:pt idx="87">
                  <c:v>22.879578333538745</c:v>
                </c:pt>
                <c:pt idx="88">
                  <c:v>22.867875646237497</c:v>
                </c:pt>
                <c:pt idx="89">
                  <c:v>22.856319336051321</c:v>
                </c:pt>
                <c:pt idx="90">
                  <c:v>22.844908557704152</c:v>
                </c:pt>
                <c:pt idx="91">
                  <c:v>22.83493271600554</c:v>
                </c:pt>
                <c:pt idx="92">
                  <c:v>22.823752998650292</c:v>
                </c:pt>
                <c:pt idx="93">
                  <c:v>22.812718313528322</c:v>
                </c:pt>
                <c:pt idx="94">
                  <c:v>22.801826907420505</c:v>
                </c:pt>
                <c:pt idx="95">
                  <c:v>22.791077773855829</c:v>
                </c:pt>
                <c:pt idx="96">
                  <c:v>22.780469586287214</c:v>
                </c:pt>
                <c:pt idx="97">
                  <c:v>22.770000929974358</c:v>
                </c:pt>
                <c:pt idx="98">
                  <c:v>22.759670407113354</c:v>
                </c:pt>
                <c:pt idx="99">
                  <c:v>22.749476661974693</c:v>
                </c:pt>
                <c:pt idx="100">
                  <c:v>22.739418379698776</c:v>
                </c:pt>
                <c:pt idx="101">
                  <c:v>22.729494276146212</c:v>
                </c:pt>
                <c:pt idx="102">
                  <c:v>22.719703087294249</c:v>
                </c:pt>
                <c:pt idx="103">
                  <c:v>22.710043561072801</c:v>
                </c:pt>
                <c:pt idx="104">
                  <c:v>22.700514451894094</c:v>
                </c:pt>
                <c:pt idx="105">
                  <c:v>22.691114517390197</c:v>
                </c:pt>
                <c:pt idx="106">
                  <c:v>22.681842516754514</c:v>
                </c:pt>
                <c:pt idx="107">
                  <c:v>22.672697210162386</c:v>
                </c:pt>
                <c:pt idx="108">
                  <c:v>22.663677358873148</c:v>
                </c:pt>
                <c:pt idx="109">
                  <c:v>22.654781725737898</c:v>
                </c:pt>
                <c:pt idx="110">
                  <c:v>22.646009075925633</c:v>
                </c:pt>
                <c:pt idx="111">
                  <c:v>22.637358177748848</c:v>
                </c:pt>
                <c:pt idx="112">
                  <c:v>22.628827803513616</c:v>
                </c:pt>
                <c:pt idx="113">
                  <c:v>22.620416730348175</c:v>
                </c:pt>
                <c:pt idx="114">
                  <c:v>22.612123740985965</c:v>
                </c:pt>
                <c:pt idx="115">
                  <c:v>22.60394762448794</c:v>
                </c:pt>
                <c:pt idx="116">
                  <c:v>22.595887176899769</c:v>
                </c:pt>
                <c:pt idx="117">
                  <c:v>22.587941201842302</c:v>
                </c:pt>
                <c:pt idx="118">
                  <c:v>22.580108511036183</c:v>
                </c:pt>
                <c:pt idx="119">
                  <c:v>22.572387924765604</c:v>
                </c:pt>
              </c:numCache>
            </c:numRef>
          </c:yVal>
          <c:smooth val="1"/>
        </c:ser>
        <c:ser>
          <c:idx val="5"/>
          <c:order val="5"/>
          <c:tx>
            <c:strRef>
              <c:f>'C:\Users\mcnamara\Documents\Germany_adipose_work\[genetics_of_body_fat_summary_Bonn_JAM.xls]maintenance summary'!$A$50</c:f>
              <c:strCache>
                <c:ptCount val="1"/>
                <c:pt idx="0">
                  <c:v>Ks Ester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summary'!$B$50:$DQ$50</c:f>
              <c:numCache>
                <c:formatCode>General</c:formatCode>
                <c:ptCount val="120"/>
                <c:pt idx="0">
                  <c:v>21.202290971821515</c:v>
                </c:pt>
                <c:pt idx="1">
                  <c:v>23.055456500204563</c:v>
                </c:pt>
                <c:pt idx="2">
                  <c:v>23.244779050959274</c:v>
                </c:pt>
                <c:pt idx="3">
                  <c:v>23.322296837599254</c:v>
                </c:pt>
                <c:pt idx="4">
                  <c:v>23.371637812107792</c:v>
                </c:pt>
                <c:pt idx="5">
                  <c:v>23.404760858984318</c:v>
                </c:pt>
                <c:pt idx="6">
                  <c:v>23.430806362221439</c:v>
                </c:pt>
                <c:pt idx="7">
                  <c:v>23.45376351393184</c:v>
                </c:pt>
                <c:pt idx="8">
                  <c:v>23.474813861335477</c:v>
                </c:pt>
                <c:pt idx="9">
                  <c:v>23.494351354326234</c:v>
                </c:pt>
                <c:pt idx="10">
                  <c:v>23.512452692036071</c:v>
                </c:pt>
                <c:pt idx="11">
                  <c:v>23.529060403040425</c:v>
                </c:pt>
                <c:pt idx="12">
                  <c:v>23.544090355733783</c:v>
                </c:pt>
                <c:pt idx="13">
                  <c:v>23.557470750307917</c:v>
                </c:pt>
                <c:pt idx="14">
                  <c:v>23.569154028046704</c:v>
                </c:pt>
                <c:pt idx="15">
                  <c:v>23.579118736886144</c:v>
                </c:pt>
                <c:pt idx="16">
                  <c:v>23.587367179232849</c:v>
                </c:pt>
                <c:pt idx="17">
                  <c:v>23.593921644244794</c:v>
                </c:pt>
                <c:pt idx="18">
                  <c:v>23.598820508366941</c:v>
                </c:pt>
                <c:pt idx="19">
                  <c:v>23.602114676535486</c:v>
                </c:pt>
                <c:pt idx="20">
                  <c:v>23.603864504690755</c:v>
                </c:pt>
                <c:pt idx="21">
                  <c:v>23.604137211197383</c:v>
                </c:pt>
                <c:pt idx="22">
                  <c:v>23.603004733091971</c:v>
                </c:pt>
                <c:pt idx="23">
                  <c:v>23.600541968504096</c:v>
                </c:pt>
                <c:pt idx="24">
                  <c:v>23.596825347280287</c:v>
                </c:pt>
                <c:pt idx="25">
                  <c:v>23.591931677804407</c:v>
                </c:pt>
                <c:pt idx="26">
                  <c:v>23.58593722519937</c:v>
                </c:pt>
                <c:pt idx="27">
                  <c:v>23.578916982941408</c:v>
                </c:pt>
                <c:pt idx="28">
                  <c:v>23.570944105909632</c:v>
                </c:pt>
                <c:pt idx="29">
                  <c:v>23.562089477959741</c:v>
                </c:pt>
                <c:pt idx="30">
                  <c:v>23.552421391336345</c:v>
                </c:pt>
                <c:pt idx="31">
                  <c:v>23.542005318764332</c:v>
                </c:pt>
                <c:pt idx="32">
                  <c:v>23.530903762003319</c:v>
                </c:pt>
                <c:pt idx="33">
                  <c:v>23.519176163128588</c:v>
                </c:pt>
                <c:pt idx="34">
                  <c:v>23.506878866894866</c:v>
                </c:pt>
                <c:pt idx="35">
                  <c:v>23.494065124323754</c:v>
                </c:pt>
                <c:pt idx="36">
                  <c:v>23.480785129178546</c:v>
                </c:pt>
                <c:pt idx="37">
                  <c:v>23.467086080293601</c:v>
                </c:pt>
                <c:pt idx="38">
                  <c:v>23.453012263848624</c:v>
                </c:pt>
                <c:pt idx="39">
                  <c:v>23.438605150640349</c:v>
                </c:pt>
                <c:pt idx="40">
                  <c:v>23.423903504229486</c:v>
                </c:pt>
                <c:pt idx="41">
                  <c:v>23.408943496551686</c:v>
                </c:pt>
                <c:pt idx="42">
                  <c:v>23.393758828186336</c:v>
                </c:pt>
                <c:pt idx="43">
                  <c:v>23.37838085099504</c:v>
                </c:pt>
                <c:pt idx="44">
                  <c:v>23.36283869128118</c:v>
                </c:pt>
                <c:pt idx="45">
                  <c:v>23.347159371994913</c:v>
                </c:pt>
                <c:pt idx="46">
                  <c:v>23.331367932821571</c:v>
                </c:pt>
                <c:pt idx="47">
                  <c:v>23.315487547256197</c:v>
                </c:pt>
                <c:pt idx="48">
                  <c:v>23.299539635985738</c:v>
                </c:pt>
                <c:pt idx="49">
                  <c:v>23.283543976085621</c:v>
                </c:pt>
                <c:pt idx="50">
                  <c:v>23.267518805684727</c:v>
                </c:pt>
                <c:pt idx="51">
                  <c:v>23.25148092388083</c:v>
                </c:pt>
                <c:pt idx="52">
                  <c:v>23.235445785784677</c:v>
                </c:pt>
                <c:pt idx="53">
                  <c:v>23.219427592655414</c:v>
                </c:pt>
                <c:pt idx="54">
                  <c:v>23.203439377151028</c:v>
                </c:pt>
                <c:pt idx="55">
                  <c:v>23.187493083771159</c:v>
                </c:pt>
                <c:pt idx="56">
                  <c:v>23.171599644605358</c:v>
                </c:pt>
                <c:pt idx="57">
                  <c:v>23.155769050531962</c:v>
                </c:pt>
                <c:pt idx="58">
                  <c:v>23.140010418032382</c:v>
                </c:pt>
                <c:pt idx="59">
                  <c:v>23.124332051801115</c:v>
                </c:pt>
                <c:pt idx="60">
                  <c:v>23.108741503341893</c:v>
                </c:pt>
                <c:pt idx="61">
                  <c:v>23.093245625743918</c:v>
                </c:pt>
                <c:pt idx="62">
                  <c:v>23.077850624836842</c:v>
                </c:pt>
                <c:pt idx="63">
                  <c:v>23.062562106919614</c:v>
                </c:pt>
                <c:pt idx="64">
                  <c:v>23.047385123257278</c:v>
                </c:pt>
                <c:pt idx="65">
                  <c:v>23.032324248420704</c:v>
                </c:pt>
                <c:pt idx="66">
                  <c:v>23.017383470431234</c:v>
                </c:pt>
                <c:pt idx="67">
                  <c:v>23.002566450764608</c:v>
                </c:pt>
                <c:pt idx="68">
                  <c:v>22.987876407345397</c:v>
                </c:pt>
                <c:pt idx="69">
                  <c:v>22.973316183452496</c:v>
                </c:pt>
                <c:pt idx="70">
                  <c:v>22.958888276559151</c:v>
                </c:pt>
                <c:pt idx="71">
                  <c:v>22.944594865117562</c:v>
                </c:pt>
                <c:pt idx="72">
                  <c:v>22.930437833427042</c:v>
                </c:pt>
                <c:pt idx="73">
                  <c:v>22.916418794713945</c:v>
                </c:pt>
                <c:pt idx="74">
                  <c:v>22.902539112547245</c:v>
                </c:pt>
                <c:pt idx="75">
                  <c:v>22.888799920702816</c:v>
                </c:pt>
                <c:pt idx="76">
                  <c:v>22.875202141584907</c:v>
                </c:pt>
                <c:pt idx="77">
                  <c:v>22.861746503305362</c:v>
                </c:pt>
                <c:pt idx="78">
                  <c:v>22.848433555514855</c:v>
                </c:pt>
                <c:pt idx="79">
                  <c:v>22.835263684073972</c:v>
                </c:pt>
                <c:pt idx="80">
                  <c:v>22.822237124646541</c:v>
                </c:pt>
                <c:pt idx="81">
                  <c:v>22.809353975292112</c:v>
                </c:pt>
                <c:pt idx="82">
                  <c:v>22.79661420812851</c:v>
                </c:pt>
                <c:pt idx="83">
                  <c:v>22.784017680131107</c:v>
                </c:pt>
                <c:pt idx="84">
                  <c:v>22.771564143131265</c:v>
                </c:pt>
                <c:pt idx="85">
                  <c:v>22.759253253070973</c:v>
                </c:pt>
                <c:pt idx="86">
                  <c:v>22.747084578567119</c:v>
                </c:pt>
                <c:pt idx="87">
                  <c:v>22.735057608836104</c:v>
                </c:pt>
                <c:pt idx="88">
                  <c:v>22.723171761023934</c:v>
                </c:pt>
                <c:pt idx="89">
                  <c:v>22.711426386985366</c:v>
                </c:pt>
                <c:pt idx="90">
                  <c:v>22.69982077955207</c:v>
                </c:pt>
                <c:pt idx="91">
                  <c:v>22.689594627182146</c:v>
                </c:pt>
                <c:pt idx="92">
                  <c:v>22.678211571326074</c:v>
                </c:pt>
                <c:pt idx="93">
                  <c:v>22.66696721841965</c:v>
                </c:pt>
                <c:pt idx="94">
                  <c:v>22.655860140784359</c:v>
                </c:pt>
                <c:pt idx="95">
                  <c:v>22.644889676205789</c:v>
                </c:pt>
                <c:pt idx="96">
                  <c:v>22.634054754501747</c:v>
                </c:pt>
                <c:pt idx="97">
                  <c:v>22.623354177685226</c:v>
                </c:pt>
                <c:pt idx="98">
                  <c:v>22.612786735436114</c:v>
                </c:pt>
                <c:pt idx="99">
                  <c:v>22.602351236045198</c:v>
                </c:pt>
                <c:pt idx="100">
                  <c:v>22.592046511761573</c:v>
                </c:pt>
                <c:pt idx="101">
                  <c:v>22.58187141326075</c:v>
                </c:pt>
                <c:pt idx="102">
                  <c:v>22.571824802159846</c:v>
                </c:pt>
                <c:pt idx="103">
                  <c:v>22.561905545042602</c:v>
                </c:pt>
                <c:pt idx="104">
                  <c:v>22.552112509523781</c:v>
                </c:pt>
                <c:pt idx="105">
                  <c:v>22.54244456206661</c:v>
                </c:pt>
                <c:pt idx="106">
                  <c:v>22.532900567095417</c:v>
                </c:pt>
                <c:pt idx="107">
                  <c:v>22.523479386974643</c:v>
                </c:pt>
                <c:pt idx="108">
                  <c:v>22.514179882523237</c:v>
                </c:pt>
                <c:pt idx="109">
                  <c:v>22.505000913832205</c:v>
                </c:pt>
                <c:pt idx="110">
                  <c:v>22.495941341229251</c:v>
                </c:pt>
                <c:pt idx="111">
                  <c:v>22.487000026292133</c:v>
                </c:pt>
                <c:pt idx="112">
                  <c:v>22.478175832849054</c:v>
                </c:pt>
                <c:pt idx="113">
                  <c:v>22.469467627931817</c:v>
                </c:pt>
                <c:pt idx="114">
                  <c:v>22.460874282662427</c:v>
                </c:pt>
                <c:pt idx="115">
                  <c:v>22.452394673064248</c:v>
                </c:pt>
                <c:pt idx="116">
                  <c:v>22.444027680795998</c:v>
                </c:pt>
                <c:pt idx="117">
                  <c:v>22.435772193809232</c:v>
                </c:pt>
                <c:pt idx="118">
                  <c:v>22.427627106933265</c:v>
                </c:pt>
                <c:pt idx="119">
                  <c:v>22.419591322391959</c:v>
                </c:pt>
              </c:numCache>
            </c:numRef>
          </c:yVal>
          <c:smooth val="1"/>
        </c:ser>
        <c:ser>
          <c:idx val="6"/>
          <c:order val="6"/>
          <c:tx>
            <c:strRef>
              <c:f>'C:\Users\mcnamara\Documents\Germany_adipose_work\[genetics_of_body_fat_summary_Bonn_JAM.xls]maintenance summary'!$A$51</c:f>
              <c:strCache>
                <c:ptCount val="1"/>
                <c:pt idx="0">
                  <c:v>Ks Ester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summary'!$B$51:$DQ$51</c:f>
              <c:numCache>
                <c:formatCode>General</c:formatCode>
                <c:ptCount val="120"/>
                <c:pt idx="0">
                  <c:v>21.090129198368352</c:v>
                </c:pt>
                <c:pt idx="1">
                  <c:v>22.906773027052665</c:v>
                </c:pt>
                <c:pt idx="2">
                  <c:v>23.098751484725387</c:v>
                </c:pt>
                <c:pt idx="3">
                  <c:v>23.179653774285704</c:v>
                </c:pt>
                <c:pt idx="4">
                  <c:v>23.230290485652276</c:v>
                </c:pt>
                <c:pt idx="5">
                  <c:v>23.264648387286826</c:v>
                </c:pt>
                <c:pt idx="6">
                  <c:v>23.291891173591061</c:v>
                </c:pt>
                <c:pt idx="7">
                  <c:v>23.315942596513395</c:v>
                </c:pt>
                <c:pt idx="8">
                  <c:v>23.338027783817651</c:v>
                </c:pt>
                <c:pt idx="9">
                  <c:v>23.358561650289911</c:v>
                </c:pt>
                <c:pt idx="10">
                  <c:v>23.377630307489007</c:v>
                </c:pt>
                <c:pt idx="11">
                  <c:v>23.395183514255862</c:v>
                </c:pt>
                <c:pt idx="12">
                  <c:v>23.411142116598462</c:v>
                </c:pt>
                <c:pt idx="13">
                  <c:v>23.425437479220477</c:v>
                </c:pt>
                <c:pt idx="14">
                  <c:v>23.438023971267164</c:v>
                </c:pt>
                <c:pt idx="15">
                  <c:v>23.448881167364011</c:v>
                </c:pt>
                <c:pt idx="16">
                  <c:v>23.458011739754646</c:v>
                </c:pt>
                <c:pt idx="17">
                  <c:v>23.465437884593236</c:v>
                </c:pt>
                <c:pt idx="18">
                  <c:v>23.471197572765547</c:v>
                </c:pt>
                <c:pt idx="19">
                  <c:v>23.475341106935247</c:v>
                </c:pt>
                <c:pt idx="20">
                  <c:v>23.477928132629707</c:v>
                </c:pt>
                <c:pt idx="21">
                  <c:v>23.479025116108282</c:v>
                </c:pt>
                <c:pt idx="22">
                  <c:v>23.478703249125967</c:v>
                </c:pt>
                <c:pt idx="23">
                  <c:v>23.47703672545062</c:v>
                </c:pt>
                <c:pt idx="24">
                  <c:v>23.474101334126217</c:v>
                </c:pt>
                <c:pt idx="25">
                  <c:v>23.469973319981275</c:v>
                </c:pt>
                <c:pt idx="26">
                  <c:v>23.464728468676931</c:v>
                </c:pt>
                <c:pt idx="27">
                  <c:v>23.458441380083443</c:v>
                </c:pt>
                <c:pt idx="28">
                  <c:v>23.45118489944797</c:v>
                </c:pt>
                <c:pt idx="29">
                  <c:v>23.443029680602223</c:v>
                </c:pt>
                <c:pt idx="30">
                  <c:v>23.434043859437633</c:v>
                </c:pt>
                <c:pt idx="31">
                  <c:v>23.424292819189368</c:v>
                </c:pt>
                <c:pt idx="32">
                  <c:v>23.413839031836829</c:v>
                </c:pt>
                <c:pt idx="33">
                  <c:v>23.402741962257384</c:v>
                </c:pt>
                <c:pt idx="34">
                  <c:v>23.391058023748599</c:v>
                </c:pt>
                <c:pt idx="35">
                  <c:v>23.378840575222803</c:v>
                </c:pt>
                <c:pt idx="36">
                  <c:v>23.366139951831045</c:v>
                </c:pt>
                <c:pt idx="37">
                  <c:v>23.353003522025048</c:v>
                </c:pt>
                <c:pt idx="38">
                  <c:v>23.33947576515169</c:v>
                </c:pt>
                <c:pt idx="39">
                  <c:v>23.325598364609739</c:v>
                </c:pt>
                <c:pt idx="40">
                  <c:v>23.311410312411518</c:v>
                </c:pt>
                <c:pt idx="41">
                  <c:v>23.296948021690277</c:v>
                </c:pt>
                <c:pt idx="42">
                  <c:v>23.282245444298354</c:v>
                </c:pt>
                <c:pt idx="43">
                  <c:v>23.267334191156728</c:v>
                </c:pt>
                <c:pt idx="44">
                  <c:v>23.252243653459939</c:v>
                </c:pt>
                <c:pt idx="45">
                  <c:v>23.23700112321534</c:v>
                </c:pt>
                <c:pt idx="46">
                  <c:v>23.221631911914518</c:v>
                </c:pt>
                <c:pt idx="47">
                  <c:v>23.206159466403122</c:v>
                </c:pt>
                <c:pt idx="48">
                  <c:v>23.190605481240308</c:v>
                </c:pt>
                <c:pt idx="49">
                  <c:v>23.174990007025663</c:v>
                </c:pt>
                <c:pt idx="50">
                  <c:v>23.15933155432683</c:v>
                </c:pt>
                <c:pt idx="51">
                  <c:v>23.143647192967691</c:v>
                </c:pt>
                <c:pt idx="52">
                  <c:v>23.127952646541399</c:v>
                </c:pt>
                <c:pt idx="53">
                  <c:v>23.112262382094841</c:v>
                </c:pt>
                <c:pt idx="54">
                  <c:v>23.096589694998244</c:v>
                </c:pt>
                <c:pt idx="55">
                  <c:v>23.080946789066846</c:v>
                </c:pt>
                <c:pt idx="56">
                  <c:v>23.065344852040084</c:v>
                </c:pt>
                <c:pt idx="57">
                  <c:v>23.049794126556179</c:v>
                </c:pt>
                <c:pt idx="58">
                  <c:v>23.034303976782148</c:v>
                </c:pt>
                <c:pt idx="59">
                  <c:v>23.018882950873909</c:v>
                </c:pt>
                <c:pt idx="60">
                  <c:v>23.003538839453022</c:v>
                </c:pt>
                <c:pt idx="61">
                  <c:v>22.988278730291217</c:v>
                </c:pt>
                <c:pt idx="62">
                  <c:v>22.97310905939738</c:v>
                </c:pt>
                <c:pt idx="63">
                  <c:v>22.958035658700165</c:v>
                </c:pt>
                <c:pt idx="64">
                  <c:v>22.943063800517756</c:v>
                </c:pt>
                <c:pt idx="65">
                  <c:v>22.928198273077555</c:v>
                </c:pt>
                <c:pt idx="66">
                  <c:v>22.913443281933649</c:v>
                </c:pt>
                <c:pt idx="67">
                  <c:v>22.898802693047724</c:v>
                </c:pt>
                <c:pt idx="68">
                  <c:v>22.88427992713676</c:v>
                </c:pt>
                <c:pt idx="69">
                  <c:v>22.869878025783184</c:v>
                </c:pt>
                <c:pt idx="70">
                  <c:v>22.855599680325945</c:v>
                </c:pt>
                <c:pt idx="71">
                  <c:v>22.841447258704839</c:v>
                </c:pt>
                <c:pt idx="72">
                  <c:v>22.827422830395211</c:v>
                </c:pt>
                <c:pt idx="73">
                  <c:v>22.813528189561204</c:v>
                </c:pt>
                <c:pt idx="74">
                  <c:v>22.799764876549268</c:v>
                </c:pt>
                <c:pt idx="75">
                  <c:v>22.786134197835054</c:v>
                </c:pt>
                <c:pt idx="76">
                  <c:v>22.772637244531445</c:v>
                </c:pt>
                <c:pt idx="77">
                  <c:v>22.759274909556673</c:v>
                </c:pt>
                <c:pt idx="78">
                  <c:v>22.746047903557166</c:v>
                </c:pt>
                <c:pt idx="79">
                  <c:v>22.732956769671855</c:v>
                </c:pt>
                <c:pt idx="80">
                  <c:v>22.720001897220008</c:v>
                </c:pt>
                <c:pt idx="81">
                  <c:v>22.707183534388392</c:v>
                </c:pt>
                <c:pt idx="82">
                  <c:v>22.694501799989194</c:v>
                </c:pt>
                <c:pt idx="83">
                  <c:v>22.68195669435454</c:v>
                </c:pt>
                <c:pt idx="84">
                  <c:v>22.669548109429293</c:v>
                </c:pt>
                <c:pt idx="85">
                  <c:v>22.657275838119435</c:v>
                </c:pt>
                <c:pt idx="86">
                  <c:v>22.645139582949398</c:v>
                </c:pt>
                <c:pt idx="87">
                  <c:v>22.633138964077546</c:v>
                </c:pt>
                <c:pt idx="88">
                  <c:v>22.621273526716333</c:v>
                </c:pt>
                <c:pt idx="89">
                  <c:v>22.609542747999662</c:v>
                </c:pt>
                <c:pt idx="90">
                  <c:v>22.597946043337124</c:v>
                </c:pt>
                <c:pt idx="91">
                  <c:v>22.587779036220255</c:v>
                </c:pt>
                <c:pt idx="92">
                  <c:v>22.576390682279399</c:v>
                </c:pt>
                <c:pt idx="93">
                  <c:v>22.565137197860963</c:v>
                </c:pt>
                <c:pt idx="94">
                  <c:v>22.55401662579952</c:v>
                </c:pt>
                <c:pt idx="95">
                  <c:v>22.543028100549023</c:v>
                </c:pt>
                <c:pt idx="96">
                  <c:v>22.53217045603995</c:v>
                </c:pt>
                <c:pt idx="97">
                  <c:v>22.521442471050548</c:v>
                </c:pt>
                <c:pt idx="98">
                  <c:v>22.51084295989439</c:v>
                </c:pt>
                <c:pt idx="99">
                  <c:v>22.500370785666316</c:v>
                </c:pt>
                <c:pt idx="100">
                  <c:v>22.4900248538572</c:v>
                </c:pt>
                <c:pt idx="101">
                  <c:v>22.479804099093307</c:v>
                </c:pt>
                <c:pt idx="102">
                  <c:v>22.469707472697863</c:v>
                </c:pt>
                <c:pt idx="103">
                  <c:v>22.459733933633991</c:v>
                </c:pt>
                <c:pt idx="104">
                  <c:v>22.449882442696811</c:v>
                </c:pt>
                <c:pt idx="105">
                  <c:v>22.44015195922341</c:v>
                </c:pt>
                <c:pt idx="106">
                  <c:v>22.430541439573396</c:v>
                </c:pt>
                <c:pt idx="107">
                  <c:v>22.421049836766933</c:v>
                </c:pt>
                <c:pt idx="108">
                  <c:v>22.411676100832583</c:v>
                </c:pt>
                <c:pt idx="109">
                  <c:v>22.402419179561495</c:v>
                </c:pt>
                <c:pt idx="110">
                  <c:v>22.39327801946758</c:v>
                </c:pt>
                <c:pt idx="111">
                  <c:v>22.384251566828286</c:v>
                </c:pt>
                <c:pt idx="112">
                  <c:v>22.37533876873054</c:v>
                </c:pt>
                <c:pt idx="113">
                  <c:v>22.366538574075907</c:v>
                </c:pt>
                <c:pt idx="114">
                  <c:v>22.35784993452188</c:v>
                </c:pt>
                <c:pt idx="115">
                  <c:v>22.349271805347396</c:v>
                </c:pt>
                <c:pt idx="116">
                  <c:v>22.340803146238564</c:v>
                </c:pt>
                <c:pt idx="117">
                  <c:v>22.332442921995796</c:v>
                </c:pt>
                <c:pt idx="118">
                  <c:v>22.324190103164973</c:v>
                </c:pt>
                <c:pt idx="119">
                  <c:v>22.316043666597544</c:v>
                </c:pt>
              </c:numCache>
            </c:numRef>
          </c:yVal>
          <c:smooth val="1"/>
        </c:ser>
        <c:ser>
          <c:idx val="7"/>
          <c:order val="7"/>
          <c:tx>
            <c:strRef>
              <c:f>'C:\Users\mcnamara\Documents\Germany_adipose_work\[genetics_of_body_fat_summary_Bonn_JAM.xls]maintenance summary'!$A$52</c:f>
              <c:strCache>
                <c:ptCount val="1"/>
                <c:pt idx="0">
                  <c:v>Vm Lipog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summary'!$B$52:$DQ$52</c:f>
              <c:numCache>
                <c:formatCode>General</c:formatCode>
                <c:ptCount val="120"/>
                <c:pt idx="0">
                  <c:v>21.150883492322151</c:v>
                </c:pt>
                <c:pt idx="1">
                  <c:v>22.977075499898021</c:v>
                </c:pt>
                <c:pt idx="2">
                  <c:v>23.160003537475028</c:v>
                </c:pt>
                <c:pt idx="3">
                  <c:v>23.234771261257656</c:v>
                </c:pt>
                <c:pt idx="4">
                  <c:v>23.283015538379633</c:v>
                </c:pt>
                <c:pt idx="5">
                  <c:v>23.316745373178833</c:v>
                </c:pt>
                <c:pt idx="6">
                  <c:v>23.34466584373876</c:v>
                </c:pt>
                <c:pt idx="7">
                  <c:v>23.370379695736478</c:v>
                </c:pt>
                <c:pt idx="8">
                  <c:v>23.394797343069936</c:v>
                </c:pt>
                <c:pt idx="9">
                  <c:v>23.418116145469803</c:v>
                </c:pt>
                <c:pt idx="10">
                  <c:v>23.440272915306629</c:v>
                </c:pt>
                <c:pt idx="11">
                  <c:v>23.461113238200497</c:v>
                </c:pt>
                <c:pt idx="12">
                  <c:v>23.480486350044117</c:v>
                </c:pt>
                <c:pt idx="13">
                  <c:v>23.498274925201905</c:v>
                </c:pt>
                <c:pt idx="14">
                  <c:v>23.51440023400211</c:v>
                </c:pt>
                <c:pt idx="15">
                  <c:v>23.528819271716316</c:v>
                </c:pt>
                <c:pt idx="16">
                  <c:v>23.541519159665729</c:v>
                </c:pt>
                <c:pt idx="17">
                  <c:v>23.55251119786837</c:v>
                </c:pt>
                <c:pt idx="18">
                  <c:v>23.561825531682409</c:v>
                </c:pt>
                <c:pt idx="19">
                  <c:v>23.569506667467753</c:v>
                </c:pt>
                <c:pt idx="20">
                  <c:v>23.575609808562845</c:v>
                </c:pt>
                <c:pt idx="21">
                  <c:v>23.580197901405597</c:v>
                </c:pt>
                <c:pt idx="22">
                  <c:v>23.583339267422694</c:v>
                </c:pt>
                <c:pt idx="23">
                  <c:v>23.585105708412595</c:v>
                </c:pt>
                <c:pt idx="24">
                  <c:v>23.585570992466444</c:v>
                </c:pt>
                <c:pt idx="25">
                  <c:v>23.584809646198728</c:v>
                </c:pt>
                <c:pt idx="26">
                  <c:v>23.582895994822209</c:v>
                </c:pt>
                <c:pt idx="27">
                  <c:v>23.57990340407607</c:v>
                </c:pt>
                <c:pt idx="28">
                  <c:v>23.575903687601134</c:v>
                </c:pt>
                <c:pt idx="29">
                  <c:v>23.570966650629167</c:v>
                </c:pt>
                <c:pt idx="30">
                  <c:v>23.565159746379553</c:v>
                </c:pt>
                <c:pt idx="31">
                  <c:v>23.558547825780344</c:v>
                </c:pt>
                <c:pt idx="32">
                  <c:v>23.551192964415705</c:v>
                </c:pt>
                <c:pt idx="33">
                  <c:v>23.543154353194033</c:v>
                </c:pt>
                <c:pt idx="34">
                  <c:v>23.534488241330482</c:v>
                </c:pt>
                <c:pt idx="35">
                  <c:v>23.525247921961409</c:v>
                </c:pt>
                <c:pt idx="36">
                  <c:v>23.515483752157881</c:v>
                </c:pt>
                <c:pt idx="37">
                  <c:v>23.505243200337418</c:v>
                </c:pt>
                <c:pt idx="38">
                  <c:v>23.494570915131696</c:v>
                </c:pt>
                <c:pt idx="39">
                  <c:v>23.483508810687923</c:v>
                </c:pt>
                <c:pt idx="40">
                  <c:v>23.472096164175106</c:v>
                </c:pt>
                <c:pt idx="41">
                  <c:v>23.460369721961591</c:v>
                </c:pt>
                <c:pt idx="42">
                  <c:v>23.44836381152917</c:v>
                </c:pt>
                <c:pt idx="43">
                  <c:v>23.43611045670972</c:v>
                </c:pt>
                <c:pt idx="44">
                  <c:v>23.423639494277062</c:v>
                </c:pt>
                <c:pt idx="45">
                  <c:v>23.410978690309932</c:v>
                </c:pt>
                <c:pt idx="46">
                  <c:v>23.398153855068919</c:v>
                </c:pt>
                <c:pt idx="47">
                  <c:v>23.385188955406164</c:v>
                </c:pt>
                <c:pt idx="48">
                  <c:v>23.372106223959317</c:v>
                </c:pt>
                <c:pt idx="49">
                  <c:v>23.358926264574286</c:v>
                </c:pt>
                <c:pt idx="50">
                  <c:v>23.345668153563921</c:v>
                </c:pt>
                <c:pt idx="51">
                  <c:v>23.332349536539631</c:v>
                </c:pt>
                <c:pt idx="52">
                  <c:v>23.318986720662537</c:v>
                </c:pt>
                <c:pt idx="53">
                  <c:v>23.305594762246045</c:v>
                </c:pt>
                <c:pt idx="54">
                  <c:v>23.292187549711556</c:v>
                </c:pt>
                <c:pt idx="55">
                  <c:v>23.278777881953459</c:v>
                </c:pt>
                <c:pt idx="56">
                  <c:v>23.26537754221053</c:v>
                </c:pt>
                <c:pt idx="57">
                  <c:v>23.251997367573111</c:v>
                </c:pt>
                <c:pt idx="58">
                  <c:v>23.238647314279085</c:v>
                </c:pt>
                <c:pt idx="59">
                  <c:v>23.225336518966955</c:v>
                </c:pt>
                <c:pt idx="60">
                  <c:v>23.212073356064735</c:v>
                </c:pt>
                <c:pt idx="61">
                  <c:v>23.198865491501255</c:v>
                </c:pt>
                <c:pt idx="62">
                  <c:v>23.185719932926915</c:v>
                </c:pt>
                <c:pt idx="63">
                  <c:v>23.17264307663168</c:v>
                </c:pt>
                <c:pt idx="64">
                  <c:v>23.159640751345027</c:v>
                </c:pt>
                <c:pt idx="65">
                  <c:v>23.146718289429209</c:v>
                </c:pt>
                <c:pt idx="66">
                  <c:v>23.133880442880127</c:v>
                </c:pt>
                <c:pt idx="67">
                  <c:v>23.1211316032159</c:v>
                </c:pt>
                <c:pt idx="68">
                  <c:v>23.108475710763486</c:v>
                </c:pt>
                <c:pt idx="69">
                  <c:v>23.095916316636981</c:v>
                </c:pt>
                <c:pt idx="70">
                  <c:v>23.08345661140666</c:v>
                </c:pt>
                <c:pt idx="71">
                  <c:v>23.071099451777251</c:v>
                </c:pt>
                <c:pt idx="72">
                  <c:v>23.05884738540642</c:v>
                </c:pt>
                <c:pt idx="73">
                  <c:v>23.046702673987802</c:v>
                </c:pt>
                <c:pt idx="74">
                  <c:v>23.034667314715044</c:v>
                </c:pt>
                <c:pt idx="75">
                  <c:v>23.022743060236472</c:v>
                </c:pt>
                <c:pt idx="76">
                  <c:v>23.010931437203251</c:v>
                </c:pt>
                <c:pt idx="77">
                  <c:v>22.999233763507199</c:v>
                </c:pt>
                <c:pt idx="78">
                  <c:v>22.987651164298555</c:v>
                </c:pt>
                <c:pt idx="79">
                  <c:v>22.976184586867792</c:v>
                </c:pt>
                <c:pt idx="80">
                  <c:v>22.964834814469889</c:v>
                </c:pt>
                <c:pt idx="81">
                  <c:v>22.953602479165049</c:v>
                </c:pt>
                <c:pt idx="82">
                  <c:v>22.942488073743995</c:v>
                </c:pt>
                <c:pt idx="83">
                  <c:v>22.931491962801484</c:v>
                </c:pt>
                <c:pt idx="84">
                  <c:v>22.920614393018102</c:v>
                </c:pt>
                <c:pt idx="85">
                  <c:v>22.909855502705128</c:v>
                </c:pt>
                <c:pt idx="86">
                  <c:v>22.899215330664305</c:v>
                </c:pt>
                <c:pt idx="87">
                  <c:v>22.888693824411</c:v>
                </c:pt>
                <c:pt idx="88">
                  <c:v>22.878290847804347</c:v>
                </c:pt>
                <c:pt idx="89">
                  <c:v>22.868006188126863</c:v>
                </c:pt>
                <c:pt idx="90">
                  <c:v>22.857839562652266</c:v>
                </c:pt>
                <c:pt idx="91">
                  <c:v>22.848961303167812</c:v>
                </c:pt>
                <c:pt idx="92">
                  <c:v>22.838969052746272</c:v>
                </c:pt>
                <c:pt idx="93">
                  <c:v>22.829093518802079</c:v>
                </c:pt>
                <c:pt idx="94">
                  <c:v>22.819333426907512</c:v>
                </c:pt>
                <c:pt idx="95">
                  <c:v>22.809688957213261</c:v>
                </c:pt>
                <c:pt idx="96">
                  <c:v>22.800159664272439</c:v>
                </c:pt>
                <c:pt idx="97">
                  <c:v>22.790744876760385</c:v>
                </c:pt>
                <c:pt idx="98">
                  <c:v>22.781443849911781</c:v>
                </c:pt>
                <c:pt idx="99">
                  <c:v>22.772255811371096</c:v>
                </c:pt>
                <c:pt idx="100">
                  <c:v>22.763179980672597</c:v>
                </c:pt>
                <c:pt idx="101">
                  <c:v>22.754215572005581</c:v>
                </c:pt>
                <c:pt idx="102">
                  <c:v>22.745361791423036</c:v>
                </c:pt>
                <c:pt idx="103">
                  <c:v>22.736617833912362</c:v>
                </c:pt>
                <c:pt idx="104">
                  <c:v>22.727982881565985</c:v>
                </c:pt>
                <c:pt idx="105">
                  <c:v>22.719456102942079</c:v>
                </c:pt>
                <c:pt idx="106">
                  <c:v>22.711036653373121</c:v>
                </c:pt>
                <c:pt idx="107">
                  <c:v>22.702723675909901</c:v>
                </c:pt>
                <c:pt idx="108">
                  <c:v>22.694516302634405</c:v>
                </c:pt>
                <c:pt idx="109">
                  <c:v>22.686413656149746</c:v>
                </c:pt>
                <c:pt idx="110">
                  <c:v>22.678414851118596</c:v>
                </c:pt>
                <c:pt idx="111">
                  <c:v>22.670518995770983</c:v>
                </c:pt>
                <c:pt idx="112">
                  <c:v>22.662725193335099</c:v>
                </c:pt>
                <c:pt idx="113">
                  <c:v>22.655032543367589</c:v>
                </c:pt>
                <c:pt idx="114">
                  <c:v>22.647440142973288</c:v>
                </c:pt>
                <c:pt idx="115">
                  <c:v>22.63994708791213</c:v>
                </c:pt>
                <c:pt idx="116">
                  <c:v>22.632552473598373</c:v>
                </c:pt>
                <c:pt idx="117">
                  <c:v>22.625255395996511</c:v>
                </c:pt>
                <c:pt idx="118">
                  <c:v>22.618054952422213</c:v>
                </c:pt>
                <c:pt idx="119">
                  <c:v>22.610950242255786</c:v>
                </c:pt>
              </c:numCache>
            </c:numRef>
          </c:yVal>
          <c:smooth val="1"/>
        </c:ser>
        <c:ser>
          <c:idx val="8"/>
          <c:order val="8"/>
          <c:tx>
            <c:strRef>
              <c:f>'C:\Users\mcnamara\Documents\Germany_adipose_work\[genetics_of_body_fat_summary_Bonn_JAM.xls]maintenance summary'!$A$53</c:f>
              <c:strCache>
                <c:ptCount val="1"/>
                <c:pt idx="0">
                  <c:v>Vm Lipog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summary'!$B$53:$DQ$53</c:f>
              <c:numCache>
                <c:formatCode>General</c:formatCode>
                <c:ptCount val="120"/>
                <c:pt idx="0">
                  <c:v>21.150883492322151</c:v>
                </c:pt>
                <c:pt idx="1">
                  <c:v>23.000691245792456</c:v>
                </c:pt>
                <c:pt idx="2">
                  <c:v>23.202853127474704</c:v>
                </c:pt>
                <c:pt idx="3">
                  <c:v>23.287420489236037</c:v>
                </c:pt>
                <c:pt idx="4">
                  <c:v>23.338205868071626</c:v>
                </c:pt>
                <c:pt idx="5">
                  <c:v>23.370511042922594</c:v>
                </c:pt>
                <c:pt idx="6">
                  <c:v>23.394245834108677</c:v>
                </c:pt>
                <c:pt idx="7">
                  <c:v>23.413856385406262</c:v>
                </c:pt>
                <c:pt idx="8">
                  <c:v>23.430922590520588</c:v>
                </c:pt>
                <c:pt idx="9">
                  <c:v>23.446089735793915</c:v>
                </c:pt>
                <c:pt idx="10">
                  <c:v>23.459594886111063</c:v>
                </c:pt>
                <c:pt idx="11">
                  <c:v>23.471486882475148</c:v>
                </c:pt>
                <c:pt idx="12">
                  <c:v>23.481751453411665</c:v>
                </c:pt>
                <c:pt idx="13">
                  <c:v>23.490362350052223</c:v>
                </c:pt>
                <c:pt idx="14">
                  <c:v>23.497301700460376</c:v>
                </c:pt>
                <c:pt idx="15">
                  <c:v>23.502567346155608</c:v>
                </c:pt>
                <c:pt idx="16">
                  <c:v>23.506174078580663</c:v>
                </c:pt>
                <c:pt idx="17">
                  <c:v>23.508152228026763</c:v>
                </c:pt>
                <c:pt idx="18">
                  <c:v>23.50854529811815</c:v>
                </c:pt>
                <c:pt idx="19">
                  <c:v>23.50740739993914</c:v>
                </c:pt>
                <c:pt idx="20">
                  <c:v>23.504800814797079</c:v>
                </c:pt>
                <c:pt idx="21">
                  <c:v>23.500793817446677</c:v>
                </c:pt>
                <c:pt idx="22">
                  <c:v>23.495458797459371</c:v>
                </c:pt>
                <c:pt idx="23">
                  <c:v>23.488870673450222</c:v>
                </c:pt>
                <c:pt idx="24">
                  <c:v>23.481105576652105</c:v>
                </c:pt>
                <c:pt idx="25">
                  <c:v>23.472239773830346</c:v>
                </c:pt>
                <c:pt idx="26">
                  <c:v>23.462348798584081</c:v>
                </c:pt>
                <c:pt idx="27">
                  <c:v>23.45150676167723</c:v>
                </c:pt>
                <c:pt idx="28">
                  <c:v>23.439785813683727</c:v>
                </c:pt>
                <c:pt idx="29">
                  <c:v>23.427255736202142</c:v>
                </c:pt>
                <c:pt idx="30">
                  <c:v>23.413983640831404</c:v>
                </c:pt>
                <c:pt idx="31">
                  <c:v>23.400033757850323</c:v>
                </c:pt>
                <c:pt idx="32">
                  <c:v>23.385467299037344</c:v>
                </c:pt>
                <c:pt idx="33">
                  <c:v>23.370342381289309</c:v>
                </c:pt>
                <c:pt idx="34">
                  <c:v>23.354713999656816</c:v>
                </c:pt>
                <c:pt idx="35">
                  <c:v>23.338634040125065</c:v>
                </c:pt>
                <c:pt idx="36">
                  <c:v>23.322151323959012</c:v>
                </c:pt>
                <c:pt idx="37">
                  <c:v>23.30531167671959</c:v>
                </c:pt>
                <c:pt idx="38">
                  <c:v>23.288158016170222</c:v>
                </c:pt>
                <c:pt idx="39">
                  <c:v>23.270730454249215</c:v>
                </c:pt>
                <c:pt idx="40">
                  <c:v>23.253066409104321</c:v>
                </c:pt>
                <c:pt idx="41">
                  <c:v>23.235200723885711</c:v>
                </c:pt>
                <c:pt idx="42">
                  <c:v>23.217165789591931</c:v>
                </c:pt>
                <c:pt idx="43">
                  <c:v>23.198991669770699</c:v>
                </c:pt>
                <c:pt idx="44">
                  <c:v>23.180706225306263</c:v>
                </c:pt>
                <c:pt idx="45">
                  <c:v>23.162335237887284</c:v>
                </c:pt>
                <c:pt idx="46">
                  <c:v>23.143902531053953</c:v>
                </c:pt>
                <c:pt idx="47">
                  <c:v>23.125430087977534</c:v>
                </c:pt>
                <c:pt idx="48">
                  <c:v>23.106938165338534</c:v>
                </c:pt>
                <c:pt idx="49">
                  <c:v>23.088445402844354</c:v>
                </c:pt>
                <c:pt idx="50">
                  <c:v>23.069968928072335</c:v>
                </c:pt>
                <c:pt idx="51">
                  <c:v>23.051524456443083</c:v>
                </c:pt>
                <c:pt idx="52">
                  <c:v>23.033126386223174</c:v>
                </c:pt>
                <c:pt idx="53">
                  <c:v>23.01478788853613</c:v>
                </c:pt>
                <c:pt idx="54">
                  <c:v>22.996520992418667</c:v>
                </c:pt>
                <c:pt idx="55">
                  <c:v>22.978336665010367</c:v>
                </c:pt>
                <c:pt idx="56">
                  <c:v>22.960244886998964</c:v>
                </c:pt>
                <c:pt idx="57">
                  <c:v>22.942254723473773</c:v>
                </c:pt>
                <c:pt idx="58">
                  <c:v>22.924374390358178</c:v>
                </c:pt>
                <c:pt idx="59">
                  <c:v>22.906611316606604</c:v>
                </c:pt>
                <c:pt idx="60">
                  <c:v>22.888972202360634</c:v>
                </c:pt>
                <c:pt idx="61">
                  <c:v>22.871463073263136</c:v>
                </c:pt>
                <c:pt idx="62">
                  <c:v>22.854089331131156</c:v>
                </c:pt>
                <c:pt idx="63">
                  <c:v>22.836855801186434</c:v>
                </c:pt>
                <c:pt idx="64">
                  <c:v>22.819766776040687</c:v>
                </c:pt>
                <c:pt idx="65">
                  <c:v>22.802826095973522</c:v>
                </c:pt>
                <c:pt idx="66">
                  <c:v>22.786037028570121</c:v>
                </c:pt>
                <c:pt idx="67">
                  <c:v>22.769402543353259</c:v>
                </c:pt>
                <c:pt idx="68">
                  <c:v>22.752925183986907</c:v>
                </c:pt>
                <c:pt idx="69">
                  <c:v>22.736607139235126</c:v>
                </c:pt>
                <c:pt idx="70">
                  <c:v>22.720450271256652</c:v>
                </c:pt>
                <c:pt idx="71">
                  <c:v>22.704456141845796</c:v>
                </c:pt>
                <c:pt idx="72">
                  <c:v>22.688626036758386</c:v>
                </c:pt>
                <c:pt idx="73">
                  <c:v>22.672960988254605</c:v>
                </c:pt>
                <c:pt idx="74">
                  <c:v>22.657461795981277</c:v>
                </c:pt>
                <c:pt idx="75">
                  <c:v>22.642129046310274</c:v>
                </c:pt>
                <c:pt idx="76">
                  <c:v>22.626963130241073</c:v>
                </c:pt>
                <c:pt idx="77">
                  <c:v>22.611964259969398</c:v>
                </c:pt>
                <c:pt idx="78">
                  <c:v>22.597132484216928</c:v>
                </c:pt>
                <c:pt idx="79">
                  <c:v>22.582467702410923</c:v>
                </c:pt>
                <c:pt idx="80">
                  <c:v>22.56796967779681</c:v>
                </c:pt>
                <c:pt idx="81">
                  <c:v>22.55363804956032</c:v>
                </c:pt>
                <c:pt idx="82">
                  <c:v>22.539472344031829</c:v>
                </c:pt>
                <c:pt idx="83">
                  <c:v>22.525471985038891</c:v>
                </c:pt>
                <c:pt idx="84">
                  <c:v>22.511636303470066</c:v>
                </c:pt>
                <c:pt idx="85">
                  <c:v>22.497964546107355</c:v>
                </c:pt>
                <c:pt idx="86">
                  <c:v>22.484455883780782</c:v>
                </c:pt>
                <c:pt idx="87">
                  <c:v>22.471109418895566</c:v>
                </c:pt>
                <c:pt idx="88">
                  <c:v>22.457924192377593</c:v>
                </c:pt>
                <c:pt idx="89">
                  <c:v>22.4448991900802</c:v>
                </c:pt>
                <c:pt idx="90">
                  <c:v>22.432033348692698</c:v>
                </c:pt>
                <c:pt idx="91">
                  <c:v>22.420692948300513</c:v>
                </c:pt>
                <c:pt idx="92">
                  <c:v>22.40809128740441</c:v>
                </c:pt>
                <c:pt idx="93">
                  <c:v>22.395648676878793</c:v>
                </c:pt>
                <c:pt idx="94">
                  <c:v>22.383363066798896</c:v>
                </c:pt>
                <c:pt idx="95">
                  <c:v>22.371233000079748</c:v>
                </c:pt>
                <c:pt idx="96">
                  <c:v>22.359256814408692</c:v>
                </c:pt>
                <c:pt idx="97">
                  <c:v>22.347432830432417</c:v>
                </c:pt>
                <c:pt idx="98">
                  <c:v>22.335759427309917</c:v>
                </c:pt>
                <c:pt idx="99">
                  <c:v>22.324235052195874</c:v>
                </c:pt>
                <c:pt idx="100">
                  <c:v>22.312858209929995</c:v>
                </c:pt>
                <c:pt idx="101">
                  <c:v>22.301627447950583</c:v>
                </c:pt>
                <c:pt idx="102">
                  <c:v>22.290541342981669</c:v>
                </c:pt>
                <c:pt idx="103">
                  <c:v>22.279598491279064</c:v>
                </c:pt>
                <c:pt idx="104">
                  <c:v>22.268797502164254</c:v>
                </c:pt>
                <c:pt idx="105">
                  <c:v>22.258136994089433</c:v>
                </c:pt>
                <c:pt idx="106">
                  <c:v>22.247615592489979</c:v>
                </c:pt>
                <c:pt idx="107">
                  <c:v>22.237231928824862</c:v>
                </c:pt>
                <c:pt idx="108">
                  <c:v>22.226984640370759</c:v>
                </c:pt>
                <c:pt idx="109">
                  <c:v>22.216872370469058</c:v>
                </c:pt>
                <c:pt idx="110">
                  <c:v>22.206893769028241</c:v>
                </c:pt>
                <c:pt idx="111">
                  <c:v>22.197047493151913</c:v>
                </c:pt>
                <c:pt idx="112">
                  <c:v>22.187332207813885</c:v>
                </c:pt>
                <c:pt idx="113">
                  <c:v>22.177746586529306</c:v>
                </c:pt>
                <c:pt idx="114">
                  <c:v>22.168289311994826</c:v>
                </c:pt>
                <c:pt idx="115">
                  <c:v>22.158959076681121</c:v>
                </c:pt>
                <c:pt idx="116">
                  <c:v>22.149754583370488</c:v>
                </c:pt>
                <c:pt idx="117">
                  <c:v>22.140674545637061</c:v>
                </c:pt>
                <c:pt idx="118">
                  <c:v>22.131717688270129</c:v>
                </c:pt>
                <c:pt idx="119">
                  <c:v>22.122882747642684</c:v>
                </c:pt>
              </c:numCache>
            </c:numRef>
          </c:yVal>
          <c:smooth val="1"/>
        </c:ser>
        <c:ser>
          <c:idx val="9"/>
          <c:order val="9"/>
          <c:tx>
            <c:strRef>
              <c:f>'C:\Users\mcnamara\Documents\Germany_adipose_work\[genetics_of_body_fat_summary_Bonn_JAM.xls]maintenance summary'!$A$54</c:f>
              <c:strCache>
                <c:ptCount val="1"/>
                <c:pt idx="0">
                  <c:v>Vm CHOR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summary'!$B$54:$DQ$54</c:f>
              <c:numCache>
                <c:formatCode>General</c:formatCode>
                <c:ptCount val="120"/>
                <c:pt idx="0">
                  <c:v>21.150883492322151</c:v>
                </c:pt>
                <c:pt idx="1">
                  <c:v>22.996032104586618</c:v>
                </c:pt>
                <c:pt idx="2">
                  <c:v>23.194950187878426</c:v>
                </c:pt>
                <c:pt idx="3">
                  <c:v>23.279731031312323</c:v>
                </c:pt>
                <c:pt idx="4">
                  <c:v>23.331989633224822</c:v>
                </c:pt>
                <c:pt idx="5">
                  <c:v>23.366017653044153</c:v>
                </c:pt>
                <c:pt idx="6">
                  <c:v>23.391481360528502</c:v>
                </c:pt>
                <c:pt idx="7">
                  <c:v>23.412682451704391</c:v>
                </c:pt>
                <c:pt idx="8">
                  <c:v>23.431136628311975</c:v>
                </c:pt>
                <c:pt idx="9">
                  <c:v>23.447480202960183</c:v>
                </c:pt>
                <c:pt idx="10">
                  <c:v>23.461965192164005</c:v>
                </c:pt>
                <c:pt idx="11">
                  <c:v>23.474664975278664</c:v>
                </c:pt>
                <c:pt idx="12">
                  <c:v>23.485592594668322</c:v>
                </c:pt>
                <c:pt idx="13">
                  <c:v>23.494747928714034</c:v>
                </c:pt>
                <c:pt idx="14">
                  <c:v>23.502136219640612</c:v>
                </c:pt>
                <c:pt idx="15">
                  <c:v>23.507774776112846</c:v>
                </c:pt>
                <c:pt idx="16">
                  <c:v>23.511694211579069</c:v>
                </c:pt>
                <c:pt idx="17">
                  <c:v>23.513937359508329</c:v>
                </c:pt>
                <c:pt idx="18">
                  <c:v>23.514557373802745</c:v>
                </c:pt>
                <c:pt idx="19">
                  <c:v>23.513615661186755</c:v>
                </c:pt>
                <c:pt idx="20">
                  <c:v>23.511179916539753</c:v>
                </c:pt>
                <c:pt idx="21">
                  <c:v>23.507322364893366</c:v>
                </c:pt>
                <c:pt idx="22">
                  <c:v>23.502118237428942</c:v>
                </c:pt>
                <c:pt idx="23">
                  <c:v>23.495644475985898</c:v>
                </c:pt>
                <c:pt idx="24">
                  <c:v>23.487978647724788</c:v>
                </c:pt>
                <c:pt idx="25">
                  <c:v>23.479198047513879</c:v>
                </c:pt>
                <c:pt idx="26">
                  <c:v>23.469378965344646</c:v>
                </c:pt>
                <c:pt idx="27">
                  <c:v>23.458596097384554</c:v>
                </c:pt>
                <c:pt idx="28">
                  <c:v>23.446922081134396</c:v>
                </c:pt>
                <c:pt idx="29">
                  <c:v>23.43442713713798</c:v>
                </c:pt>
                <c:pt idx="30">
                  <c:v>23.421178801613159</c:v>
                </c:pt>
                <c:pt idx="31">
                  <c:v>23.407241736166419</c:v>
                </c:pt>
                <c:pt idx="32">
                  <c:v>23.392677602400695</c:v>
                </c:pt>
                <c:pt idx="33">
                  <c:v>23.377544990721915</c:v>
                </c:pt>
                <c:pt idx="34">
                  <c:v>23.36189939400667</c:v>
                </c:pt>
                <c:pt idx="35">
                  <c:v>23.34579321801105</c:v>
                </c:pt>
                <c:pt idx="36">
                  <c:v>23.32927582149987</c:v>
                </c:pt>
                <c:pt idx="37">
                  <c:v>23.312393580050266</c:v>
                </c:pt>
                <c:pt idx="38">
                  <c:v>23.295189968356752</c:v>
                </c:pt>
                <c:pt idx="39">
                  <c:v>23.277705656633799</c:v>
                </c:pt>
                <c:pt idx="40">
                  <c:v>23.259978617393678</c:v>
                </c:pt>
                <c:pt idx="41">
                  <c:v>23.242044239471447</c:v>
                </c:pt>
                <c:pt idx="42">
                  <c:v>23.223935446689151</c:v>
                </c:pt>
                <c:pt idx="43">
                  <c:v>23.205682819005183</c:v>
                </c:pt>
                <c:pt idx="44">
                  <c:v>23.187314714381934</c:v>
                </c:pt>
                <c:pt idx="45">
                  <c:v>23.168857389943788</c:v>
                </c:pt>
                <c:pt idx="46">
                  <c:v>23.150335121282396</c:v>
                </c:pt>
                <c:pt idx="47">
                  <c:v>23.131770319012681</c:v>
                </c:pt>
                <c:pt idx="48">
                  <c:v>23.113183641887908</c:v>
                </c:pt>
                <c:pt idx="49">
                  <c:v>23.094594105957647</c:v>
                </c:pt>
                <c:pt idx="50">
                  <c:v>23.07601918939811</c:v>
                </c:pt>
                <c:pt idx="51">
                  <c:v>23.057474932764347</c:v>
                </c:pt>
                <c:pt idx="52">
                  <c:v>23.038976034514619</c:v>
                </c:pt>
                <c:pt idx="53">
                  <c:v>23.020535941737407</c:v>
                </c:pt>
                <c:pt idx="54">
                  <c:v>23.002166936079405</c:v>
                </c:pt>
                <c:pt idx="55">
                  <c:v>22.98388021492341</c:v>
                </c:pt>
                <c:pt idx="56">
                  <c:v>22.965685967908303</c:v>
                </c:pt>
                <c:pt idx="57">
                  <c:v>22.94759344891434</c:v>
                </c:pt>
                <c:pt idx="58">
                  <c:v>22.929611043661716</c:v>
                </c:pt>
                <c:pt idx="59">
                  <c:v>22.911746333088054</c:v>
                </c:pt>
                <c:pt idx="60">
                  <c:v>22.894006152682326</c:v>
                </c:pt>
                <c:pt idx="61">
                  <c:v>22.876396647961123</c:v>
                </c:pt>
                <c:pt idx="62">
                  <c:v>22.858923326276411</c:v>
                </c:pt>
                <c:pt idx="63">
                  <c:v>22.84159110514593</c:v>
                </c:pt>
                <c:pt idx="64">
                  <c:v>22.82440435729562</c:v>
                </c:pt>
                <c:pt idx="65">
                  <c:v>22.807366992736377</c:v>
                </c:pt>
                <c:pt idx="66">
                  <c:v>22.790482336157481</c:v>
                </c:pt>
                <c:pt idx="67">
                  <c:v>22.773753407356388</c:v>
                </c:pt>
                <c:pt idx="68">
                  <c:v>22.757182790978526</c:v>
                </c:pt>
                <c:pt idx="69">
                  <c:v>22.740772709122158</c:v>
                </c:pt>
                <c:pt idx="70">
                  <c:v>22.724525050380464</c:v>
                </c:pt>
                <c:pt idx="71">
                  <c:v>22.708441396777644</c:v>
                </c:pt>
                <c:pt idx="72">
                  <c:v>22.692523048739879</c:v>
                </c:pt>
                <c:pt idx="73">
                  <c:v>22.676771048233423</c:v>
                </c:pt>
                <c:pt idx="74">
                  <c:v>22.661186200196571</c:v>
                </c:pt>
                <c:pt idx="75">
                  <c:v>22.645769092381499</c:v>
                </c:pt>
                <c:pt idx="76">
                  <c:v>22.630520113719314</c:v>
                </c:pt>
                <c:pt idx="77">
                  <c:v>22.615439471310502</c:v>
                </c:pt>
                <c:pt idx="78">
                  <c:v>22.600527206139581</c:v>
                </c:pt>
                <c:pt idx="79">
                  <c:v>22.58578320760428</c:v>
                </c:pt>
                <c:pt idx="80">
                  <c:v>22.571207226944736</c:v>
                </c:pt>
                <c:pt idx="81">
                  <c:v>22.556798889652462</c:v>
                </c:pt>
                <c:pt idx="82">
                  <c:v>22.5425577069329</c:v>
                </c:pt>
                <c:pt idx="83">
                  <c:v>22.52848308629051</c:v>
                </c:pt>
                <c:pt idx="84">
                  <c:v>22.514574341301152</c:v>
                </c:pt>
                <c:pt idx="85">
                  <c:v>22.50083070063048</c:v>
                </c:pt>
                <c:pt idx="86">
                  <c:v>22.487251316355412</c:v>
                </c:pt>
                <c:pt idx="87">
                  <c:v>22.473835271638748</c:v>
                </c:pt>
                <c:pt idx="88">
                  <c:v>22.460581587805461</c:v>
                </c:pt>
                <c:pt idx="89">
                  <c:v>22.44748923086555</c:v>
                </c:pt>
                <c:pt idx="90">
                  <c:v>22.434557117523497</c:v>
                </c:pt>
                <c:pt idx="91">
                  <c:v>22.423161072965677</c:v>
                </c:pt>
                <c:pt idx="92">
                  <c:v>22.410499142723914</c:v>
                </c:pt>
                <c:pt idx="93">
                  <c:v>22.397993305919329</c:v>
                </c:pt>
                <c:pt idx="94">
                  <c:v>22.385643318363122</c:v>
                </c:pt>
                <c:pt idx="95">
                  <c:v>22.373448841140323</c:v>
                </c:pt>
                <c:pt idx="96">
                  <c:v>22.36140888016542</c:v>
                </c:pt>
                <c:pt idx="97">
                  <c:v>22.349522128690719</c:v>
                </c:pt>
                <c:pt idx="98">
                  <c:v>22.337787150868287</c:v>
                </c:pt>
                <c:pt idx="99">
                  <c:v>22.326202464251867</c:v>
                </c:pt>
                <c:pt idx="100">
                  <c:v>22.314766577187186</c:v>
                </c:pt>
                <c:pt idx="101">
                  <c:v>22.303478003970287</c:v>
                </c:pt>
                <c:pt idx="102">
                  <c:v>22.292335270153536</c:v>
                </c:pt>
                <c:pt idx="103">
                  <c:v>22.281336913878416</c:v>
                </c:pt>
                <c:pt idx="104">
                  <c:v>22.270481485729491</c:v>
                </c:pt>
                <c:pt idx="105">
                  <c:v>22.259767548170352</c:v>
                </c:pt>
                <c:pt idx="106">
                  <c:v>22.24919367498876</c:v>
                </c:pt>
                <c:pt idx="107">
                  <c:v>22.238758450891286</c:v>
                </c:pt>
                <c:pt idx="108">
                  <c:v>22.228460471271795</c:v>
                </c:pt>
                <c:pt idx="109">
                  <c:v>22.218298342134524</c:v>
                </c:pt>
                <c:pt idx="110">
                  <c:v>22.208270680138327</c:v>
                </c:pt>
                <c:pt idx="111">
                  <c:v>22.198376112729377</c:v>
                </c:pt>
                <c:pt idx="112">
                  <c:v>22.188613278333918</c:v>
                </c:pt>
                <c:pt idx="113">
                  <c:v>22.178980826588273</c:v>
                </c:pt>
                <c:pt idx="114">
                  <c:v>22.169477418587206</c:v>
                </c:pt>
                <c:pt idx="115">
                  <c:v>22.160101727137274</c:v>
                </c:pt>
                <c:pt idx="116">
                  <c:v>22.150852437005149</c:v>
                </c:pt>
                <c:pt idx="117">
                  <c:v>22.141728245153615</c:v>
                </c:pt>
                <c:pt idx="118">
                  <c:v>22.132727860959371</c:v>
                </c:pt>
                <c:pt idx="119">
                  <c:v>22.123850006410464</c:v>
                </c:pt>
              </c:numCache>
            </c:numRef>
          </c:yVal>
          <c:smooth val="1"/>
        </c:ser>
        <c:ser>
          <c:idx val="10"/>
          <c:order val="10"/>
          <c:tx>
            <c:strRef>
              <c:f>'C:\Users\mcnamara\Documents\Germany_adipose_work\[genetics_of_body_fat_summary_Bonn_JAM.xls]maintenance summary'!$A$55</c:f>
              <c:strCache>
                <c:ptCount val="1"/>
                <c:pt idx="0">
                  <c:v>Vm CHOR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summary'!$B$55:$DQ$55</c:f>
              <c:numCache>
                <c:formatCode>General</c:formatCode>
                <c:ptCount val="120"/>
                <c:pt idx="0">
                  <c:v>21.150883492322151</c:v>
                </c:pt>
                <c:pt idx="1">
                  <c:v>22.967358504146347</c:v>
                </c:pt>
                <c:pt idx="2">
                  <c:v>23.148959921945163</c:v>
                </c:pt>
                <c:pt idx="3">
                  <c:v>23.225433965643887</c:v>
                </c:pt>
                <c:pt idx="4">
                  <c:v>23.27731597341652</c:v>
                </c:pt>
                <c:pt idx="5">
                  <c:v>23.314841581185973</c:v>
                </c:pt>
                <c:pt idx="6">
                  <c:v>23.345958812518255</c:v>
                </c:pt>
                <c:pt idx="7">
                  <c:v>23.374125405561422</c:v>
                </c:pt>
                <c:pt idx="8">
                  <c:v>23.400303460157936</c:v>
                </c:pt>
                <c:pt idx="9">
                  <c:v>23.42481016856798</c:v>
                </c:pt>
                <c:pt idx="10">
                  <c:v>23.447713247230503</c:v>
                </c:pt>
                <c:pt idx="11">
                  <c:v>23.468972775828981</c:v>
                </c:pt>
                <c:pt idx="12">
                  <c:v>23.488529355795514</c:v>
                </c:pt>
                <c:pt idx="13">
                  <c:v>23.506335023635071</c:v>
                </c:pt>
                <c:pt idx="14">
                  <c:v>23.52236219660147</c:v>
                </c:pt>
                <c:pt idx="15">
                  <c:v>23.536604924039167</c:v>
                </c:pt>
                <c:pt idx="16">
                  <c:v>23.549076897146708</c:v>
                </c:pt>
                <c:pt idx="17">
                  <c:v>23.559808362424874</c:v>
                </c:pt>
                <c:pt idx="18">
                  <c:v>23.568842940319865</c:v>
                </c:pt>
                <c:pt idx="19">
                  <c:v>23.576234710908295</c:v>
                </c:pt>
                <c:pt idx="20">
                  <c:v>23.58204567396379</c:v>
                </c:pt>
                <c:pt idx="21">
                  <c:v>23.586343591005985</c:v>
                </c:pt>
                <c:pt idx="22">
                  <c:v>23.589200177666637</c:v>
                </c:pt>
                <c:pt idx="23">
                  <c:v>23.590689603335822</c:v>
                </c:pt>
                <c:pt idx="24">
                  <c:v>23.59088725520596</c:v>
                </c:pt>
                <c:pt idx="25">
                  <c:v>23.589868727946175</c:v>
                </c:pt>
                <c:pt idx="26">
                  <c:v>23.587709005291153</c:v>
                </c:pt>
                <c:pt idx="27">
                  <c:v>23.584481804655553</c:v>
                </c:pt>
                <c:pt idx="28">
                  <c:v>23.580259060105899</c:v>
                </c:pt>
                <c:pt idx="29">
                  <c:v>23.575110522585462</c:v>
                </c:pt>
                <c:pt idx="30">
                  <c:v>23.569103459269275</c:v>
                </c:pt>
                <c:pt idx="31">
                  <c:v>23.562302436422257</c:v>
                </c:pt>
                <c:pt idx="32">
                  <c:v>23.554769172247308</c:v>
                </c:pt>
                <c:pt idx="33">
                  <c:v>23.546562448017418</c:v>
                </c:pt>
                <c:pt idx="34">
                  <c:v>23.53773806735088</c:v>
                </c:pt>
                <c:pt idx="35">
                  <c:v>23.528348854857672</c:v>
                </c:pt>
                <c:pt idx="36">
                  <c:v>23.518444686589635</c:v>
                </c:pt>
                <c:pt idx="37">
                  <c:v>23.508072545793517</c:v>
                </c:pt>
                <c:pt idx="38">
                  <c:v>23.497276598410071</c:v>
                </c:pt>
                <c:pt idx="39">
                  <c:v>23.486098283597109</c:v>
                </c:pt>
                <c:pt idx="40">
                  <c:v>23.474576415292951</c:v>
                </c:pt>
                <c:pt idx="41">
                  <c:v>23.462747291482987</c:v>
                </c:pt>
                <c:pt idx="42">
                  <c:v>23.450644808401236</c:v>
                </c:pt>
                <c:pt idx="43">
                  <c:v>23.438300577388539</c:v>
                </c:pt>
                <c:pt idx="44">
                  <c:v>23.425744042557763</c:v>
                </c:pt>
                <c:pt idx="45">
                  <c:v>23.413002597779276</c:v>
                </c:pt>
                <c:pt idx="46">
                  <c:v>23.400101701813345</c:v>
                </c:pt>
                <c:pt idx="47">
                  <c:v>23.387064990679008</c:v>
                </c:pt>
                <c:pt idx="48">
                  <c:v>23.37391438656984</c:v>
                </c:pt>
                <c:pt idx="49">
                  <c:v>23.360670202813978</c:v>
                </c:pt>
                <c:pt idx="50">
                  <c:v>23.347351244525939</c:v>
                </c:pt>
                <c:pt idx="51">
                  <c:v>23.333974904724748</c:v>
                </c:pt>
                <c:pt idx="52">
                  <c:v>23.320557255794231</c:v>
                </c:pt>
                <c:pt idx="53">
                  <c:v>23.307113136242755</c:v>
                </c:pt>
                <c:pt idx="54">
                  <c:v>23.293656232784254</c:v>
                </c:pt>
                <c:pt idx="55">
                  <c:v>23.280199157813065</c:v>
                </c:pt>
                <c:pt idx="56">
                  <c:v>23.266753522384747</c:v>
                </c:pt>
                <c:pt idx="57">
                  <c:v>23.253330004841906</c:v>
                </c:pt>
                <c:pt idx="58">
                  <c:v>23.239938415247096</c:v>
                </c:pt>
                <c:pt idx="59">
                  <c:v>23.226587755796992</c:v>
                </c:pt>
                <c:pt idx="60">
                  <c:v>23.213286277403803</c:v>
                </c:pt>
                <c:pt idx="61">
                  <c:v>23.200041532630969</c:v>
                </c:pt>
                <c:pt idx="62">
                  <c:v>23.186860425175126</c:v>
                </c:pt>
                <c:pt idx="63">
                  <c:v>23.173749256082495</c:v>
                </c:pt>
                <c:pt idx="64">
                  <c:v>23.160713766885969</c:v>
                </c:pt>
                <c:pt idx="65">
                  <c:v>23.147759209951506</c:v>
                </c:pt>
                <c:pt idx="66">
                  <c:v>23.13489026480077</c:v>
                </c:pt>
                <c:pt idx="67">
                  <c:v>23.122111256058936</c:v>
                </c:pt>
                <c:pt idx="68">
                  <c:v>23.109426063177633</c:v>
                </c:pt>
                <c:pt idx="69">
                  <c:v>23.096838181693386</c:v>
                </c:pt>
                <c:pt idx="70">
                  <c:v>23.084350751453051</c:v>
                </c:pt>
                <c:pt idx="71">
                  <c:v>23.07196658288094</c:v>
                </c:pt>
                <c:pt idx="72">
                  <c:v>23.059688181416597</c:v>
                </c:pt>
                <c:pt idx="73">
                  <c:v>23.047517770246095</c:v>
                </c:pt>
                <c:pt idx="74">
                  <c:v>23.035457311441661</c:v>
                </c:pt>
                <c:pt idx="75">
                  <c:v>23.023508525617501</c:v>
                </c:pt>
                <c:pt idx="76">
                  <c:v>23.011672910203274</c:v>
                </c:pt>
                <c:pt idx="77">
                  <c:v>22.999951756429116</c:v>
                </c:pt>
                <c:pt idx="78">
                  <c:v>22.988346165112191</c:v>
                </c:pt>
                <c:pt idx="79">
                  <c:v>22.976857061325923</c:v>
                </c:pt>
                <c:pt idx="80">
                  <c:v>22.965485208030557</c:v>
                </c:pt>
                <c:pt idx="81">
                  <c:v>22.954231218736165</c:v>
                </c:pt>
                <c:pt idx="82">
                  <c:v>22.943095569265441</c:v>
                </c:pt>
                <c:pt idx="83">
                  <c:v>22.93207860867993</c:v>
                </c:pt>
                <c:pt idx="84">
                  <c:v>22.921180569426419</c:v>
                </c:pt>
                <c:pt idx="85">
                  <c:v>22.910401576759284</c:v>
                </c:pt>
                <c:pt idx="86">
                  <c:v>22.899741657488448</c:v>
                </c:pt>
                <c:pt idx="87">
                  <c:v>22.889200748100905</c:v>
                </c:pt>
                <c:pt idx="88">
                  <c:v>22.878778702298526</c:v>
                </c:pt>
                <c:pt idx="89">
                  <c:v>22.868475297994159</c:v>
                </c:pt>
                <c:pt idx="90">
                  <c:v>22.858290243802927</c:v>
                </c:pt>
                <c:pt idx="91">
                  <c:v>22.849384946968392</c:v>
                </c:pt>
                <c:pt idx="92">
                  <c:v>22.839376406528423</c:v>
                </c:pt>
                <c:pt idx="93">
                  <c:v>22.829487771879251</c:v>
                </c:pt>
                <c:pt idx="94">
                  <c:v>22.819714919565051</c:v>
                </c:pt>
                <c:pt idx="95">
                  <c:v>22.8100571991971</c:v>
                </c:pt>
                <c:pt idx="96">
                  <c:v>22.800514050844747</c:v>
                </c:pt>
                <c:pt idx="97">
                  <c:v>22.791084927344286</c:v>
                </c:pt>
                <c:pt idx="98">
                  <c:v>22.781769256832995</c:v>
                </c:pt>
                <c:pt idx="99">
                  <c:v>22.77256642222374</c:v>
                </c:pt>
                <c:pt idx="100">
                  <c:v>22.763475763828474</c:v>
                </c:pt>
                <c:pt idx="101">
                  <c:v>22.754496583351969</c:v>
                </c:pt>
                <c:pt idx="102">
                  <c:v>22.745628147691704</c:v>
                </c:pt>
                <c:pt idx="103">
                  <c:v>22.736869693009194</c:v>
                </c:pt>
                <c:pt idx="104">
                  <c:v>22.728220428703384</c:v>
                </c:pt>
                <c:pt idx="105">
                  <c:v>22.71967954111313</c:v>
                </c:pt>
                <c:pt idx="106">
                  <c:v>22.71124619690579</c:v>
                </c:pt>
                <c:pt idx="107">
                  <c:v>22.702919546138769</c:v>
                </c:pt>
                <c:pt idx="108">
                  <c:v>22.694698725001786</c:v>
                </c:pt>
                <c:pt idx="109">
                  <c:v>22.686582858261716</c:v>
                </c:pt>
                <c:pt idx="110">
                  <c:v>22.67857106143699</c:v>
                </c:pt>
                <c:pt idx="111">
                  <c:v>22.67066244272867</c:v>
                </c:pt>
                <c:pt idx="112">
                  <c:v>22.662856104734313</c:v>
                </c:pt>
                <c:pt idx="113">
                  <c:v>22.655151145968961</c:v>
                </c:pt>
                <c:pt idx="114">
                  <c:v>22.647546662214417</c:v>
                </c:pt>
                <c:pt idx="115">
                  <c:v>22.640041747715877</c:v>
                </c:pt>
                <c:pt idx="116">
                  <c:v>22.632635496243431</c:v>
                </c:pt>
                <c:pt idx="117">
                  <c:v>22.625327002032176</c:v>
                </c:pt>
                <c:pt idx="118">
                  <c:v>22.618115360615093</c:v>
                </c:pt>
                <c:pt idx="119">
                  <c:v>22.610999669559391</c:v>
                </c:pt>
              </c:numCache>
            </c:numRef>
          </c:yVal>
          <c:smooth val="1"/>
        </c:ser>
        <c:ser>
          <c:idx val="11"/>
          <c:order val="11"/>
          <c:tx>
            <c:strRef>
              <c:f>'C:\Users\mcnamara\Documents\Germany_adipose_work\[genetics_of_body_fat_summary_Bonn_JAM.xls]maintenance summary'!$A$56</c:f>
              <c:strCache>
                <c:ptCount val="1"/>
                <c:pt idx="0">
                  <c:v>Ks Lipog 1/2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summary'!$B$56:$DQ$56</c:f>
              <c:numCache>
                <c:formatCode>General</c:formatCode>
                <c:ptCount val="120"/>
                <c:pt idx="0">
                  <c:v>21.217088670573119</c:v>
                </c:pt>
                <c:pt idx="1">
                  <c:v>23.012379631820124</c:v>
                </c:pt>
                <c:pt idx="2">
                  <c:v>23.199143537556573</c:v>
                </c:pt>
                <c:pt idx="3">
                  <c:v>23.274867731940482</c:v>
                </c:pt>
                <c:pt idx="4">
                  <c:v>23.320484390123411</c:v>
                </c:pt>
                <c:pt idx="5">
                  <c:v>23.350291244092176</c:v>
                </c:pt>
                <c:pt idx="6">
                  <c:v>23.373406622234342</c:v>
                </c:pt>
                <c:pt idx="7">
                  <c:v>23.393661548740546</c:v>
                </c:pt>
                <c:pt idx="8">
                  <c:v>23.412208688601442</c:v>
                </c:pt>
                <c:pt idx="9">
                  <c:v>23.429403556429605</c:v>
                </c:pt>
                <c:pt idx="10">
                  <c:v>23.445286263788056</c:v>
                </c:pt>
                <c:pt idx="11">
                  <c:v>23.459772934338218</c:v>
                </c:pt>
                <c:pt idx="12">
                  <c:v>23.472760214265342</c:v>
                </c:pt>
                <c:pt idx="13">
                  <c:v>23.484162248915247</c:v>
                </c:pt>
                <c:pt idx="14">
                  <c:v>23.4939212817198</c:v>
                </c:pt>
                <c:pt idx="15">
                  <c:v>23.502008421557115</c:v>
                </c:pt>
                <c:pt idx="16">
                  <c:v>23.508420482935936</c:v>
                </c:pt>
                <c:pt idx="17">
                  <c:v>23.51317565335335</c:v>
                </c:pt>
                <c:pt idx="18">
                  <c:v>23.516309197964041</c:v>
                </c:pt>
                <c:pt idx="19">
                  <c:v>23.517869623739152</c:v>
                </c:pt>
                <c:pt idx="20">
                  <c:v>23.517915407763606</c:v>
                </c:pt>
                <c:pt idx="21">
                  <c:v>23.51651227145593</c:v>
                </c:pt>
                <c:pt idx="22">
                  <c:v>23.51373093887436</c:v>
                </c:pt>
                <c:pt idx="23">
                  <c:v>23.509645308391462</c:v>
                </c:pt>
                <c:pt idx="24">
                  <c:v>23.504330971577019</c:v>
                </c:pt>
                <c:pt idx="25">
                  <c:v>23.497864021715948</c:v>
                </c:pt>
                <c:pt idx="26">
                  <c:v>23.490320103338227</c:v>
                </c:pt>
                <c:pt idx="27">
                  <c:v>23.481773662159377</c:v>
                </c:pt>
                <c:pt idx="28">
                  <c:v>23.47229736161114</c:v>
                </c:pt>
                <c:pt idx="29">
                  <c:v>23.461961637739549</c:v>
                </c:pt>
                <c:pt idx="30">
                  <c:v>23.45083436883812</c:v>
                </c:pt>
                <c:pt idx="31">
                  <c:v>23.438980639964001</c:v>
                </c:pt>
                <c:pt idx="32">
                  <c:v>23.426462585606828</c:v>
                </c:pt>
                <c:pt idx="33">
                  <c:v>23.413339296387157</c:v>
                </c:pt>
                <c:pt idx="34">
                  <c:v>23.399666777850577</c:v>
                </c:pt>
                <c:pt idx="35">
                  <c:v>23.385497951277308</c:v>
                </c:pt>
                <c:pt idx="36">
                  <c:v>23.370882688000123</c:v>
                </c:pt>
                <c:pt idx="37">
                  <c:v>23.355867870069432</c:v>
                </c:pt>
                <c:pt idx="38">
                  <c:v>23.340497471254526</c:v>
                </c:pt>
                <c:pt idx="39">
                  <c:v>23.324812653356105</c:v>
                </c:pt>
                <c:pt idx="40">
                  <c:v>23.308851873646159</c:v>
                </c:pt>
                <c:pt idx="41">
                  <c:v>23.292650999976747</c:v>
                </c:pt>
                <c:pt idx="42">
                  <c:v>23.276243430712505</c:v>
                </c:pt>
                <c:pt idx="43">
                  <c:v>23.259660217167589</c:v>
                </c:pt>
                <c:pt idx="44">
                  <c:v>23.242930186672854</c:v>
                </c:pt>
                <c:pt idx="45">
                  <c:v>23.226080064776902</c:v>
                </c:pt>
                <c:pt idx="46">
                  <c:v>23.209134595401117</c:v>
                </c:pt>
                <c:pt idx="47">
                  <c:v>23.192116658034863</c:v>
                </c:pt>
                <c:pt idx="48">
                  <c:v>23.175047381282646</c:v>
                </c:pt>
                <c:pt idx="49">
                  <c:v>23.157946252254803</c:v>
                </c:pt>
                <c:pt idx="50">
                  <c:v>23.140831221450398</c:v>
                </c:pt>
                <c:pt idx="51">
                  <c:v>23.123718802902822</c:v>
                </c:pt>
                <c:pt idx="52">
                  <c:v>23.106624169461384</c:v>
                </c:pt>
                <c:pt idx="53">
                  <c:v>23.089561243164891</c:v>
                </c:pt>
                <c:pt idx="54">
                  <c:v>23.072542780726323</c:v>
                </c:pt>
                <c:pt idx="55">
                  <c:v>23.055580454201436</c:v>
                </c:pt>
                <c:pt idx="56">
                  <c:v>23.038684926951561</c:v>
                </c:pt>
                <c:pt idx="57">
                  <c:v>23.02186592504313</c:v>
                </c:pt>
                <c:pt idx="58">
                  <c:v>23.005132304246182</c:v>
                </c:pt>
                <c:pt idx="59">
                  <c:v>22.98849211281204</c:v>
                </c:pt>
                <c:pt idx="60">
                  <c:v>22.971952650217666</c:v>
                </c:pt>
                <c:pt idx="61">
                  <c:v>22.955520522072092</c:v>
                </c:pt>
                <c:pt idx="62">
                  <c:v>22.939201691382436</c:v>
                </c:pt>
                <c:pt idx="63">
                  <c:v>22.923001526374566</c:v>
                </c:pt>
                <c:pt idx="64">
                  <c:v>22.906924845063728</c:v>
                </c:pt>
                <c:pt idx="65">
                  <c:v>22.890975995254397</c:v>
                </c:pt>
                <c:pt idx="66">
                  <c:v>22.875158738240465</c:v>
                </c:pt>
                <c:pt idx="67">
                  <c:v>22.859476518655978</c:v>
                </c:pt>
                <c:pt idx="68">
                  <c:v>22.843932340858622</c:v>
                </c:pt>
                <c:pt idx="69">
                  <c:v>22.828528839500517</c:v>
                </c:pt>
                <c:pt idx="70">
                  <c:v>22.813268308347638</c:v>
                </c:pt>
                <c:pt idx="71">
                  <c:v>22.798152727032772</c:v>
                </c:pt>
                <c:pt idx="72">
                  <c:v>22.78318378588007</c:v>
                </c:pt>
                <c:pt idx="73">
                  <c:v>22.768362908932506</c:v>
                </c:pt>
                <c:pt idx="74">
                  <c:v>22.753691275305279</c:v>
                </c:pt>
                <c:pt idx="75">
                  <c:v>22.739169838980935</c:v>
                </c:pt>
                <c:pt idx="76">
                  <c:v>22.724799347154622</c:v>
                </c:pt>
                <c:pt idx="77">
                  <c:v>22.710580357231137</c:v>
                </c:pt>
                <c:pt idx="78">
                  <c:v>22.69651325256892</c:v>
                </c:pt>
                <c:pt idx="79">
                  <c:v>22.682598257060242</c:v>
                </c:pt>
                <c:pt idx="80">
                  <c:v>22.668835448629956</c:v>
                </c:pt>
                <c:pt idx="81">
                  <c:v>22.655224771730619</c:v>
                </c:pt>
                <c:pt idx="82">
                  <c:v>22.641766048905353</c:v>
                </c:pt>
                <c:pt idx="83">
                  <c:v>22.628458991486973</c:v>
                </c:pt>
                <c:pt idx="84">
                  <c:v>22.615303209494364</c:v>
                </c:pt>
                <c:pt idx="85">
                  <c:v>22.602298220784888</c:v>
                </c:pt>
                <c:pt idx="86">
                  <c:v>22.589443459516961</c:v>
                </c:pt>
                <c:pt idx="87">
                  <c:v>22.576738283972418</c:v>
                </c:pt>
                <c:pt idx="88">
                  <c:v>22.564181983785794</c:v>
                </c:pt>
                <c:pt idx="89">
                  <c:v>22.551773786623691</c:v>
                </c:pt>
                <c:pt idx="90">
                  <c:v>22.539512864353817</c:v>
                </c:pt>
                <c:pt idx="91">
                  <c:v>22.52872803052718</c:v>
                </c:pt>
                <c:pt idx="92">
                  <c:v>22.516701976354945</c:v>
                </c:pt>
                <c:pt idx="93">
                  <c:v>22.504824588706246</c:v>
                </c:pt>
                <c:pt idx="94">
                  <c:v>22.493093490920906</c:v>
                </c:pt>
                <c:pt idx="95">
                  <c:v>22.481507259230526</c:v>
                </c:pt>
                <c:pt idx="96">
                  <c:v>22.470064308540472</c:v>
                </c:pt>
                <c:pt idx="97">
                  <c:v>22.458763077159809</c:v>
                </c:pt>
                <c:pt idx="98">
                  <c:v>22.447602089555396</c:v>
                </c:pt>
                <c:pt idx="99">
                  <c:v>22.436579953855123</c:v>
                </c:pt>
                <c:pt idx="100">
                  <c:v>22.425695343900898</c:v>
                </c:pt>
                <c:pt idx="101">
                  <c:v>22.414946978909732</c:v>
                </c:pt>
                <c:pt idx="102">
                  <c:v>22.404333606785592</c:v>
                </c:pt>
                <c:pt idx="103">
                  <c:v>22.39385399239584</c:v>
                </c:pt>
                <c:pt idx="104">
                  <c:v>22.38350691004818</c:v>
                </c:pt>
                <c:pt idx="105">
                  <c:v>22.373291139060719</c:v>
                </c:pt>
                <c:pt idx="106">
                  <c:v>22.363205461449887</c:v>
                </c:pt>
                <c:pt idx="107">
                  <c:v>22.353248660991113</c:v>
                </c:pt>
                <c:pt idx="108">
                  <c:v>22.343419523126975</c:v>
                </c:pt>
                <c:pt idx="109">
                  <c:v>22.333716835372186</c:v>
                </c:pt>
                <c:pt idx="110">
                  <c:v>22.324139387986669</c:v>
                </c:pt>
                <c:pt idx="111">
                  <c:v>22.314685974774036</c:v>
                </c:pt>
                <c:pt idx="112">
                  <c:v>22.305355393918138</c:v>
                </c:pt>
                <c:pt idx="113">
                  <c:v>22.296146448804734</c:v>
                </c:pt>
                <c:pt idx="114">
                  <c:v>22.287057948799713</c:v>
                </c:pt>
                <c:pt idx="115">
                  <c:v>22.278088709968571</c:v>
                </c:pt>
                <c:pt idx="116">
                  <c:v>22.269237555730154</c:v>
                </c:pt>
                <c:pt idx="117">
                  <c:v>22.260503317443792</c:v>
                </c:pt>
                <c:pt idx="118">
                  <c:v>22.251884834931115</c:v>
                </c:pt>
                <c:pt idx="119">
                  <c:v>22.243380956935411</c:v>
                </c:pt>
              </c:numCache>
            </c:numRef>
          </c:yVal>
          <c:smooth val="1"/>
        </c:ser>
        <c:ser>
          <c:idx val="12"/>
          <c:order val="12"/>
          <c:tx>
            <c:strRef>
              <c:f>'C:\Users\mcnamara\Documents\Germany_adipose_work\[genetics_of_body_fat_summary_Bonn_JAM.xls]maintenance summary'!$A$57</c:f>
              <c:strCache>
                <c:ptCount val="1"/>
                <c:pt idx="0">
                  <c:v>Ks Lipog 2 X</c:v>
                </c:pt>
              </c:strCache>
            </c:strRef>
          </c:tx>
          <c:xVal>
            <c:numRef>
              <c:f>'C:\Users\mcnamara\Documents\Germany_adipose_work\[genetics_of_body_fat_summary_Bonn_JAM.xls]maintenance summary'!$B$44:$DQ$44</c:f>
              <c:numCache>
                <c:formatCode>General</c:formatCode>
                <c:ptCount val="1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numCache>
            </c:numRef>
          </c:xVal>
          <c:yVal>
            <c:numRef>
              <c:f>'C:\Users\mcnamara\Documents\Germany_adipose_work\[genetics_of_body_fat_summary_Bonn_JAM.xls]maintenance summary'!$B$57:$DQ$57</c:f>
              <c:numCache>
                <c:formatCode>General</c:formatCode>
                <c:ptCount val="120"/>
                <c:pt idx="0">
                  <c:v>21.078001160680465</c:v>
                </c:pt>
                <c:pt idx="1">
                  <c:v>22.961858876655487</c:v>
                </c:pt>
                <c:pt idx="2">
                  <c:v>23.155452795740203</c:v>
                </c:pt>
                <c:pt idx="3">
                  <c:v>23.237655235672833</c:v>
                </c:pt>
                <c:pt idx="4">
                  <c:v>23.291274033813828</c:v>
                </c:pt>
                <c:pt idx="5">
                  <c:v>23.32836947449433</c:v>
                </c:pt>
                <c:pt idx="6">
                  <c:v>23.358084032456379</c:v>
                </c:pt>
                <c:pt idx="7">
                  <c:v>23.384449317203678</c:v>
                </c:pt>
                <c:pt idx="8">
                  <c:v>23.408705064233821</c:v>
                </c:pt>
                <c:pt idx="9">
                  <c:v>23.431292526112589</c:v>
                </c:pt>
                <c:pt idx="10">
                  <c:v>23.452325165187904</c:v>
                </c:pt>
                <c:pt idx="11">
                  <c:v>23.471773344892835</c:v>
                </c:pt>
                <c:pt idx="12">
                  <c:v>23.489573392039333</c:v>
                </c:pt>
                <c:pt idx="13">
                  <c:v>23.505668240903233</c:v>
                </c:pt>
                <c:pt idx="14">
                  <c:v>23.520020744921531</c:v>
                </c:pt>
                <c:pt idx="15">
                  <c:v>23.532616643832853</c:v>
                </c:pt>
                <c:pt idx="16">
                  <c:v>23.543463056684793</c:v>
                </c:pt>
                <c:pt idx="17">
                  <c:v>23.552585353024419</c:v>
                </c:pt>
                <c:pt idx="18">
                  <c:v>23.560023733778984</c:v>
                </c:pt>
                <c:pt idx="19">
                  <c:v>23.565830032983094</c:v>
                </c:pt>
                <c:pt idx="20">
                  <c:v>23.570064910570959</c:v>
                </c:pt>
                <c:pt idx="21">
                  <c:v>23.572795465997761</c:v>
                </c:pt>
                <c:pt idx="22">
                  <c:v>23.574093245077435</c:v>
                </c:pt>
                <c:pt idx="23">
                  <c:v>23.574032593660565</c:v>
                </c:pt>
                <c:pt idx="24">
                  <c:v>23.572689309430856</c:v>
                </c:pt>
                <c:pt idx="25">
                  <c:v>23.570139546871786</c:v>
                </c:pt>
                <c:pt idx="26">
                  <c:v>23.566458936037712</c:v>
                </c:pt>
                <c:pt idx="27">
                  <c:v>23.561721881408729</c:v>
                </c:pt>
                <c:pt idx="28">
                  <c:v>23.556001012181234</c:v>
                </c:pt>
                <c:pt idx="29">
                  <c:v>23.549366759689399</c:v>
                </c:pt>
                <c:pt idx="30">
                  <c:v>23.541887041310478</c:v>
                </c:pt>
                <c:pt idx="31">
                  <c:v>23.533627033268381</c:v>
                </c:pt>
                <c:pt idx="32">
                  <c:v>23.524649017325167</c:v>
                </c:pt>
                <c:pt idx="33">
                  <c:v>23.515012288528972</c:v>
                </c:pt>
                <c:pt idx="34">
                  <c:v>23.504773113044045</c:v>
                </c:pt>
                <c:pt idx="35">
                  <c:v>23.493984726684339</c:v>
                </c:pt>
                <c:pt idx="36">
                  <c:v>23.48269736614931</c:v>
                </c:pt>
                <c:pt idx="37">
                  <c:v>23.470958326155966</c:v>
                </c:pt>
                <c:pt idx="38">
                  <c:v>23.458812036700365</c:v>
                </c:pt>
                <c:pt idx="39">
                  <c:v>23.446300155583621</c:v>
                </c:pt>
                <c:pt idx="40">
                  <c:v>23.433461672124238</c:v>
                </c:pt>
                <c:pt idx="41">
                  <c:v>23.42033301865736</c:v>
                </c:pt>
                <c:pt idx="42">
                  <c:v>23.406948187011238</c:v>
                </c:pt>
                <c:pt idx="43">
                  <c:v>23.39333884765631</c:v>
                </c:pt>
                <c:pt idx="44">
                  <c:v>23.379534469658267</c:v>
                </c:pt>
                <c:pt idx="45">
                  <c:v>23.365562439935104</c:v>
                </c:pt>
                <c:pt idx="46">
                  <c:v>23.351448180634009</c:v>
                </c:pt>
                <c:pt idx="47">
                  <c:v>23.337215263707819</c:v>
                </c:pt>
                <c:pt idx="48">
                  <c:v>23.322885521994802</c:v>
                </c:pt>
                <c:pt idx="49">
                  <c:v>23.308479156288819</c:v>
                </c:pt>
                <c:pt idx="50">
                  <c:v>23.294014838042202</c:v>
                </c:pt>
                <c:pt idx="51">
                  <c:v>23.279509807467747</c:v>
                </c:pt>
                <c:pt idx="52">
                  <c:v>23.264979966909479</c:v>
                </c:pt>
                <c:pt idx="53">
                  <c:v>23.25043996943419</c:v>
                </c:pt>
                <c:pt idx="54">
                  <c:v>23.23590330266121</c:v>
                </c:pt>
                <c:pt idx="55">
                  <c:v>23.221382367898563</c:v>
                </c:pt>
                <c:pt idx="56">
                  <c:v>23.20688855469502</c:v>
                </c:pt>
                <c:pt idx="57">
                  <c:v>23.192432310945875</c:v>
                </c:pt>
                <c:pt idx="58">
                  <c:v>23.178023208712268</c:v>
                </c:pt>
                <c:pt idx="59">
                  <c:v>23.163670005930157</c:v>
                </c:pt>
                <c:pt idx="60">
                  <c:v>23.149380704193543</c:v>
                </c:pt>
                <c:pt idx="61">
                  <c:v>23.135162602802325</c:v>
                </c:pt>
                <c:pt idx="62">
                  <c:v>23.121022349268124</c:v>
                </c:pt>
                <c:pt idx="63">
                  <c:v>23.106965986468566</c:v>
                </c:pt>
                <c:pt idx="64">
                  <c:v>23.092998996640304</c:v>
                </c:pt>
                <c:pt idx="65">
                  <c:v>23.079126375037443</c:v>
                </c:pt>
                <c:pt idx="66">
                  <c:v>23.065352536761139</c:v>
                </c:pt>
                <c:pt idx="67">
                  <c:v>23.051681550715752</c:v>
                </c:pt>
                <c:pt idx="68">
                  <c:v>23.038117039583504</c:v>
                </c:pt>
                <c:pt idx="69">
                  <c:v>23.024662244177229</c:v>
                </c:pt>
                <c:pt idx="70">
                  <c:v>23.011320052108196</c:v>
                </c:pt>
                <c:pt idx="71">
                  <c:v>22.998093024440273</c:v>
                </c:pt>
                <c:pt idx="72">
                  <c:v>22.984983420464637</c:v>
                </c:pt>
                <c:pt idx="73">
                  <c:v>22.971993220721199</c:v>
                </c:pt>
                <c:pt idx="74">
                  <c:v>22.959124148385548</c:v>
                </c:pt>
                <c:pt idx="75">
                  <c:v>22.946377689132667</c:v>
                </c:pt>
                <c:pt idx="76">
                  <c:v>22.933755109582741</c:v>
                </c:pt>
                <c:pt idx="77">
                  <c:v>22.921257474426156</c:v>
                </c:pt>
                <c:pt idx="78">
                  <c:v>22.908885662320422</c:v>
                </c:pt>
                <c:pt idx="79">
                  <c:v>22.896640380643227</c:v>
                </c:pt>
                <c:pt idx="80">
                  <c:v>22.884522179183602</c:v>
                </c:pt>
                <c:pt idx="81">
                  <c:v>22.872531462843227</c:v>
                </c:pt>
                <c:pt idx="82">
                  <c:v>22.860668503420342</c:v>
                </c:pt>
                <c:pt idx="83">
                  <c:v>22.848933450538304</c:v>
                </c:pt>
                <c:pt idx="84">
                  <c:v>22.837326341781321</c:v>
                </c:pt>
                <c:pt idx="85">
                  <c:v>22.825847112092177</c:v>
                </c:pt>
                <c:pt idx="86">
                  <c:v>22.814495602484907</c:v>
                </c:pt>
                <c:pt idx="87">
                  <c:v>22.803271568120778</c:v>
                </c:pt>
                <c:pt idx="88">
                  <c:v>22.792174685792887</c:v>
                </c:pt>
                <c:pt idx="89">
                  <c:v>22.781204560860964</c:v>
                </c:pt>
                <c:pt idx="90">
                  <c:v>22.77036073367691</c:v>
                </c:pt>
                <c:pt idx="91">
                  <c:v>22.760855407906483</c:v>
                </c:pt>
                <c:pt idx="92">
                  <c:v>22.750205966199857</c:v>
                </c:pt>
                <c:pt idx="93">
                  <c:v>22.739681427516722</c:v>
                </c:pt>
                <c:pt idx="94">
                  <c:v>22.729280601902886</c:v>
                </c:pt>
                <c:pt idx="95">
                  <c:v>22.719003341356334</c:v>
                </c:pt>
                <c:pt idx="96">
                  <c:v>22.708848968179606</c:v>
                </c:pt>
                <c:pt idx="97">
                  <c:v>22.698816612497119</c:v>
                </c:pt>
                <c:pt idx="98">
                  <c:v>22.68890534991392</c:v>
                </c:pt>
                <c:pt idx="99">
                  <c:v>22.679114243793194</c:v>
                </c:pt>
                <c:pt idx="100">
                  <c:v>22.669442360175026</c:v>
                </c:pt>
                <c:pt idx="101">
                  <c:v>22.65988876817358</c:v>
                </c:pt>
                <c:pt idx="102">
                  <c:v>22.650452536047883</c:v>
                </c:pt>
                <c:pt idx="103">
                  <c:v>22.641132727517828</c:v>
                </c:pt>
                <c:pt idx="104">
                  <c:v>22.631928399356259</c:v>
                </c:pt>
                <c:pt idx="105">
                  <c:v>22.622838600266611</c:v>
                </c:pt>
                <c:pt idx="106">
                  <c:v>22.613862370767713</c:v>
                </c:pt>
                <c:pt idx="107">
                  <c:v>22.604998743761541</c:v>
                </c:pt>
                <c:pt idx="108">
                  <c:v>22.596246745513476</c:v>
                </c:pt>
                <c:pt idx="109">
                  <c:v>22.587605396849852</c:v>
                </c:pt>
                <c:pt idx="110">
                  <c:v>22.579073714441421</c:v>
                </c:pt>
                <c:pt idx="111">
                  <c:v>22.570650712088334</c:v>
                </c:pt>
                <c:pt idx="112">
                  <c:v>22.562335401956556</c:v>
                </c:pt>
                <c:pt idx="113">
                  <c:v>22.554126795737822</c:v>
                </c:pt>
                <c:pt idx="114">
                  <c:v>22.546023905719544</c:v>
                </c:pt>
                <c:pt idx="115">
                  <c:v>22.538025745759739</c:v>
                </c:pt>
                <c:pt idx="116">
                  <c:v>22.530131332168356</c:v>
                </c:pt>
                <c:pt idx="117">
                  <c:v>22.522339684497929</c:v>
                </c:pt>
                <c:pt idx="118">
                  <c:v>22.514649826249617</c:v>
                </c:pt>
                <c:pt idx="119">
                  <c:v>22.50706078550083</c:v>
                </c:pt>
              </c:numCache>
            </c:numRef>
          </c:yVal>
          <c:smooth val="1"/>
        </c:ser>
        <c:dLbls>
          <c:showLegendKey val="0"/>
          <c:showVal val="0"/>
          <c:showCatName val="0"/>
          <c:showSerName val="0"/>
          <c:showPercent val="0"/>
          <c:showBubbleSize val="0"/>
        </c:dLbls>
        <c:axId val="206250368"/>
        <c:axId val="206252288"/>
      </c:scatterChart>
      <c:valAx>
        <c:axId val="206250368"/>
        <c:scaling>
          <c:orientation val="minMax"/>
        </c:scaling>
        <c:delete val="0"/>
        <c:axPos val="b"/>
        <c:title>
          <c:tx>
            <c:rich>
              <a:bodyPr/>
              <a:lstStyle/>
              <a:p>
                <a:pPr>
                  <a:defRPr sz="1800">
                    <a:latin typeface="Times New Roman" pitchFamily="18" charset="0"/>
                    <a:cs typeface="Times New Roman" pitchFamily="18" charset="0"/>
                  </a:defRPr>
                </a:pPr>
                <a:r>
                  <a:rPr lang="en-US" sz="1800">
                    <a:latin typeface="Times New Roman" pitchFamily="18" charset="0"/>
                    <a:cs typeface="Times New Roman" pitchFamily="18" charset="0"/>
                  </a:rPr>
                  <a:t>Day of Lactation</a:t>
                </a:r>
              </a:p>
            </c:rich>
          </c:tx>
          <c:layout/>
          <c:overlay val="0"/>
        </c:title>
        <c:numFmt formatCode="General" sourceLinked="1"/>
        <c:majorTickMark val="out"/>
        <c:minorTickMark val="none"/>
        <c:tickLblPos val="nextTo"/>
        <c:txPr>
          <a:bodyPr/>
          <a:lstStyle/>
          <a:p>
            <a:pPr>
              <a:defRPr sz="1200" b="1">
                <a:latin typeface="Times New Roman" pitchFamily="18" charset="0"/>
                <a:cs typeface="Times New Roman" pitchFamily="18" charset="0"/>
              </a:defRPr>
            </a:pPr>
            <a:endParaRPr lang="en-US"/>
          </a:p>
        </c:txPr>
        <c:crossAx val="206252288"/>
        <c:crosses val="autoZero"/>
        <c:crossBetween val="midCat"/>
      </c:valAx>
      <c:valAx>
        <c:axId val="206252288"/>
        <c:scaling>
          <c:orientation val="minMax"/>
          <c:max val="24"/>
          <c:min val="22"/>
        </c:scaling>
        <c:delete val="0"/>
        <c:axPos val="l"/>
        <c:majorGridlines/>
        <c:title>
          <c:tx>
            <c:rich>
              <a:bodyPr rot="-5400000" vert="horz"/>
              <a:lstStyle/>
              <a:p>
                <a:pPr>
                  <a:defRPr/>
                </a:pPr>
                <a:r>
                  <a:rPr lang="en-US" sz="1800">
                    <a:latin typeface="Times New Roman" pitchFamily="18" charset="0"/>
                    <a:cs typeface="Times New Roman" pitchFamily="18" charset="0"/>
                  </a:rPr>
                  <a:t>Maintenance Energy,  Mcal/d</a:t>
                </a:r>
              </a:p>
            </c:rich>
          </c:tx>
          <c:layout>
            <c:manualLayout>
              <c:xMode val="edge"/>
              <c:yMode val="edge"/>
              <c:x val="1.9507575757575758E-2"/>
              <c:y val="0.24267435877446011"/>
            </c:manualLayout>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20625036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latin typeface="Times New Roman" pitchFamily="18" charset="0"/>
                <a:cs typeface="Times New Roman" pitchFamily="18" charset="0"/>
              </a:rPr>
              <a:t>Synthesis of TAG from Fatty Acyl CoA in a model </a:t>
            </a:r>
          </a:p>
          <a:p>
            <a:pPr>
              <a:defRPr/>
            </a:pPr>
            <a:r>
              <a:rPr lang="en-US" sz="1400">
                <a:latin typeface="Times New Roman" pitchFamily="18" charset="0"/>
                <a:cs typeface="Times New Roman" pitchFamily="18" charset="0"/>
              </a:rPr>
              <a:t>of adipose tissue metabolism</a:t>
            </a:r>
          </a:p>
        </c:rich>
      </c:tx>
      <c:layout/>
      <c:overlay val="0"/>
    </c:title>
    <c:autoTitleDeleted val="0"/>
    <c:plotArea>
      <c:layout>
        <c:manualLayout>
          <c:layoutTarget val="inner"/>
          <c:xMode val="edge"/>
          <c:yMode val="edge"/>
          <c:x val="0.15001811023622"/>
          <c:y val="0.15747962546713201"/>
          <c:w val="0.71614015748031501"/>
          <c:h val="0.69068149537349899"/>
        </c:manualLayout>
      </c:layout>
      <c:scatterChart>
        <c:scatterStyle val="smoothMarker"/>
        <c:varyColors val="0"/>
        <c:ser>
          <c:idx val="0"/>
          <c:order val="0"/>
          <c:tx>
            <c:strRef>
              <c:f>'FaTAG  TAGfa'!$AB$9</c:f>
              <c:strCache>
                <c:ptCount val="1"/>
                <c:pt idx="0">
                  <c:v>Glucose = 0.001</c:v>
                </c:pt>
              </c:strCache>
            </c:strRef>
          </c:tx>
          <c:xVal>
            <c:numRef>
              <c:f>'FaTAG  TAGfa'!$AA$10:$AA$18</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TAGfa'!$AB$10:$AB$18</c:f>
              <c:numCache>
                <c:formatCode>0.0</c:formatCode>
                <c:ptCount val="9"/>
                <c:pt idx="0">
                  <c:v>4.3467080650040897</c:v>
                </c:pt>
                <c:pt idx="1">
                  <c:v>6.0185188592364236</c:v>
                </c:pt>
                <c:pt idx="2">
                  <c:v>6.9035951620653178</c:v>
                </c:pt>
                <c:pt idx="3">
                  <c:v>7.4514995400070108</c:v>
                </c:pt>
                <c:pt idx="4">
                  <c:v>7.824074517007352</c:v>
                </c:pt>
                <c:pt idx="5">
                  <c:v>8.0938701900076122</c:v>
                </c:pt>
                <c:pt idx="6">
                  <c:v>8.2982608513714364</c:v>
                </c:pt>
                <c:pt idx="7">
                  <c:v>8.4584589373052594</c:v>
                </c:pt>
                <c:pt idx="8">
                  <c:v>8.5873988601300226</c:v>
                </c:pt>
              </c:numCache>
            </c:numRef>
          </c:yVal>
          <c:smooth val="1"/>
        </c:ser>
        <c:ser>
          <c:idx val="1"/>
          <c:order val="1"/>
          <c:tx>
            <c:strRef>
              <c:f>'FaTAG  TAGfa'!$AC$9</c:f>
              <c:strCache>
                <c:ptCount val="1"/>
                <c:pt idx="0">
                  <c:v>0.003</c:v>
                </c:pt>
              </c:strCache>
            </c:strRef>
          </c:tx>
          <c:xVal>
            <c:numRef>
              <c:f>'FaTAG  TAGfa'!$AA$10:$AA$18</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TAGfa'!$AC$10:$AC$18</c:f>
              <c:numCache>
                <c:formatCode>0.0</c:formatCode>
                <c:ptCount val="9"/>
                <c:pt idx="0">
                  <c:v>5.5886246550052556</c:v>
                </c:pt>
                <c:pt idx="1">
                  <c:v>8.6934161300081794</c:v>
                </c:pt>
                <c:pt idx="2">
                  <c:v>10.66919252319185</c:v>
                </c:pt>
                <c:pt idx="3">
                  <c:v>12.03703771847286</c:v>
                </c:pt>
                <c:pt idx="4">
                  <c:v>13.04012419501227</c:v>
                </c:pt>
                <c:pt idx="5">
                  <c:v>13.807190324130641</c:v>
                </c:pt>
                <c:pt idx="6">
                  <c:v>14.412768847118819</c:v>
                </c:pt>
                <c:pt idx="7">
                  <c:v>14.90299908001402</c:v>
                </c:pt>
                <c:pt idx="8">
                  <c:v>15.307971881101359</c:v>
                </c:pt>
              </c:numCache>
            </c:numRef>
          </c:yVal>
          <c:smooth val="1"/>
        </c:ser>
        <c:ser>
          <c:idx val="2"/>
          <c:order val="2"/>
          <c:tx>
            <c:strRef>
              <c:f>'FaTAG  TAGfa'!$AD$9</c:f>
              <c:strCache>
                <c:ptCount val="1"/>
                <c:pt idx="0">
                  <c:v>0.005</c:v>
                </c:pt>
              </c:strCache>
            </c:strRef>
          </c:tx>
          <c:xVal>
            <c:numRef>
              <c:f>'FaTAG  TAGfa'!$AA$10:$AA$18</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TAGfa'!$AD$10:$AD$18</c:f>
              <c:numCache>
                <c:formatCode>0.0</c:formatCode>
                <c:ptCount val="9"/>
                <c:pt idx="0">
                  <c:v>5.9273291795510312</c:v>
                </c:pt>
                <c:pt idx="1">
                  <c:v>9.5415542890333676</c:v>
                </c:pt>
                <c:pt idx="2">
                  <c:v>11.975624260725549</c:v>
                </c:pt>
                <c:pt idx="3">
                  <c:v>13.726446521065551</c:v>
                </c:pt>
                <c:pt idx="4">
                  <c:v>15.04629714809108</c:v>
                </c:pt>
                <c:pt idx="5">
                  <c:v>16.07686544590554</c:v>
                </c:pt>
                <c:pt idx="6">
                  <c:v>16.903864697238131</c:v>
                </c:pt>
                <c:pt idx="7">
                  <c:v>17.582189925859229</c:v>
                </c:pt>
                <c:pt idx="8">
                  <c:v>18.148626456975819</c:v>
                </c:pt>
              </c:numCache>
            </c:numRef>
          </c:yVal>
          <c:smooth val="1"/>
        </c:ser>
        <c:dLbls>
          <c:showLegendKey val="0"/>
          <c:showVal val="0"/>
          <c:showCatName val="0"/>
          <c:showSerName val="0"/>
          <c:showPercent val="0"/>
          <c:showBubbleSize val="0"/>
        </c:dLbls>
        <c:axId val="383751680"/>
        <c:axId val="383753600"/>
      </c:scatterChart>
      <c:valAx>
        <c:axId val="383751680"/>
        <c:scaling>
          <c:orientation val="minMax"/>
        </c:scaling>
        <c:delete val="0"/>
        <c:axPos val="b"/>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Concentration of Fatty Acyl CoA, M</a:t>
                </a:r>
              </a:p>
            </c:rich>
          </c:tx>
          <c:layout/>
          <c:overlay val="0"/>
        </c:title>
        <c:numFmt formatCode="General" sourceLinked="1"/>
        <c:majorTickMark val="out"/>
        <c:minorTickMark val="none"/>
        <c:tickLblPos val="nextTo"/>
        <c:txPr>
          <a:bodyPr/>
          <a:lstStyle/>
          <a:p>
            <a:pPr algn="ctr">
              <a:defRPr lang="en-US" sz="1200" b="1" i="0" u="none" strike="noStrike" kern="1200" baseline="0">
                <a:solidFill>
                  <a:sysClr val="windowText" lastClr="000000"/>
                </a:solidFill>
                <a:latin typeface="Times New Roman" pitchFamily="18" charset="0"/>
                <a:ea typeface="+mn-ea"/>
                <a:cs typeface="Times New Roman" pitchFamily="18" charset="0"/>
              </a:defRPr>
            </a:pPr>
            <a:endParaRPr lang="en-US"/>
          </a:p>
        </c:txPr>
        <c:crossAx val="383753600"/>
        <c:crosses val="autoZero"/>
        <c:crossBetween val="midCat"/>
      </c:valAx>
      <c:valAx>
        <c:axId val="383753600"/>
        <c:scaling>
          <c:orientation val="minMax"/>
        </c:scaling>
        <c:delete val="0"/>
        <c:axPos val="l"/>
        <c:majorGridlines/>
        <c:title>
          <c:tx>
            <c:rich>
              <a:bodyPr rot="-5400000" vert="horz"/>
              <a:lstStyle/>
              <a:p>
                <a:pPr>
                  <a:defRPr sz="1200">
                    <a:latin typeface="Times New Roman" pitchFamily="18" charset="0"/>
                    <a:cs typeface="Times New Roman" pitchFamily="18" charset="0"/>
                  </a:defRPr>
                </a:pPr>
                <a:r>
                  <a:rPr lang="en-US" sz="1200">
                    <a:latin typeface="Times New Roman" pitchFamily="18" charset="0"/>
                    <a:cs typeface="Times New Roman" pitchFamily="18" charset="0"/>
                  </a:rPr>
                  <a:t>Conversion of Fatty Acyl CoA to Triacylglycerols, M/d</a:t>
                </a:r>
              </a:p>
            </c:rich>
          </c:tx>
          <c:layout/>
          <c:overlay val="0"/>
        </c:title>
        <c:numFmt formatCode="0" sourceLinked="0"/>
        <c:majorTickMark val="out"/>
        <c:minorTickMark val="none"/>
        <c:tickLblPos val="nextTo"/>
        <c:txPr>
          <a:bodyPr/>
          <a:lstStyle/>
          <a:p>
            <a:pPr>
              <a:defRPr sz="1400" b="1">
                <a:latin typeface="Times New Roman" pitchFamily="18" charset="0"/>
                <a:cs typeface="Times New Roman" pitchFamily="18" charset="0"/>
              </a:defRPr>
            </a:pPr>
            <a:endParaRPr lang="en-US"/>
          </a:p>
        </c:txPr>
        <c:crossAx val="383751680"/>
        <c:crosses val="autoZero"/>
        <c:crossBetween val="midCat"/>
      </c:valAx>
    </c:plotArea>
    <c:legend>
      <c:legendPos val="r"/>
      <c:layout>
        <c:manualLayout>
          <c:xMode val="edge"/>
          <c:yMode val="edge"/>
          <c:x val="0.67976076115485595"/>
          <c:y val="0.56904381041686802"/>
          <c:w val="0.19791522309711301"/>
          <c:h val="0.266251821411991"/>
        </c:manualLayout>
      </c:layout>
      <c:overlay val="0"/>
      <c:txPr>
        <a:bodyPr/>
        <a:lstStyle/>
        <a:p>
          <a:pPr>
            <a:defRPr sz="1200">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Lipolysis of Triacylglycerols in a model of adipose tissue metabolism</a:t>
            </a:r>
          </a:p>
        </c:rich>
      </c:tx>
      <c:layout/>
      <c:overlay val="0"/>
    </c:title>
    <c:autoTitleDeleted val="0"/>
    <c:plotArea>
      <c:layout>
        <c:manualLayout>
          <c:layoutTarget val="inner"/>
          <c:xMode val="edge"/>
          <c:yMode val="edge"/>
          <c:x val="0.10163612734550399"/>
          <c:y val="0.104776274223207"/>
          <c:w val="0.77749493197215003"/>
          <c:h val="0.74689181816344796"/>
        </c:manualLayout>
      </c:layout>
      <c:scatterChart>
        <c:scatterStyle val="smoothMarker"/>
        <c:varyColors val="0"/>
        <c:ser>
          <c:idx val="0"/>
          <c:order val="0"/>
          <c:tx>
            <c:strRef>
              <c:f>'FaTAG  TAGfa'!$AE$43</c:f>
              <c:strCache>
                <c:ptCount val="1"/>
                <c:pt idx="0">
                  <c:v>NE = 1.25</c:v>
                </c:pt>
              </c:strCache>
            </c:strRef>
          </c:tx>
          <c:xVal>
            <c:numRef>
              <c:f>'FaTAG  TAGfa'!$AD$44:$AD$52</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TAGfa'!$AE$44:$AE$52</c:f>
              <c:numCache>
                <c:formatCode>0.0</c:formatCode>
                <c:ptCount val="9"/>
                <c:pt idx="0">
                  <c:v>27.0833333333333</c:v>
                </c:pt>
                <c:pt idx="1">
                  <c:v>23.214285714285719</c:v>
                </c:pt>
                <c:pt idx="2">
                  <c:v>20.3125</c:v>
                </c:pt>
                <c:pt idx="3">
                  <c:v>18.05555555555555</c:v>
                </c:pt>
                <c:pt idx="4">
                  <c:v>16.25</c:v>
                </c:pt>
                <c:pt idx="5">
                  <c:v>14.77272727272727</c:v>
                </c:pt>
                <c:pt idx="6">
                  <c:v>13.54166666666667</c:v>
                </c:pt>
                <c:pt idx="7">
                  <c:v>12.5</c:v>
                </c:pt>
                <c:pt idx="8">
                  <c:v>11.607142857142859</c:v>
                </c:pt>
              </c:numCache>
            </c:numRef>
          </c:yVal>
          <c:smooth val="1"/>
        </c:ser>
        <c:ser>
          <c:idx val="1"/>
          <c:order val="1"/>
          <c:tx>
            <c:strRef>
              <c:f>'FaTAG  TAGfa'!$AF$43</c:f>
              <c:strCache>
                <c:ptCount val="1"/>
                <c:pt idx="0">
                  <c:v>1</c:v>
                </c:pt>
              </c:strCache>
            </c:strRef>
          </c:tx>
          <c:xVal>
            <c:numRef>
              <c:f>'FaTAG  TAGfa'!$AD$44:$AD$52</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TAGfa'!$AF$44:$AF$52</c:f>
              <c:numCache>
                <c:formatCode>0.0</c:formatCode>
                <c:ptCount val="9"/>
                <c:pt idx="0">
                  <c:v>21.666666666666671</c:v>
                </c:pt>
                <c:pt idx="1">
                  <c:v>18.571428571428569</c:v>
                </c:pt>
                <c:pt idx="2">
                  <c:v>16.25</c:v>
                </c:pt>
                <c:pt idx="3">
                  <c:v>14.44444444444445</c:v>
                </c:pt>
                <c:pt idx="4">
                  <c:v>13</c:v>
                </c:pt>
                <c:pt idx="5">
                  <c:v>11.81818181818182</c:v>
                </c:pt>
                <c:pt idx="6">
                  <c:v>10.83333333333333</c:v>
                </c:pt>
                <c:pt idx="7">
                  <c:v>10</c:v>
                </c:pt>
                <c:pt idx="8">
                  <c:v>9.2857142857142847</c:v>
                </c:pt>
              </c:numCache>
            </c:numRef>
          </c:yVal>
          <c:smooth val="1"/>
        </c:ser>
        <c:ser>
          <c:idx val="2"/>
          <c:order val="2"/>
          <c:tx>
            <c:strRef>
              <c:f>'FaTAG  TAGfa'!$AG$43</c:f>
              <c:strCache>
                <c:ptCount val="1"/>
                <c:pt idx="0">
                  <c:v>0.75</c:v>
                </c:pt>
              </c:strCache>
            </c:strRef>
          </c:tx>
          <c:xVal>
            <c:numRef>
              <c:f>'FaTAG  TAGfa'!$AD$44:$AD$52</c:f>
              <c:numCache>
                <c:formatCode>General</c:formatCode>
                <c:ptCount val="9"/>
                <c:pt idx="0">
                  <c:v>1E-3</c:v>
                </c:pt>
                <c:pt idx="1">
                  <c:v>2E-3</c:v>
                </c:pt>
                <c:pt idx="2">
                  <c:v>3.0000000000000001E-3</c:v>
                </c:pt>
                <c:pt idx="3">
                  <c:v>4.0000000000000001E-3</c:v>
                </c:pt>
                <c:pt idx="4">
                  <c:v>5.0000000000000001E-3</c:v>
                </c:pt>
                <c:pt idx="5">
                  <c:v>6.0000000000000001E-3</c:v>
                </c:pt>
                <c:pt idx="6">
                  <c:v>7.0000000000000001E-3</c:v>
                </c:pt>
                <c:pt idx="7">
                  <c:v>8.0000000000000002E-3</c:v>
                </c:pt>
                <c:pt idx="8">
                  <c:v>8.9999999999999993E-3</c:v>
                </c:pt>
              </c:numCache>
            </c:numRef>
          </c:xVal>
          <c:yVal>
            <c:numRef>
              <c:f>'FaTAG  TAGfa'!$AG$44:$AG$52</c:f>
              <c:numCache>
                <c:formatCode>0.0</c:formatCode>
                <c:ptCount val="9"/>
                <c:pt idx="0">
                  <c:v>16.25</c:v>
                </c:pt>
                <c:pt idx="1">
                  <c:v>13.928571428571431</c:v>
                </c:pt>
                <c:pt idx="2">
                  <c:v>12.1875</c:v>
                </c:pt>
                <c:pt idx="3">
                  <c:v>10.83333333333333</c:v>
                </c:pt>
                <c:pt idx="4">
                  <c:v>9.75</c:v>
                </c:pt>
                <c:pt idx="5">
                  <c:v>8.8636363636363704</c:v>
                </c:pt>
                <c:pt idx="6">
                  <c:v>8.125</c:v>
                </c:pt>
                <c:pt idx="7">
                  <c:v>7.5</c:v>
                </c:pt>
                <c:pt idx="8">
                  <c:v>6.96428571428571</c:v>
                </c:pt>
              </c:numCache>
            </c:numRef>
          </c:yVal>
          <c:smooth val="1"/>
        </c:ser>
        <c:dLbls>
          <c:showLegendKey val="0"/>
          <c:showVal val="0"/>
          <c:showCatName val="0"/>
          <c:showSerName val="0"/>
          <c:showPercent val="0"/>
          <c:showBubbleSize val="0"/>
        </c:dLbls>
        <c:axId val="383662720"/>
        <c:axId val="383664896"/>
      </c:scatterChart>
      <c:valAx>
        <c:axId val="383662720"/>
        <c:scaling>
          <c:orientation val="minMax"/>
        </c:scaling>
        <c:delete val="0"/>
        <c:axPos val="b"/>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Concentration of Fatty Acids, M</a:t>
                </a:r>
              </a:p>
            </c:rich>
          </c:tx>
          <c:layout/>
          <c:overlay val="0"/>
        </c:title>
        <c:numFmt formatCode="General" sourceLinked="1"/>
        <c:majorTickMark val="out"/>
        <c:minorTickMark val="none"/>
        <c:tickLblPos val="nextTo"/>
        <c:txPr>
          <a:bodyPr/>
          <a:lstStyle/>
          <a:p>
            <a:pPr algn="ctr">
              <a:defRPr lang="en-US" sz="1200" b="1" i="0" u="none" strike="noStrike" kern="1200" baseline="0">
                <a:solidFill>
                  <a:sysClr val="windowText" lastClr="000000"/>
                </a:solidFill>
                <a:latin typeface="Times New Roman" pitchFamily="18" charset="0"/>
                <a:ea typeface="+mn-ea"/>
                <a:cs typeface="Times New Roman" pitchFamily="18" charset="0"/>
              </a:defRPr>
            </a:pPr>
            <a:endParaRPr lang="en-US"/>
          </a:p>
        </c:txPr>
        <c:crossAx val="383664896"/>
        <c:crosses val="autoZero"/>
        <c:crossBetween val="midCat"/>
      </c:valAx>
      <c:valAx>
        <c:axId val="383664896"/>
        <c:scaling>
          <c:orientation val="minMax"/>
        </c:scaling>
        <c:delete val="0"/>
        <c:axPos val="l"/>
        <c:majorGridlines/>
        <c:title>
          <c:tx>
            <c:rich>
              <a:bodyPr rot="-5400000" vert="horz"/>
              <a:lstStyle/>
              <a:p>
                <a:pPr>
                  <a:defRPr sz="1200">
                    <a:latin typeface="Times New Roman" pitchFamily="18" charset="0"/>
                    <a:cs typeface="Times New Roman" pitchFamily="18" charset="0"/>
                  </a:defRPr>
                </a:pPr>
                <a:r>
                  <a:rPr lang="en-US" sz="1200">
                    <a:latin typeface="Times New Roman" pitchFamily="18" charset="0"/>
                    <a:cs typeface="Times New Roman" pitchFamily="18" charset="0"/>
                  </a:rPr>
                  <a:t>Lipolysis of Triacylglycerols to Fatty Acids, M/d</a:t>
                </a:r>
              </a:p>
            </c:rich>
          </c:tx>
          <c:layout/>
          <c:overlay val="0"/>
        </c:title>
        <c:numFmt formatCode="0.0" sourceLinked="1"/>
        <c:majorTickMark val="out"/>
        <c:minorTickMark val="none"/>
        <c:tickLblPos val="nextTo"/>
        <c:txPr>
          <a:bodyPr/>
          <a:lstStyle/>
          <a:p>
            <a:pPr>
              <a:defRPr sz="1200" b="1">
                <a:latin typeface="Times New Roman" pitchFamily="18" charset="0"/>
                <a:cs typeface="Times New Roman" pitchFamily="18" charset="0"/>
              </a:defRPr>
            </a:pPr>
            <a:endParaRPr lang="en-US"/>
          </a:p>
        </c:txPr>
        <c:crossAx val="383662720"/>
        <c:crosses val="autoZero"/>
        <c:crossBetween val="midCat"/>
      </c:valAx>
    </c:plotArea>
    <c:legend>
      <c:legendPos val="r"/>
      <c:layout>
        <c:manualLayout>
          <c:xMode val="edge"/>
          <c:yMode val="edge"/>
          <c:x val="0.63456777037485701"/>
          <c:y val="0.131301688906269"/>
          <c:w val="0.24278187748409699"/>
          <c:h val="0.23167590578123801"/>
        </c:manualLayout>
      </c:layout>
      <c:overlay val="0"/>
      <c:txPr>
        <a:bodyPr/>
        <a:lstStyle/>
        <a:p>
          <a:pPr>
            <a:defRPr sz="1400">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2F828A-D6A2-4B25-964C-755531287294}"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2E51D2-C8EE-4392-8274-B3FA23D1C728}" type="slidenum">
              <a:rPr lang="en-US" smtClean="0"/>
              <a:t>‹#›</a:t>
            </a:fld>
            <a:endParaRPr lang="en-US"/>
          </a:p>
        </p:txBody>
      </p:sp>
    </p:spTree>
    <p:extLst>
      <p:ext uri="{BB962C8B-B14F-4D97-AF65-F5344CB8AC3E}">
        <p14:creationId xmlns:p14="http://schemas.microsoft.com/office/powerpoint/2010/main" val="227180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BBDB10-C243-4F96-BE86-21E930956F45}"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measured gene</a:t>
            </a:r>
            <a:r>
              <a:rPr lang="en-US" baseline="0" dirty="0" smtClean="0"/>
              <a:t> expression of proteins that are</a:t>
            </a:r>
            <a:r>
              <a:rPr lang="en-US" dirty="0" smtClean="0"/>
              <a:t> in pink color. Gene expression, significantly</a:t>
            </a:r>
            <a:r>
              <a:rPr lang="en-US" baseline="0" dirty="0" smtClean="0"/>
              <a:t> different by interaction (genetics x day), are shown in dotted circles dotted line </a:t>
            </a:r>
            <a:r>
              <a:rPr lang="en-US" baseline="0" smtClean="0"/>
              <a:t>and dotted arrow. </a:t>
            </a:r>
            <a:r>
              <a:rPr lang="en-US" baseline="0" dirty="0" smtClean="0"/>
              <a:t>All the other genes did not show interaction effect. </a:t>
            </a:r>
            <a:endParaRPr lang="en-US" dirty="0"/>
          </a:p>
        </p:txBody>
      </p:sp>
      <p:sp>
        <p:nvSpPr>
          <p:cNvPr id="4" name="Slide Number Placeholder 3"/>
          <p:cNvSpPr>
            <a:spLocks noGrp="1"/>
          </p:cNvSpPr>
          <p:nvPr>
            <p:ph type="sldNum" sz="quarter" idx="10"/>
          </p:nvPr>
        </p:nvSpPr>
        <p:spPr/>
        <p:txBody>
          <a:bodyPr/>
          <a:lstStyle/>
          <a:p>
            <a:fld id="{67963C59-2B41-47EE-8F61-008D2E76CDB2}" type="slidenum">
              <a:rPr lang="en-US" smtClean="0"/>
              <a:t>17</a:t>
            </a:fld>
            <a:endParaRPr lang="en-US"/>
          </a:p>
        </p:txBody>
      </p:sp>
    </p:spTree>
    <p:extLst>
      <p:ext uri="{BB962C8B-B14F-4D97-AF65-F5344CB8AC3E}">
        <p14:creationId xmlns:p14="http://schemas.microsoft.com/office/powerpoint/2010/main" val="214154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E763214-391F-46F4-9746-DF241749B240}" type="slidenum">
              <a:rPr lang="en-US" smtClean="0"/>
              <a:pPr>
                <a:defRPr/>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37E27E-8AB8-49DD-905D-0245716A911F}"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118095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7E27E-8AB8-49DD-905D-0245716A911F}"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239750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7E27E-8AB8-49DD-905D-0245716A911F}"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96786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7E27E-8AB8-49DD-905D-0245716A911F}"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147758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7E27E-8AB8-49DD-905D-0245716A911F}" type="datetimeFigureOut">
              <a:rPr lang="en-US" smtClean="0"/>
              <a:t>10/22/2014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223694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37E27E-8AB8-49DD-905D-0245716A911F}"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60257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37E27E-8AB8-49DD-905D-0245716A911F}" type="datetimeFigureOut">
              <a:rPr lang="en-US" smtClean="0"/>
              <a:t>10/22/2014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187049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37E27E-8AB8-49DD-905D-0245716A911F}" type="datetimeFigureOut">
              <a:rPr lang="en-US" smtClean="0"/>
              <a:t>10/22/2014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106161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7E27E-8AB8-49DD-905D-0245716A911F}" type="datetimeFigureOut">
              <a:rPr lang="en-US" smtClean="0"/>
              <a:t>10/22/2014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391951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7E27E-8AB8-49DD-905D-0245716A911F}"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244317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37E27E-8AB8-49DD-905D-0245716A911F}" type="datetimeFigureOut">
              <a:rPr lang="en-US" smtClean="0"/>
              <a:t>10/22/2014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A188-5F6F-435C-9F92-69CF65F65883}" type="slidenum">
              <a:rPr lang="en-US" smtClean="0"/>
              <a:t>‹#›</a:t>
            </a:fld>
            <a:endParaRPr lang="en-US"/>
          </a:p>
        </p:txBody>
      </p:sp>
    </p:spTree>
    <p:extLst>
      <p:ext uri="{BB962C8B-B14F-4D97-AF65-F5344CB8AC3E}">
        <p14:creationId xmlns:p14="http://schemas.microsoft.com/office/powerpoint/2010/main" val="392204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7E27E-8AB8-49DD-905D-0245716A911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A188-5F6F-435C-9F92-69CF65F65883}" type="slidenum">
              <a:rPr lang="en-US" smtClean="0"/>
              <a:t>‹#›</a:t>
            </a:fld>
            <a:endParaRPr lang="en-US"/>
          </a:p>
        </p:txBody>
      </p:sp>
    </p:spTree>
    <p:extLst>
      <p:ext uri="{BB962C8B-B14F-4D97-AF65-F5344CB8AC3E}">
        <p14:creationId xmlns:p14="http://schemas.microsoft.com/office/powerpoint/2010/main" val="307567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PowerPoint_Slide1.sld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package" Target="../embeddings/Microsoft_Word_Document5.docx"/><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3219451"/>
          </a:xfrm>
        </p:spPr>
        <p:txBody>
          <a:bodyPr>
            <a:normAutofit/>
          </a:bodyPr>
          <a:lstStyle/>
          <a:p>
            <a:r>
              <a:rPr lang="en-US" sz="3600" b="1" cap="all" dirty="0"/>
              <a:t>CHANGES IN LIPID </a:t>
            </a:r>
            <a:r>
              <a:rPr lang="en-US" sz="3600" b="1" cap="all" dirty="0" err="1"/>
              <a:t>mrna</a:t>
            </a:r>
            <a:r>
              <a:rPr lang="en-US" sz="3600" b="1" cap="all" dirty="0"/>
              <a:t> expression throughout lactation</a:t>
            </a:r>
            <a:r>
              <a:rPr lang="en-US" sz="3600" dirty="0"/>
              <a:t/>
            </a:r>
            <a:br>
              <a:rPr lang="en-US" sz="3600" dirty="0"/>
            </a:br>
            <a:r>
              <a:rPr lang="en-US" sz="3600" b="1" cap="all" dirty="0"/>
              <a:t>or, what can we learn from fat?</a:t>
            </a:r>
            <a:r>
              <a:rPr lang="en-US" sz="3600" dirty="0"/>
              <a:t/>
            </a:r>
            <a:br>
              <a:rPr lang="en-US" sz="3600" dirty="0"/>
            </a:br>
            <a:r>
              <a:rPr lang="en-US" dirty="0"/>
              <a:t>	</a:t>
            </a:r>
            <a:br>
              <a:rPr lang="en-US" dirty="0"/>
            </a:br>
            <a:endParaRPr lang="en-US" dirty="0"/>
          </a:p>
        </p:txBody>
      </p:sp>
      <p:sp>
        <p:nvSpPr>
          <p:cNvPr id="3" name="Subtitle 2"/>
          <p:cNvSpPr>
            <a:spLocks noGrp="1"/>
          </p:cNvSpPr>
          <p:nvPr>
            <p:ph type="subTitle" idx="1"/>
          </p:nvPr>
        </p:nvSpPr>
        <p:spPr/>
        <p:txBody>
          <a:bodyPr/>
          <a:lstStyle/>
          <a:p>
            <a:r>
              <a:rPr lang="en-US" dirty="0" smtClean="0"/>
              <a:t>John P McNamara</a:t>
            </a:r>
            <a:endParaRPr lang="en-US" dirty="0"/>
          </a:p>
          <a:p>
            <a:r>
              <a:rPr lang="en-US" dirty="0" smtClean="0"/>
              <a:t>Washington State University</a:t>
            </a:r>
          </a:p>
        </p:txBody>
      </p:sp>
    </p:spTree>
    <p:extLst>
      <p:ext uri="{BB962C8B-B14F-4D97-AF65-F5344CB8AC3E}">
        <p14:creationId xmlns:p14="http://schemas.microsoft.com/office/powerpoint/2010/main" val="338962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381000" y="533400"/>
            <a:ext cx="8229600" cy="1066800"/>
          </a:xfrm>
        </p:spPr>
        <p:txBody>
          <a:bodyPr/>
          <a:lstStyle/>
          <a:p>
            <a:pPr eaLnBrk="1" hangingPunct="1"/>
            <a:r>
              <a:rPr lang="en-US" smtClean="0"/>
              <a:t>Adipocyte Metabolism</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l="9303" t="34805" r="11525" b="33286"/>
          <a:stretch>
            <a:fillRect/>
          </a:stretch>
        </p:blipFill>
        <p:spPr bwMode="auto">
          <a:xfrm>
            <a:off x="304800" y="13716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4"/>
          <p:cNvSpPr txBox="1">
            <a:spLocks noChangeArrowheads="1"/>
          </p:cNvSpPr>
          <p:nvPr/>
        </p:nvSpPr>
        <p:spPr bwMode="auto">
          <a:xfrm>
            <a:off x="381000" y="6324600"/>
            <a:ext cx="419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a:latin typeface="Candara" pitchFamily="34" charset="0"/>
              </a:rPr>
              <a:t>Duncan et al., 2007. (Adapted by </a:t>
            </a:r>
            <a:r>
              <a:rPr lang="en-US" sz="1400" dirty="0" err="1" smtClean="0">
                <a:latin typeface="Candara" pitchFamily="34" charset="0"/>
              </a:rPr>
              <a:t>Shawnese</a:t>
            </a:r>
            <a:r>
              <a:rPr lang="en-US" sz="1400" dirty="0" smtClean="0">
                <a:latin typeface="Candara" pitchFamily="34" charset="0"/>
              </a:rPr>
              <a:t> Rocco) </a:t>
            </a:r>
            <a:endParaRPr lang="en-US" sz="1400" dirty="0">
              <a:latin typeface="Candara" pitchFamily="34" charset="0"/>
            </a:endParaRPr>
          </a:p>
        </p:txBody>
      </p:sp>
      <p:sp>
        <p:nvSpPr>
          <p:cNvPr id="6" name="Oval 5"/>
          <p:cNvSpPr/>
          <p:nvPr/>
        </p:nvSpPr>
        <p:spPr>
          <a:xfrm>
            <a:off x="2743200" y="1676400"/>
            <a:ext cx="685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Oval 6"/>
          <p:cNvSpPr/>
          <p:nvPr/>
        </p:nvSpPr>
        <p:spPr>
          <a:xfrm>
            <a:off x="5486400" y="4114800"/>
            <a:ext cx="7620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Oval 7"/>
          <p:cNvSpPr/>
          <p:nvPr/>
        </p:nvSpPr>
        <p:spPr>
          <a:xfrm>
            <a:off x="4114800" y="4419600"/>
            <a:ext cx="1066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Oval 8"/>
          <p:cNvSpPr/>
          <p:nvPr/>
        </p:nvSpPr>
        <p:spPr>
          <a:xfrm>
            <a:off x="228600" y="2269539"/>
            <a:ext cx="533400" cy="432792"/>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fontAlgn="auto">
              <a:spcBef>
                <a:spcPts val="0"/>
              </a:spcBef>
              <a:spcAft>
                <a:spcPts val="0"/>
              </a:spcAft>
              <a:defRPr/>
            </a:pPr>
            <a:r>
              <a:rPr lang="en-US" sz="1400" b="1" dirty="0"/>
              <a:t>Ac</a:t>
            </a:r>
          </a:p>
        </p:txBody>
      </p:sp>
      <p:sp>
        <p:nvSpPr>
          <p:cNvPr id="10" name="Oval 9"/>
          <p:cNvSpPr/>
          <p:nvPr/>
        </p:nvSpPr>
        <p:spPr>
          <a:xfrm>
            <a:off x="838200" y="3124200"/>
            <a:ext cx="609600" cy="457200"/>
          </a:xfrm>
          <a:prstGeom prst="ellips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t>FFA</a:t>
            </a:r>
          </a:p>
        </p:txBody>
      </p:sp>
      <p:cxnSp>
        <p:nvCxnSpPr>
          <p:cNvPr id="12" name="Straight Arrow Connector 11"/>
          <p:cNvCxnSpPr/>
          <p:nvPr/>
        </p:nvCxnSpPr>
        <p:spPr>
          <a:xfrm rot="16200000" flipH="1">
            <a:off x="609600" y="2743200"/>
            <a:ext cx="4572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447800" y="3505200"/>
            <a:ext cx="3810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6800" y="3657600"/>
            <a:ext cx="762000" cy="254000"/>
          </a:xfrm>
          <a:prstGeom prst="rect">
            <a:avLst/>
          </a:prstGeom>
          <a:noFill/>
        </p:spPr>
        <p:txBody>
          <a:bodyPr>
            <a:spAutoFit/>
          </a:bodyPr>
          <a:lstStyle/>
          <a:p>
            <a:pPr fontAlgn="auto">
              <a:spcBef>
                <a:spcPts val="0"/>
              </a:spcBef>
              <a:spcAft>
                <a:spcPts val="0"/>
              </a:spcAft>
              <a:defRPr/>
            </a:pPr>
            <a:r>
              <a:rPr lang="en-US" sz="1050" b="1" dirty="0">
                <a:latin typeface="Arial" pitchFamily="34" charset="0"/>
                <a:cs typeface="Arial" pitchFamily="34" charset="0"/>
              </a:rPr>
              <a:t>glycerol</a:t>
            </a:r>
          </a:p>
        </p:txBody>
      </p:sp>
    </p:spTree>
    <p:extLst>
      <p:ext uri="{BB962C8B-B14F-4D97-AF65-F5344CB8AC3E}">
        <p14:creationId xmlns:p14="http://schemas.microsoft.com/office/powerpoint/2010/main" val="2212560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7" presetClass="emph" presetSubtype="2" fill="hold" nodeType="withEffect">
                                  <p:stCondLst>
                                    <p:cond delay="0"/>
                                  </p:stCondLst>
                                  <p:childTnLst>
                                    <p:animClr clrSpc="rgb" dir="cw">
                                      <p:cBhvr>
                                        <p:cTn id="12" dur="500" fill="hold"/>
                                        <p:tgtEl>
                                          <p:spTgt spid="6"/>
                                        </p:tgtEl>
                                        <p:attrNameLst>
                                          <p:attrName>stroke.color</p:attrName>
                                        </p:attrNameLst>
                                      </p:cBhvr>
                                      <p:to>
                                        <a:schemeClr val="accent2"/>
                                      </p:to>
                                    </p:animClr>
                                    <p:set>
                                      <p:cBhvr>
                                        <p:cTn id="13" dur="500" fill="hold"/>
                                        <p:tgtEl>
                                          <p:spTgt spid="6"/>
                                        </p:tgtEl>
                                        <p:attrNameLst>
                                          <p:attrName>stroke.on</p:attrName>
                                        </p:attrNameLst>
                                      </p:cBhvr>
                                      <p:to>
                                        <p:strVal val="tru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7" presetClass="emph" presetSubtype="2" fill="hold" nodeType="withEffect">
                                  <p:stCondLst>
                                    <p:cond delay="0"/>
                                  </p:stCondLst>
                                  <p:childTnLst>
                                    <p:animClr clrSpc="rgb" dir="cw">
                                      <p:cBhvr>
                                        <p:cTn id="19" dur="2000" fill="hold"/>
                                        <p:tgtEl>
                                          <p:spTgt spid="7"/>
                                        </p:tgtEl>
                                        <p:attrNameLst>
                                          <p:attrName>stroke.color</p:attrName>
                                        </p:attrNameLst>
                                      </p:cBhvr>
                                      <p:to>
                                        <a:schemeClr val="accent2"/>
                                      </p:to>
                                    </p:animClr>
                                    <p:set>
                                      <p:cBhvr>
                                        <p:cTn id="20" dur="20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rot="10800000" flipV="1">
            <a:off x="3656013" y="3671888"/>
            <a:ext cx="1525587"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Substrate</a:t>
            </a:r>
          </a:p>
        </p:txBody>
      </p:sp>
      <p:sp>
        <p:nvSpPr>
          <p:cNvPr id="8195" name="Text Box 3"/>
          <p:cNvSpPr txBox="1">
            <a:spLocks noChangeArrowheads="1"/>
          </p:cNvSpPr>
          <p:nvPr/>
        </p:nvSpPr>
        <p:spPr bwMode="auto">
          <a:xfrm>
            <a:off x="4114800" y="54864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product</a:t>
            </a:r>
          </a:p>
        </p:txBody>
      </p:sp>
      <p:sp>
        <p:nvSpPr>
          <p:cNvPr id="8196" name="Text Box 4"/>
          <p:cNvSpPr txBox="1">
            <a:spLocks noChangeArrowheads="1"/>
          </p:cNvSpPr>
          <p:nvPr/>
        </p:nvSpPr>
        <p:spPr bwMode="auto">
          <a:xfrm>
            <a:off x="5791200" y="4191000"/>
            <a:ext cx="1295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enzyme</a:t>
            </a:r>
          </a:p>
        </p:txBody>
      </p:sp>
      <p:sp>
        <p:nvSpPr>
          <p:cNvPr id="8197" name="Text Box 5"/>
          <p:cNvSpPr txBox="1">
            <a:spLocks noChangeArrowheads="1"/>
          </p:cNvSpPr>
          <p:nvPr/>
        </p:nvSpPr>
        <p:spPr bwMode="auto">
          <a:xfrm>
            <a:off x="4419600" y="1676400"/>
            <a:ext cx="33528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DNA transcription site *</a:t>
            </a:r>
          </a:p>
        </p:txBody>
      </p:sp>
      <p:sp>
        <p:nvSpPr>
          <p:cNvPr id="8198" name="Text Box 6"/>
          <p:cNvSpPr txBox="1">
            <a:spLocks noChangeArrowheads="1"/>
          </p:cNvSpPr>
          <p:nvPr/>
        </p:nvSpPr>
        <p:spPr bwMode="auto">
          <a:xfrm>
            <a:off x="5486400" y="26670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mRNA</a:t>
            </a:r>
          </a:p>
        </p:txBody>
      </p:sp>
      <p:sp>
        <p:nvSpPr>
          <p:cNvPr id="8199" name="Text Box 7"/>
          <p:cNvSpPr txBox="1">
            <a:spLocks noChangeArrowheads="1"/>
          </p:cNvSpPr>
          <p:nvPr/>
        </p:nvSpPr>
        <p:spPr bwMode="auto">
          <a:xfrm>
            <a:off x="7543800" y="3810000"/>
            <a:ext cx="990600" cy="7112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t>Amino acids</a:t>
            </a:r>
          </a:p>
        </p:txBody>
      </p:sp>
      <p:sp>
        <p:nvSpPr>
          <p:cNvPr id="8200" name="Text Box 8"/>
          <p:cNvSpPr txBox="1">
            <a:spLocks noChangeArrowheads="1"/>
          </p:cNvSpPr>
          <p:nvPr/>
        </p:nvSpPr>
        <p:spPr bwMode="auto">
          <a:xfrm>
            <a:off x="3657600" y="2743200"/>
            <a:ext cx="9906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cAMP</a:t>
            </a:r>
          </a:p>
        </p:txBody>
      </p:sp>
      <p:sp>
        <p:nvSpPr>
          <p:cNvPr id="8201" name="Text Box 9"/>
          <p:cNvSpPr txBox="1">
            <a:spLocks noChangeArrowheads="1"/>
          </p:cNvSpPr>
          <p:nvPr/>
        </p:nvSpPr>
        <p:spPr bwMode="auto">
          <a:xfrm>
            <a:off x="152400" y="2743200"/>
            <a:ext cx="1905000" cy="806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200"/>
              <a:t>Hormone* or</a:t>
            </a:r>
          </a:p>
          <a:p>
            <a:pPr eaLnBrk="1" hangingPunct="1">
              <a:lnSpc>
                <a:spcPct val="80000"/>
              </a:lnSpc>
              <a:spcBef>
                <a:spcPct val="50000"/>
              </a:spcBef>
            </a:pPr>
            <a:r>
              <a:rPr lang="en-US" sz="2200"/>
              <a:t>Nutrient</a:t>
            </a:r>
          </a:p>
        </p:txBody>
      </p:sp>
      <p:sp>
        <p:nvSpPr>
          <p:cNvPr id="8202" name="Text Box 10"/>
          <p:cNvSpPr txBox="1">
            <a:spLocks noChangeArrowheads="1"/>
          </p:cNvSpPr>
          <p:nvPr/>
        </p:nvSpPr>
        <p:spPr bwMode="auto">
          <a:xfrm>
            <a:off x="1981200" y="1828800"/>
            <a:ext cx="1676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Receptor*</a:t>
            </a:r>
          </a:p>
        </p:txBody>
      </p:sp>
      <p:sp>
        <p:nvSpPr>
          <p:cNvPr id="8203" name="Text Box 11"/>
          <p:cNvSpPr txBox="1">
            <a:spLocks noChangeArrowheads="1"/>
          </p:cNvSpPr>
          <p:nvPr/>
        </p:nvSpPr>
        <p:spPr bwMode="auto">
          <a:xfrm>
            <a:off x="7467600" y="2209800"/>
            <a:ext cx="1404938" cy="4064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Nucleotides</a:t>
            </a:r>
          </a:p>
        </p:txBody>
      </p:sp>
      <p:sp>
        <p:nvSpPr>
          <p:cNvPr id="8204" name="Text Box 12"/>
          <p:cNvSpPr txBox="1">
            <a:spLocks noChangeArrowheads="1"/>
          </p:cNvSpPr>
          <p:nvPr/>
        </p:nvSpPr>
        <p:spPr bwMode="auto">
          <a:xfrm>
            <a:off x="5715000" y="5181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*K</a:t>
            </a:r>
            <a:r>
              <a:rPr lang="en-US" sz="1600"/>
              <a:t>2</a:t>
            </a:r>
          </a:p>
        </p:txBody>
      </p:sp>
      <p:sp>
        <p:nvSpPr>
          <p:cNvPr id="8205" name="Text Box 13"/>
          <p:cNvSpPr txBox="1">
            <a:spLocks noChangeArrowheads="1"/>
          </p:cNvSpPr>
          <p:nvPr/>
        </p:nvSpPr>
        <p:spPr bwMode="auto">
          <a:xfrm>
            <a:off x="5181600" y="3505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*K</a:t>
            </a:r>
            <a:r>
              <a:rPr lang="en-US" sz="1800" baseline="-25000"/>
              <a:t>1</a:t>
            </a:r>
          </a:p>
        </p:txBody>
      </p:sp>
      <p:cxnSp>
        <p:nvCxnSpPr>
          <p:cNvPr id="8206" name="AutoShape 14"/>
          <p:cNvCxnSpPr>
            <a:cxnSpLocks noChangeShapeType="1"/>
            <a:stCxn id="8196" idx="2"/>
            <a:endCxn id="8195" idx="3"/>
          </p:cNvCxnSpPr>
          <p:nvPr/>
        </p:nvCxnSpPr>
        <p:spPr bwMode="auto">
          <a:xfrm rot="5400000">
            <a:off x="5355431" y="4636294"/>
            <a:ext cx="1062038" cy="11049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7" name="Text Box 15"/>
          <p:cNvSpPr txBox="1">
            <a:spLocks noChangeArrowheads="1"/>
          </p:cNvSpPr>
          <p:nvPr/>
        </p:nvSpPr>
        <p:spPr bwMode="auto">
          <a:xfrm>
            <a:off x="4419600" y="4724400"/>
            <a:ext cx="1219200" cy="466725"/>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a:t>
            </a:r>
            <a:r>
              <a:rPr lang="en-US" baseline="-25000"/>
              <a:t>m</a:t>
            </a:r>
            <a:r>
              <a:rPr lang="en-US"/>
              <a:t>, K</a:t>
            </a:r>
            <a:r>
              <a:rPr lang="en-US" baseline="-25000"/>
              <a:t>s</a:t>
            </a:r>
            <a:r>
              <a:rPr lang="en-US"/>
              <a:t>*</a:t>
            </a:r>
          </a:p>
        </p:txBody>
      </p:sp>
      <p:cxnSp>
        <p:nvCxnSpPr>
          <p:cNvPr id="8208" name="AutoShape 16"/>
          <p:cNvCxnSpPr>
            <a:cxnSpLocks noChangeShapeType="1"/>
            <a:stCxn id="8196" idx="3"/>
            <a:endCxn id="8199" idx="1"/>
          </p:cNvCxnSpPr>
          <p:nvPr/>
        </p:nvCxnSpPr>
        <p:spPr bwMode="auto">
          <a:xfrm flipV="1">
            <a:off x="7086600" y="4165600"/>
            <a:ext cx="457200" cy="258763"/>
          </a:xfrm>
          <a:prstGeom prst="bentConnector3">
            <a:avLst>
              <a:gd name="adj1" fmla="val 50000"/>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209" name="AutoShape 17"/>
          <p:cNvCxnSpPr>
            <a:cxnSpLocks noChangeShapeType="1"/>
            <a:stCxn id="8203" idx="2"/>
            <a:endCxn id="8198" idx="3"/>
          </p:cNvCxnSpPr>
          <p:nvPr/>
        </p:nvCxnSpPr>
        <p:spPr bwMode="auto">
          <a:xfrm rot="5400000">
            <a:off x="7296150" y="2025650"/>
            <a:ext cx="284163" cy="1465263"/>
          </a:xfrm>
          <a:prstGeom prst="bentConnector2">
            <a:avLst/>
          </a:prstGeom>
          <a:noFill/>
          <a:ln w="317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8210" name="AutoShape 18"/>
          <p:cNvCxnSpPr>
            <a:cxnSpLocks noChangeShapeType="1"/>
            <a:stCxn id="8201" idx="0"/>
            <a:endCxn id="8202" idx="1"/>
          </p:cNvCxnSpPr>
          <p:nvPr/>
        </p:nvCxnSpPr>
        <p:spPr bwMode="auto">
          <a:xfrm rot="-5400000">
            <a:off x="1202531" y="1964532"/>
            <a:ext cx="681037" cy="8763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1" name="AutoShape 19"/>
          <p:cNvCxnSpPr>
            <a:cxnSpLocks noChangeShapeType="1"/>
            <a:stCxn id="8202" idx="2"/>
            <a:endCxn id="8200" idx="1"/>
          </p:cNvCxnSpPr>
          <p:nvPr/>
        </p:nvCxnSpPr>
        <p:spPr bwMode="auto">
          <a:xfrm rot="16200000" flipH="1">
            <a:off x="2897981" y="2216944"/>
            <a:ext cx="681038" cy="8382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2" name="AutoShape 20"/>
          <p:cNvCxnSpPr>
            <a:cxnSpLocks noChangeShapeType="1"/>
            <a:stCxn id="8200" idx="0"/>
            <a:endCxn id="8197" idx="1"/>
          </p:cNvCxnSpPr>
          <p:nvPr/>
        </p:nvCxnSpPr>
        <p:spPr bwMode="auto">
          <a:xfrm rot="-5400000">
            <a:off x="3869531" y="2193132"/>
            <a:ext cx="833437" cy="2667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3" name="AutoShape 21"/>
          <p:cNvCxnSpPr>
            <a:cxnSpLocks noChangeShapeType="1"/>
            <a:stCxn id="8197" idx="2"/>
            <a:endCxn id="8198" idx="0"/>
          </p:cNvCxnSpPr>
          <p:nvPr/>
        </p:nvCxnSpPr>
        <p:spPr bwMode="auto">
          <a:xfrm>
            <a:off x="6096000" y="2143125"/>
            <a:ext cx="0" cy="523875"/>
          </a:xfrm>
          <a:prstGeom prst="straightConnector1">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8214" name="AutoShape 22"/>
          <p:cNvCxnSpPr>
            <a:cxnSpLocks noChangeShapeType="1"/>
            <a:stCxn id="8198" idx="2"/>
            <a:endCxn id="8196" idx="0"/>
          </p:cNvCxnSpPr>
          <p:nvPr/>
        </p:nvCxnSpPr>
        <p:spPr bwMode="auto">
          <a:xfrm rot="16200000" flipH="1">
            <a:off x="5738812" y="3490913"/>
            <a:ext cx="1057275" cy="342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5" name="Text Box 23"/>
          <p:cNvSpPr txBox="1">
            <a:spLocks noChangeArrowheads="1"/>
          </p:cNvSpPr>
          <p:nvPr/>
        </p:nvSpPr>
        <p:spPr bwMode="auto">
          <a:xfrm>
            <a:off x="1524000" y="44958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&gt;&gt;&gt;   Pathway   &gt;&gt;&gt;</a:t>
            </a:r>
          </a:p>
        </p:txBody>
      </p:sp>
      <p:sp>
        <p:nvSpPr>
          <p:cNvPr id="8216" name="Text Box 24"/>
          <p:cNvSpPr txBox="1">
            <a:spLocks noChangeArrowheads="1"/>
          </p:cNvSpPr>
          <p:nvPr/>
        </p:nvSpPr>
        <p:spPr bwMode="auto">
          <a:xfrm>
            <a:off x="457200" y="6096000"/>
            <a:ext cx="18288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End Product</a:t>
            </a:r>
          </a:p>
        </p:txBody>
      </p:sp>
      <p:sp>
        <p:nvSpPr>
          <p:cNvPr id="8217" name="Text Box 25"/>
          <p:cNvSpPr txBox="1">
            <a:spLocks noChangeArrowheads="1"/>
          </p:cNvSpPr>
          <p:nvPr/>
        </p:nvSpPr>
        <p:spPr bwMode="auto">
          <a:xfrm>
            <a:off x="0" y="3962400"/>
            <a:ext cx="1600200" cy="831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Initial substrate(s)</a:t>
            </a:r>
          </a:p>
        </p:txBody>
      </p:sp>
      <p:sp>
        <p:nvSpPr>
          <p:cNvPr id="8218" name="Text Box 26"/>
          <p:cNvSpPr txBox="1">
            <a:spLocks noChangeArrowheads="1"/>
          </p:cNvSpPr>
          <p:nvPr/>
        </p:nvSpPr>
        <p:spPr bwMode="auto">
          <a:xfrm>
            <a:off x="2514600" y="6172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 &lt;&lt;&lt;  Pathway   &lt;&lt;&lt;</a:t>
            </a:r>
          </a:p>
        </p:txBody>
      </p:sp>
      <p:cxnSp>
        <p:nvCxnSpPr>
          <p:cNvPr id="8219" name="AutoShape 27"/>
          <p:cNvCxnSpPr>
            <a:cxnSpLocks noChangeShapeType="1"/>
            <a:stCxn id="8195" idx="2"/>
            <a:endCxn id="8218" idx="3"/>
          </p:cNvCxnSpPr>
          <p:nvPr/>
        </p:nvCxnSpPr>
        <p:spPr bwMode="auto">
          <a:xfrm rot="5400000">
            <a:off x="4454525" y="6070600"/>
            <a:ext cx="387350" cy="152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20" name="AutoShape 28"/>
          <p:cNvCxnSpPr>
            <a:cxnSpLocks noChangeShapeType="1"/>
            <a:endCxn id="8194" idx="3"/>
          </p:cNvCxnSpPr>
          <p:nvPr/>
        </p:nvCxnSpPr>
        <p:spPr bwMode="auto">
          <a:xfrm rot="-5400000">
            <a:off x="3135312" y="4198938"/>
            <a:ext cx="815975" cy="2286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21" name="Text Box 29"/>
          <p:cNvSpPr txBox="1">
            <a:spLocks noChangeArrowheads="1"/>
          </p:cNvSpPr>
          <p:nvPr/>
        </p:nvSpPr>
        <p:spPr bwMode="auto">
          <a:xfrm>
            <a:off x="0"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dirty="0"/>
              <a:t>Figure 1. Conceptual flow of genetic </a:t>
            </a:r>
            <a:r>
              <a:rPr lang="en-US" sz="1800" b="1" dirty="0" smtClean="0"/>
              <a:t>and </a:t>
            </a:r>
            <a:r>
              <a:rPr lang="en-US" sz="1800" b="1" dirty="0" err="1" smtClean="0"/>
              <a:t>nutritionaal</a:t>
            </a:r>
            <a:r>
              <a:rPr lang="en-US" sz="1800" b="1" dirty="0" smtClean="0"/>
              <a:t> mechanisms </a:t>
            </a:r>
            <a:r>
              <a:rPr lang="en-US" sz="1800" b="1" dirty="0"/>
              <a:t>of control of flux.  The asterisk indicates states (proteins, nutrients) that are genetically controlled and may have a measurable heritability. Each state (box) and rate (arrow) can be measured to determine appropriate parameters.  </a:t>
            </a:r>
          </a:p>
        </p:txBody>
      </p:sp>
      <p:cxnSp>
        <p:nvCxnSpPr>
          <p:cNvPr id="8222" name="AutoShape 30"/>
          <p:cNvCxnSpPr>
            <a:cxnSpLocks noChangeShapeType="1"/>
            <a:stCxn id="8194" idx="1"/>
            <a:endCxn id="8196" idx="0"/>
          </p:cNvCxnSpPr>
          <p:nvPr/>
        </p:nvCxnSpPr>
        <p:spPr bwMode="auto">
          <a:xfrm>
            <a:off x="5181600" y="3905250"/>
            <a:ext cx="1257300" cy="2857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10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Adipose Research Track</a:t>
            </a:r>
            <a:endParaRPr lang="en-US" dirty="0"/>
          </a:p>
        </p:txBody>
      </p:sp>
      <p:sp>
        <p:nvSpPr>
          <p:cNvPr id="3" name="TextBox 2"/>
          <p:cNvSpPr txBox="1"/>
          <p:nvPr/>
        </p:nvSpPr>
        <p:spPr>
          <a:xfrm>
            <a:off x="443948" y="1143000"/>
            <a:ext cx="8686800" cy="5262979"/>
          </a:xfrm>
          <a:prstGeom prst="rect">
            <a:avLst/>
          </a:prstGeom>
          <a:noFill/>
        </p:spPr>
        <p:txBody>
          <a:bodyPr wrap="square" rtlCol="0">
            <a:spAutoFit/>
          </a:bodyPr>
          <a:lstStyle/>
          <a:p>
            <a:r>
              <a:rPr lang="en-US" sz="1400" dirty="0"/>
              <a:t>McNamara, J. P. and J. K. Hillers.  1986.  Regulation of bovine adipose tissue metabolism during lactation 1.  Lipid synthesis in response to both increased milk production and decreased energy intake.  J. Dairy Sci. 69:3032-3041. </a:t>
            </a:r>
          </a:p>
          <a:p>
            <a:r>
              <a:rPr lang="en-US" sz="1400" dirty="0"/>
              <a:t> </a:t>
            </a:r>
          </a:p>
          <a:p>
            <a:r>
              <a:rPr lang="en-US" sz="1400" dirty="0"/>
              <a:t>McNamara, J. P. and J. K. Hillers.  1986.  Regulation of bovine adipose tissue metabolism during lactation 2.  Lipolysis response to milk production and energy intake.  J. Dairy Sci.  69:3042-3050.  </a:t>
            </a:r>
          </a:p>
          <a:p>
            <a:r>
              <a:rPr lang="en-US" sz="1400" dirty="0"/>
              <a:t> </a:t>
            </a:r>
          </a:p>
          <a:p>
            <a:r>
              <a:rPr lang="en-US" sz="1400" dirty="0"/>
              <a:t>McNamara, J. P., D. C. McFarland and S. </a:t>
            </a:r>
            <a:r>
              <a:rPr lang="en-US" sz="1400" dirty="0" err="1"/>
              <a:t>Bai</a:t>
            </a:r>
            <a:r>
              <a:rPr lang="en-US" sz="1400" dirty="0"/>
              <a:t>.  1987.  Regulation of bovine adipose tissue metabolism during lactation 3.  Adaptations of hormone sensitive lipase and lipoprotein lipase.  J. Dairy Sci. 70:1377-1384.   </a:t>
            </a:r>
          </a:p>
          <a:p>
            <a:r>
              <a:rPr lang="en-US" sz="1400" dirty="0"/>
              <a:t> </a:t>
            </a:r>
          </a:p>
          <a:p>
            <a:r>
              <a:rPr lang="en-US" sz="1400" dirty="0"/>
              <a:t>McNamara, J. P.  1988.  Regulation of bovine adipose tissue metabolism during lactation 4.  Dose-responsiveness to epinephrine as altered by stage of lactation.  J. Dairy Sci. 71:643-649.  </a:t>
            </a:r>
          </a:p>
          <a:p>
            <a:r>
              <a:rPr lang="en-US" sz="1400" dirty="0"/>
              <a:t> </a:t>
            </a:r>
          </a:p>
          <a:p>
            <a:r>
              <a:rPr lang="en-US" sz="1400" dirty="0"/>
              <a:t>McNamara, J. P. and J. K. Hillers.  1989.  Regulation of bovine adipose tissue metabolism during lactation 5.  Relationships of lipid synthesis and lipolysis with energy intake and utilization.  J. Dairy Sci., 72:407-418. </a:t>
            </a:r>
          </a:p>
          <a:p>
            <a:r>
              <a:rPr lang="en-US" sz="1400" dirty="0"/>
              <a:t> </a:t>
            </a:r>
          </a:p>
          <a:p>
            <a:r>
              <a:rPr lang="en-US" sz="1400" dirty="0"/>
              <a:t>Smith, D. J. and J. P. McNamara.  1989.  </a:t>
            </a:r>
            <a:r>
              <a:rPr lang="en-US" sz="1400" dirty="0" err="1"/>
              <a:t>Lipolytic</a:t>
            </a:r>
            <a:r>
              <a:rPr lang="en-US" sz="1400" dirty="0"/>
              <a:t> response of bovine adipose tissue to alpha and beta adrenergic agents during pregnancy and lactation.  Gen. Pharm., 20:369-374.  </a:t>
            </a:r>
          </a:p>
          <a:p>
            <a:r>
              <a:rPr lang="en-US" sz="1400" dirty="0"/>
              <a:t> </a:t>
            </a:r>
          </a:p>
          <a:p>
            <a:r>
              <a:rPr lang="en-US" sz="1400" dirty="0"/>
              <a:t>Smith, T. R. and J. P. McNamara.  1990.  Regulation of bovine adipose tissue metabolism during lactation 6.  Cellularity and hormone sensitive lipase activity as affected by genetic merit and energy intake.  J. Dairy Sci. 73:772-782.</a:t>
            </a:r>
          </a:p>
          <a:p>
            <a:r>
              <a:rPr lang="en-US" sz="1400" dirty="0"/>
              <a:t> </a:t>
            </a:r>
          </a:p>
          <a:p>
            <a:r>
              <a:rPr lang="en-US" sz="1400" dirty="0"/>
              <a:t>Rocco, S.M. and J. P. McNamara. 2013. Regulation of bovine adipose tissue metabolism during lactation. 7.  Metabolism and gene expression as a function of genetic merit and dietary energy intake. J. Dairy Sci. 96:3108-3119. </a:t>
            </a:r>
          </a:p>
          <a:p>
            <a:endParaRPr lang="en-US" sz="1400" dirty="0"/>
          </a:p>
        </p:txBody>
      </p:sp>
    </p:spTree>
    <p:extLst>
      <p:ext uri="{BB962C8B-B14F-4D97-AF65-F5344CB8AC3E}">
        <p14:creationId xmlns:p14="http://schemas.microsoft.com/office/powerpoint/2010/main" val="3146076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Connection between adipose tissue and whole animal flux</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2600"/>
            <a:ext cx="2927985" cy="4343400"/>
          </a:xfrm>
          <a:prstGeom prst="rect">
            <a:avLst/>
          </a:prstGeom>
          <a:noFill/>
          <a:ln>
            <a:no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752601"/>
            <a:ext cx="2318385" cy="4191000"/>
          </a:xfrm>
          <a:prstGeom prst="rect">
            <a:avLst/>
          </a:prstGeom>
          <a:noFill/>
          <a:ln>
            <a:noFill/>
          </a:ln>
        </p:spPr>
      </p:pic>
      <p:sp>
        <p:nvSpPr>
          <p:cNvPr id="5" name="TextBox 4"/>
          <p:cNvSpPr txBox="1"/>
          <p:nvPr/>
        </p:nvSpPr>
        <p:spPr>
          <a:xfrm>
            <a:off x="838200" y="6292334"/>
            <a:ext cx="2882712" cy="369332"/>
          </a:xfrm>
          <a:prstGeom prst="rect">
            <a:avLst/>
          </a:prstGeom>
          <a:noFill/>
        </p:spPr>
        <p:txBody>
          <a:bodyPr wrap="none" rtlCol="0">
            <a:spAutoFit/>
          </a:bodyPr>
          <a:lstStyle/>
          <a:p>
            <a:r>
              <a:rPr lang="en-US" dirty="0" smtClean="0"/>
              <a:t>Esterification (TAG synthesis)</a:t>
            </a:r>
            <a:endParaRPr lang="en-US" dirty="0"/>
          </a:p>
        </p:txBody>
      </p:sp>
      <p:sp>
        <p:nvSpPr>
          <p:cNvPr id="6" name="TextBox 5"/>
          <p:cNvSpPr txBox="1"/>
          <p:nvPr/>
        </p:nvSpPr>
        <p:spPr>
          <a:xfrm>
            <a:off x="5105400" y="6318838"/>
            <a:ext cx="2329805" cy="369332"/>
          </a:xfrm>
          <a:prstGeom prst="rect">
            <a:avLst/>
          </a:prstGeom>
          <a:noFill/>
        </p:spPr>
        <p:txBody>
          <a:bodyPr wrap="none" rtlCol="0">
            <a:spAutoFit/>
          </a:bodyPr>
          <a:lstStyle/>
          <a:p>
            <a:r>
              <a:rPr lang="en-US" dirty="0" smtClean="0"/>
              <a:t>NE stimulated Lipolysis</a:t>
            </a:r>
            <a:endParaRPr lang="en-US" dirty="0"/>
          </a:p>
        </p:txBody>
      </p:sp>
    </p:spTree>
    <p:extLst>
      <p:ext uri="{BB962C8B-B14F-4D97-AF65-F5344CB8AC3E}">
        <p14:creationId xmlns:p14="http://schemas.microsoft.com/office/powerpoint/2010/main" val="3238732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280920" cy="4801314"/>
          </a:xfrm>
          <a:prstGeom prst="rect">
            <a:avLst/>
          </a:prstGeom>
        </p:spPr>
        <p:txBody>
          <a:bodyPr wrap="square">
            <a:spAutoFit/>
          </a:bodyPr>
          <a:lstStyle/>
          <a:p>
            <a:r>
              <a:rPr lang="en-US" sz="1800" dirty="0"/>
              <a:t>Table 6. Changes in metabolic control element genes in adipose tissue of dairy cattle </a:t>
            </a:r>
          </a:p>
          <a:p>
            <a:r>
              <a:rPr lang="en-US" sz="1800" dirty="0"/>
              <a:t>from 30 d </a:t>
            </a:r>
            <a:r>
              <a:rPr lang="en-US" sz="1800" dirty="0" err="1"/>
              <a:t>prepartum</a:t>
            </a:r>
            <a:r>
              <a:rPr lang="en-US" sz="1800" dirty="0"/>
              <a:t> to 14 d postpartum.</a:t>
            </a:r>
          </a:p>
          <a:p>
            <a:r>
              <a:rPr lang="en-US" sz="1800" dirty="0"/>
              <a:t>______________________________________________________________________		</a:t>
            </a:r>
          </a:p>
          <a:p>
            <a:r>
              <a:rPr lang="en-US" sz="1800" dirty="0"/>
              <a:t>                                                                      %</a:t>
            </a:r>
          </a:p>
          <a:p>
            <a:r>
              <a:rPr lang="en-US" sz="1800" u="sng" dirty="0"/>
              <a:t>Gene Name</a:t>
            </a:r>
            <a:r>
              <a:rPr lang="en-US" sz="1800" dirty="0"/>
              <a:t>	</a:t>
            </a:r>
            <a:r>
              <a:rPr lang="en-US" sz="1800" u="sng" dirty="0"/>
              <a:t>-30</a:t>
            </a:r>
            <a:r>
              <a:rPr lang="en-US" sz="1800" dirty="0"/>
              <a:t>	</a:t>
            </a:r>
            <a:r>
              <a:rPr lang="en-US" sz="1800" u="sng" dirty="0"/>
              <a:t>14</a:t>
            </a:r>
            <a:r>
              <a:rPr lang="en-US" sz="1800" dirty="0"/>
              <a:t>	</a:t>
            </a:r>
            <a:r>
              <a:rPr lang="en-US" sz="1800" u="sng" dirty="0"/>
              <a:t>Change</a:t>
            </a:r>
            <a:r>
              <a:rPr lang="en-US" sz="1800" dirty="0"/>
              <a:t>	</a:t>
            </a:r>
            <a:r>
              <a:rPr lang="en-US" sz="1800" u="sng" dirty="0"/>
              <a:t>SEM</a:t>
            </a:r>
            <a:r>
              <a:rPr lang="en-US" sz="1800" dirty="0"/>
              <a:t>		</a:t>
            </a:r>
            <a:r>
              <a:rPr lang="en-US" sz="1800" i="1" u="sng" dirty="0" smtClean="0"/>
              <a:t>P</a:t>
            </a:r>
            <a:r>
              <a:rPr lang="en-US" sz="1800" u="sng" dirty="0"/>
              <a:t>, Pre </a:t>
            </a:r>
            <a:r>
              <a:rPr lang="en-US" sz="1800" u="sng" dirty="0" err="1"/>
              <a:t>vs</a:t>
            </a:r>
            <a:r>
              <a:rPr lang="en-US" sz="1800" u="sng" dirty="0"/>
              <a:t> Post</a:t>
            </a:r>
            <a:r>
              <a:rPr lang="en-US" sz="1800" u="sng" baseline="30000" dirty="0"/>
              <a:t>1</a:t>
            </a:r>
            <a:endParaRPr lang="en-US" sz="1800" dirty="0"/>
          </a:p>
          <a:p>
            <a:r>
              <a:rPr lang="en-US" sz="1800" dirty="0"/>
              <a:t>							</a:t>
            </a:r>
          </a:p>
          <a:p>
            <a:r>
              <a:rPr lang="en-US" b="1" dirty="0"/>
              <a:t>Genes coding for anabolic </a:t>
            </a:r>
            <a:r>
              <a:rPr lang="en-US" b="1" dirty="0" smtClean="0"/>
              <a:t>control</a:t>
            </a:r>
            <a:r>
              <a:rPr lang="en-US" sz="1800" dirty="0"/>
              <a:t>					</a:t>
            </a:r>
          </a:p>
          <a:p>
            <a:r>
              <a:rPr lang="en-US" sz="1800" dirty="0" smtClean="0"/>
              <a:t>PPARG2*	(534)544 	(475) 237	(-11)         -46.6 %   68.7		              0.00</a:t>
            </a:r>
            <a:endParaRPr lang="en-US" sz="1800" dirty="0"/>
          </a:p>
          <a:p>
            <a:r>
              <a:rPr lang="en-US" sz="1800" dirty="0"/>
              <a:t>SREBP	</a:t>
            </a:r>
            <a:r>
              <a:rPr lang="en-US" sz="1800" dirty="0" smtClean="0"/>
              <a:t>	142</a:t>
            </a:r>
            <a:r>
              <a:rPr lang="en-US" sz="1800" dirty="0"/>
              <a:t>	106	-25.1%	8.7		</a:t>
            </a:r>
            <a:r>
              <a:rPr lang="en-US" sz="1800" dirty="0" smtClean="0"/>
              <a:t>  </a:t>
            </a:r>
            <a:r>
              <a:rPr lang="en-US" sz="1800" dirty="0"/>
              <a:t>	0.032</a:t>
            </a:r>
          </a:p>
          <a:p>
            <a:r>
              <a:rPr lang="en-US" sz="1800" dirty="0"/>
              <a:t>GLUT1	</a:t>
            </a:r>
            <a:r>
              <a:rPr lang="en-US" sz="1800" dirty="0" smtClean="0"/>
              <a:t>	176</a:t>
            </a:r>
            <a:r>
              <a:rPr lang="en-US" sz="1800" dirty="0"/>
              <a:t>	75	-57.3%	24.9		</a:t>
            </a:r>
            <a:r>
              <a:rPr lang="en-US" sz="1800" dirty="0" smtClean="0"/>
              <a:t> </a:t>
            </a:r>
            <a:r>
              <a:rPr lang="en-US" sz="1800" dirty="0"/>
              <a:t>	0.004</a:t>
            </a:r>
          </a:p>
          <a:p>
            <a:r>
              <a:rPr lang="en-US" sz="1800" dirty="0"/>
              <a:t>TSH SP 14	3495	2418	-30.8%	258.0		</a:t>
            </a:r>
            <a:r>
              <a:rPr lang="en-US" sz="1800" dirty="0" smtClean="0"/>
              <a:t> </a:t>
            </a:r>
            <a:r>
              <a:rPr lang="en-US" sz="1800" dirty="0"/>
              <a:t>	0.050</a:t>
            </a:r>
          </a:p>
          <a:p>
            <a:r>
              <a:rPr lang="en-US" sz="1800" dirty="0"/>
              <a:t>LPL	</a:t>
            </a:r>
            <a:r>
              <a:rPr lang="en-US" sz="1800" dirty="0" smtClean="0"/>
              <a:t>	4621</a:t>
            </a:r>
            <a:r>
              <a:rPr lang="en-US" sz="1800" dirty="0"/>
              <a:t>	2384	-48.4%	355.6		</a:t>
            </a:r>
            <a:r>
              <a:rPr lang="en-US" sz="1800" dirty="0" smtClean="0"/>
              <a:t> </a:t>
            </a:r>
            <a:r>
              <a:rPr lang="en-US" sz="1800" dirty="0"/>
              <a:t>	0.002</a:t>
            </a:r>
          </a:p>
          <a:p>
            <a:r>
              <a:rPr lang="en-US" sz="1800" dirty="0"/>
              <a:t>ACACA1	196	77	-60.6%	25.4		</a:t>
            </a:r>
            <a:r>
              <a:rPr lang="en-US" sz="1800" dirty="0" smtClean="0"/>
              <a:t>  </a:t>
            </a:r>
            <a:r>
              <a:rPr lang="en-US" sz="1800" dirty="0"/>
              <a:t>	0.001</a:t>
            </a:r>
          </a:p>
          <a:p>
            <a:r>
              <a:rPr lang="en-US" sz="1800" dirty="0" smtClean="0"/>
              <a:t>ACACA	</a:t>
            </a:r>
            <a:r>
              <a:rPr lang="en-US" sz="1800" dirty="0"/>
              <a:t>	265	96	-63.9%	29.7		</a:t>
            </a:r>
            <a:r>
              <a:rPr lang="en-US" sz="1800" dirty="0" smtClean="0"/>
              <a:t>  </a:t>
            </a:r>
            <a:r>
              <a:rPr lang="en-US" sz="1800" dirty="0"/>
              <a:t>	0.002</a:t>
            </a:r>
          </a:p>
          <a:p>
            <a:r>
              <a:rPr lang="en-US" sz="1800" dirty="0"/>
              <a:t>ATP Citrate </a:t>
            </a:r>
            <a:r>
              <a:rPr lang="en-US" sz="1800" dirty="0" err="1"/>
              <a:t>Lyase</a:t>
            </a:r>
            <a:r>
              <a:rPr lang="en-US" sz="1800" dirty="0"/>
              <a:t>	394	323	-18.1%	24.8		</a:t>
            </a:r>
            <a:r>
              <a:rPr lang="en-US" sz="1800" dirty="0" smtClean="0"/>
              <a:t> </a:t>
            </a:r>
            <a:r>
              <a:rPr lang="en-US" sz="1800" dirty="0"/>
              <a:t>	0.094</a:t>
            </a:r>
          </a:p>
          <a:p>
            <a:r>
              <a:rPr lang="en-US" sz="1800" dirty="0" smtClean="0"/>
              <a:t>GLUT4</a:t>
            </a:r>
            <a:r>
              <a:rPr lang="en-US" sz="1800" dirty="0"/>
              <a:t>	</a:t>
            </a:r>
            <a:r>
              <a:rPr lang="en-US" sz="1800" dirty="0" smtClean="0"/>
              <a:t>	62</a:t>
            </a:r>
            <a:r>
              <a:rPr lang="en-US" sz="1800" dirty="0"/>
              <a:t>	44	-29.4%	4.7		</a:t>
            </a:r>
            <a:r>
              <a:rPr lang="en-US" sz="1800" dirty="0" smtClean="0"/>
              <a:t> </a:t>
            </a:r>
            <a:r>
              <a:rPr lang="en-US" sz="1800" dirty="0"/>
              <a:t>	0.018</a:t>
            </a:r>
          </a:p>
        </p:txBody>
      </p:sp>
      <p:sp>
        <p:nvSpPr>
          <p:cNvPr id="3" name="TextBox 2"/>
          <p:cNvSpPr txBox="1"/>
          <p:nvPr/>
        </p:nvSpPr>
        <p:spPr>
          <a:xfrm>
            <a:off x="1043608" y="5949280"/>
            <a:ext cx="7559185" cy="461665"/>
          </a:xfrm>
          <a:prstGeom prst="rect">
            <a:avLst/>
          </a:prstGeom>
          <a:noFill/>
        </p:spPr>
        <p:txBody>
          <a:bodyPr wrap="none" rtlCol="0">
            <a:spAutoFit/>
          </a:bodyPr>
          <a:lstStyle/>
          <a:p>
            <a:r>
              <a:rPr lang="en-US" dirty="0" err="1" smtClean="0"/>
              <a:t>Affymetrix</a:t>
            </a:r>
            <a:r>
              <a:rPr lang="en-US" dirty="0" smtClean="0"/>
              <a:t> Bovine Gene Array,  signal strength norm = 125</a:t>
            </a:r>
            <a:endParaRPr lang="en-US" dirty="0"/>
          </a:p>
        </p:txBody>
      </p:sp>
    </p:spTree>
    <p:extLst>
      <p:ext uri="{BB962C8B-B14F-4D97-AF65-F5344CB8AC3E}">
        <p14:creationId xmlns:p14="http://schemas.microsoft.com/office/powerpoint/2010/main" val="1211602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dirty="0" smtClean="0"/>
              <a:t>Changes in gene transcription in adipose tissue in early lactation</a:t>
            </a:r>
          </a:p>
        </p:txBody>
      </p:sp>
      <p:sp>
        <p:nvSpPr>
          <p:cNvPr id="2" name="Rectangle 1"/>
          <p:cNvSpPr/>
          <p:nvPr/>
        </p:nvSpPr>
        <p:spPr>
          <a:xfrm>
            <a:off x="511675" y="2492896"/>
            <a:ext cx="8064896" cy="2954655"/>
          </a:xfrm>
          <a:prstGeom prst="rect">
            <a:avLst/>
          </a:prstGeom>
        </p:spPr>
        <p:txBody>
          <a:bodyPr wrap="square">
            <a:spAutoFit/>
          </a:bodyPr>
          <a:lstStyle/>
          <a:p>
            <a:r>
              <a:rPr lang="en-US" b="1" dirty="0"/>
              <a:t>Genes coding for lipolytic </a:t>
            </a:r>
            <a:r>
              <a:rPr lang="en-US" b="1" dirty="0" smtClean="0"/>
              <a:t>enzymes</a:t>
            </a:r>
          </a:p>
          <a:p>
            <a:r>
              <a:rPr lang="en-US" sz="1800" dirty="0"/>
              <a:t>					</a:t>
            </a:r>
          </a:p>
          <a:p>
            <a:r>
              <a:rPr lang="en-US" sz="1800" dirty="0"/>
              <a:t>		</a:t>
            </a:r>
            <a:r>
              <a:rPr lang="en-US" sz="1800" dirty="0" smtClean="0"/>
              <a:t>- 30 d      14 DIM     % change        SEM       P value</a:t>
            </a:r>
            <a:r>
              <a:rPr lang="en-US" sz="1800" dirty="0"/>
              <a:t>				</a:t>
            </a:r>
          </a:p>
          <a:p>
            <a:r>
              <a:rPr lang="en-US" sz="1800" dirty="0" err="1"/>
              <a:t>Ca</a:t>
            </a:r>
            <a:r>
              <a:rPr lang="en-US" sz="1800" dirty="0"/>
              <a:t> </a:t>
            </a:r>
            <a:r>
              <a:rPr lang="en-US" sz="1800" dirty="0" err="1"/>
              <a:t>chan</a:t>
            </a:r>
            <a:r>
              <a:rPr lang="en-US" sz="1800" dirty="0"/>
              <a:t> A1F	4	18	338.5%	</a:t>
            </a:r>
            <a:r>
              <a:rPr lang="en-US" sz="1800" dirty="0" smtClean="0"/>
              <a:t>	8.2</a:t>
            </a:r>
            <a:r>
              <a:rPr lang="en-US" sz="1800" dirty="0"/>
              <a:t>	</a:t>
            </a:r>
            <a:r>
              <a:rPr lang="en-US" sz="1800" dirty="0" smtClean="0"/>
              <a:t>0.218</a:t>
            </a:r>
            <a:endParaRPr lang="en-US" sz="1800" dirty="0"/>
          </a:p>
          <a:p>
            <a:r>
              <a:rPr lang="en-US" sz="1800" dirty="0"/>
              <a:t>B2 AR	</a:t>
            </a:r>
            <a:r>
              <a:rPr lang="en-US" sz="1800" dirty="0" smtClean="0"/>
              <a:t>	147</a:t>
            </a:r>
            <a:r>
              <a:rPr lang="en-US" sz="1800" dirty="0"/>
              <a:t>	223	52.0%	</a:t>
            </a:r>
            <a:r>
              <a:rPr lang="en-US" sz="1800" dirty="0" smtClean="0"/>
              <a:t>	13.0</a:t>
            </a:r>
            <a:r>
              <a:rPr lang="en-US" sz="1800" dirty="0"/>
              <a:t>	</a:t>
            </a:r>
            <a:r>
              <a:rPr lang="en-US" sz="1800" dirty="0" smtClean="0"/>
              <a:t>0.002</a:t>
            </a:r>
            <a:endParaRPr lang="en-US" sz="1800" dirty="0"/>
          </a:p>
          <a:p>
            <a:r>
              <a:rPr lang="en-US" sz="1800" dirty="0"/>
              <a:t>PKC rec	</a:t>
            </a:r>
            <a:r>
              <a:rPr lang="en-US" sz="1800" dirty="0" smtClean="0"/>
              <a:t>	4998</a:t>
            </a:r>
            <a:r>
              <a:rPr lang="en-US" sz="1800" dirty="0"/>
              <a:t>	5504	10.1%	</a:t>
            </a:r>
            <a:r>
              <a:rPr lang="en-US" sz="1800" dirty="0" smtClean="0"/>
              <a:t>	128.4</a:t>
            </a:r>
            <a:r>
              <a:rPr lang="en-US" sz="1800" dirty="0"/>
              <a:t>	</a:t>
            </a:r>
            <a:r>
              <a:rPr lang="en-US" sz="1800" dirty="0" smtClean="0"/>
              <a:t>0.008</a:t>
            </a:r>
            <a:endParaRPr lang="en-US" sz="1800" dirty="0"/>
          </a:p>
          <a:p>
            <a:r>
              <a:rPr lang="en-US" sz="1800" dirty="0"/>
              <a:t>HSL mRNA	236	290	23.0%	</a:t>
            </a:r>
            <a:r>
              <a:rPr lang="en-US" sz="1800" dirty="0" smtClean="0"/>
              <a:t>	42.3</a:t>
            </a:r>
            <a:r>
              <a:rPr lang="en-US" sz="1800" dirty="0"/>
              <a:t>	</a:t>
            </a:r>
            <a:r>
              <a:rPr lang="en-US" sz="1800" dirty="0" smtClean="0"/>
              <a:t>0.167</a:t>
            </a:r>
            <a:endParaRPr lang="en-US" sz="1800" dirty="0"/>
          </a:p>
          <a:p>
            <a:r>
              <a:rPr lang="en-US" sz="1800" dirty="0"/>
              <a:t>Caveolin-2	1089	725	-33.4%	</a:t>
            </a:r>
            <a:r>
              <a:rPr lang="en-US" sz="1800" dirty="0" smtClean="0"/>
              <a:t>	74.0</a:t>
            </a:r>
            <a:r>
              <a:rPr lang="en-US" sz="1800" dirty="0"/>
              <a:t>	</a:t>
            </a:r>
            <a:r>
              <a:rPr lang="en-US" sz="1800" dirty="0" smtClean="0"/>
              <a:t>0.010</a:t>
            </a:r>
            <a:endParaRPr lang="en-US" sz="1800" dirty="0"/>
          </a:p>
          <a:p>
            <a:r>
              <a:rPr lang="en-US" sz="1800" dirty="0"/>
              <a:t>Caveolin-1	3773	2993	-20.7%	</a:t>
            </a:r>
            <a:r>
              <a:rPr lang="en-US" sz="1800" dirty="0" smtClean="0"/>
              <a:t>	139.0</a:t>
            </a:r>
            <a:r>
              <a:rPr lang="en-US" sz="1800" dirty="0"/>
              <a:t>	</a:t>
            </a:r>
            <a:r>
              <a:rPr lang="en-US" sz="1800" dirty="0" smtClean="0"/>
              <a:t>0.020</a:t>
            </a:r>
            <a:endParaRPr lang="en-US" sz="1800" dirty="0"/>
          </a:p>
        </p:txBody>
      </p:sp>
    </p:spTree>
    <p:extLst>
      <p:ext uri="{BB962C8B-B14F-4D97-AF65-F5344CB8AC3E}">
        <p14:creationId xmlns:p14="http://schemas.microsoft.com/office/powerpoint/2010/main" val="559812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3568" y="260648"/>
            <a:ext cx="7772400" cy="1143000"/>
          </a:xfrm>
        </p:spPr>
        <p:txBody>
          <a:bodyPr>
            <a:normAutofit fontScale="90000"/>
          </a:bodyPr>
          <a:lstStyle/>
          <a:p>
            <a:r>
              <a:rPr lang="en-US" dirty="0" smtClean="0"/>
              <a:t>Transcriptional regulation to integrate system control</a:t>
            </a:r>
          </a:p>
        </p:txBody>
      </p:sp>
      <p:sp>
        <p:nvSpPr>
          <p:cNvPr id="32771" name="Content Placeholder 2"/>
          <p:cNvSpPr>
            <a:spLocks noGrp="1"/>
          </p:cNvSpPr>
          <p:nvPr>
            <p:ph idx="1"/>
          </p:nvPr>
        </p:nvSpPr>
        <p:spPr>
          <a:xfrm>
            <a:off x="467544" y="1484784"/>
            <a:ext cx="8352928" cy="4968552"/>
          </a:xfrm>
          <a:solidFill>
            <a:schemeClr val="bg1"/>
          </a:solidFill>
        </p:spPr>
        <p:txBody>
          <a:bodyPr/>
          <a:lstStyle/>
          <a:p>
            <a:pPr marL="0" indent="0">
              <a:buNone/>
            </a:pPr>
            <a:r>
              <a:rPr lang="en-US" sz="1800" dirty="0"/>
              <a:t>Table 7.  Linear regression of the mean change from 30 d </a:t>
            </a:r>
            <a:r>
              <a:rPr lang="en-US" sz="1800" dirty="0" err="1"/>
              <a:t>prepartum</a:t>
            </a:r>
            <a:r>
              <a:rPr lang="en-US" sz="1800" dirty="0"/>
              <a:t> to 14 DIM in transcription signal in subcutaneous adipose tissue with mean milk production for the first 60 DIM in first lactation Holsteins</a:t>
            </a:r>
            <a:r>
              <a:rPr lang="en-US" sz="1800" dirty="0" smtClean="0"/>
              <a:t>.</a:t>
            </a:r>
          </a:p>
          <a:p>
            <a:pPr marL="0" indent="0">
              <a:buNone/>
            </a:pPr>
            <a:endParaRPr lang="en-US" sz="1000" dirty="0"/>
          </a:p>
          <a:p>
            <a:pPr marL="0" indent="0">
              <a:buNone/>
            </a:pPr>
            <a:r>
              <a:rPr lang="en-US" sz="1800" dirty="0" smtClean="0"/>
              <a:t>Gene </a:t>
            </a:r>
            <a:r>
              <a:rPr lang="en-US" sz="1800" dirty="0"/>
              <a:t>of Interest		Intercept		Slope		RSQ</a:t>
            </a:r>
          </a:p>
          <a:p>
            <a:pPr marL="0" indent="0">
              <a:buNone/>
            </a:pPr>
            <a:r>
              <a:rPr lang="en-US" sz="1800" dirty="0"/>
              <a:t>					Milk, kg/d	</a:t>
            </a:r>
          </a:p>
          <a:p>
            <a:pPr marL="0" indent="0">
              <a:buNone/>
            </a:pPr>
            <a:r>
              <a:rPr lang="en-US" sz="1800" u="sng" dirty="0"/>
              <a:t>Anabolic Processes</a:t>
            </a:r>
            <a:r>
              <a:rPr lang="en-US" sz="1800" dirty="0"/>
              <a:t>					</a:t>
            </a:r>
          </a:p>
          <a:p>
            <a:pPr marL="0" indent="0">
              <a:lnSpc>
                <a:spcPct val="150000"/>
              </a:lnSpc>
              <a:spcBef>
                <a:spcPts val="0"/>
              </a:spcBef>
              <a:buNone/>
            </a:pPr>
            <a:r>
              <a:rPr lang="en-US" sz="1800" dirty="0" err="1"/>
              <a:t>AcCoA</a:t>
            </a:r>
            <a:r>
              <a:rPr lang="en-US" sz="1800" dirty="0"/>
              <a:t> 1			</a:t>
            </a:r>
            <a:r>
              <a:rPr lang="en-US" sz="1800" dirty="0" smtClean="0"/>
              <a:t>57.5</a:t>
            </a:r>
            <a:r>
              <a:rPr lang="en-US" sz="1800" dirty="0"/>
              <a:t>		</a:t>
            </a:r>
            <a:r>
              <a:rPr lang="en-US" sz="1800" dirty="0" smtClean="0"/>
              <a:t>-</a:t>
            </a:r>
            <a:r>
              <a:rPr lang="en-US" sz="1800" dirty="0"/>
              <a:t>0.064		0.176</a:t>
            </a:r>
          </a:p>
          <a:p>
            <a:pPr marL="0" indent="0">
              <a:lnSpc>
                <a:spcPct val="150000"/>
              </a:lnSpc>
              <a:spcBef>
                <a:spcPts val="0"/>
              </a:spcBef>
              <a:buNone/>
            </a:pPr>
            <a:r>
              <a:rPr lang="en-US" sz="1800" dirty="0"/>
              <a:t>ATP Citrate </a:t>
            </a:r>
            <a:r>
              <a:rPr lang="en-US" sz="1800" dirty="0" err="1"/>
              <a:t>Lyase</a:t>
            </a:r>
            <a:r>
              <a:rPr lang="en-US" sz="1800" dirty="0"/>
              <a:t>		</a:t>
            </a:r>
            <a:r>
              <a:rPr lang="en-US" sz="1800" dirty="0" smtClean="0"/>
              <a:t>61.8</a:t>
            </a:r>
            <a:r>
              <a:rPr lang="en-US" sz="1800" dirty="0"/>
              <a:t>		</a:t>
            </a:r>
            <a:r>
              <a:rPr lang="en-US" sz="1800" dirty="0" smtClean="0"/>
              <a:t>-</a:t>
            </a:r>
            <a:r>
              <a:rPr lang="en-US" sz="1800" dirty="0"/>
              <a:t>0.045		0.260</a:t>
            </a:r>
          </a:p>
          <a:p>
            <a:pPr marL="0" indent="0">
              <a:lnSpc>
                <a:spcPct val="150000"/>
              </a:lnSpc>
              <a:spcBef>
                <a:spcPts val="0"/>
              </a:spcBef>
              <a:buNone/>
            </a:pPr>
            <a:r>
              <a:rPr lang="en-US" sz="1800" dirty="0"/>
              <a:t>GLUT 4			</a:t>
            </a:r>
            <a:r>
              <a:rPr lang="en-US" sz="1800" dirty="0" smtClean="0"/>
              <a:t>61.7</a:t>
            </a:r>
            <a:r>
              <a:rPr lang="en-US" sz="1800" dirty="0"/>
              <a:t>		</a:t>
            </a:r>
            <a:r>
              <a:rPr lang="en-US" sz="1800" dirty="0" smtClean="0"/>
              <a:t>-</a:t>
            </a:r>
            <a:r>
              <a:rPr lang="en-US" sz="1800" dirty="0"/>
              <a:t>0.180		0.168</a:t>
            </a:r>
          </a:p>
          <a:p>
            <a:pPr marL="0" indent="0">
              <a:lnSpc>
                <a:spcPct val="150000"/>
              </a:lnSpc>
              <a:spcBef>
                <a:spcPts val="0"/>
              </a:spcBef>
              <a:buNone/>
            </a:pPr>
            <a:r>
              <a:rPr lang="en-US" sz="1800" u="sng" dirty="0" smtClean="0"/>
              <a:t>Catabolic </a:t>
            </a:r>
            <a:r>
              <a:rPr lang="en-US" sz="1800" u="sng" dirty="0"/>
              <a:t>Processes</a:t>
            </a:r>
            <a:r>
              <a:rPr lang="en-US" sz="1800" dirty="0"/>
              <a:t>		</a:t>
            </a:r>
            <a:r>
              <a:rPr lang="en-US" sz="1800" b="1" dirty="0" smtClean="0">
                <a:solidFill>
                  <a:srgbClr val="00B050"/>
                </a:solidFill>
              </a:rPr>
              <a:t>AT Anabolic primary function of ABSE</a:t>
            </a:r>
            <a:r>
              <a:rPr lang="en-US" sz="1800" dirty="0"/>
              <a:t>	</a:t>
            </a:r>
          </a:p>
          <a:p>
            <a:pPr marL="0" indent="0">
              <a:lnSpc>
                <a:spcPct val="150000"/>
              </a:lnSpc>
              <a:spcBef>
                <a:spcPts val="0"/>
              </a:spcBef>
              <a:buNone/>
            </a:pPr>
            <a:r>
              <a:rPr lang="en-US" sz="1800" dirty="0"/>
              <a:t>HSL			</a:t>
            </a:r>
            <a:r>
              <a:rPr lang="en-US" sz="1800" dirty="0" smtClean="0"/>
              <a:t>66.2</a:t>
            </a:r>
            <a:r>
              <a:rPr lang="en-US" sz="1800" dirty="0"/>
              <a:t>		</a:t>
            </a:r>
            <a:r>
              <a:rPr lang="en-US" sz="1800" dirty="0" smtClean="0"/>
              <a:t>0.577</a:t>
            </a:r>
            <a:r>
              <a:rPr lang="en-US" sz="1800" dirty="0"/>
              <a:t>		0.374</a:t>
            </a:r>
          </a:p>
          <a:p>
            <a:pPr marL="0" indent="0">
              <a:lnSpc>
                <a:spcPct val="150000"/>
              </a:lnSpc>
              <a:spcBef>
                <a:spcPts val="0"/>
              </a:spcBef>
              <a:buNone/>
            </a:pPr>
            <a:r>
              <a:rPr lang="en-US" sz="1800" dirty="0"/>
              <a:t>B2 AR			</a:t>
            </a:r>
            <a:r>
              <a:rPr lang="en-US" sz="1800" dirty="0" smtClean="0"/>
              <a:t>56.9</a:t>
            </a:r>
            <a:r>
              <a:rPr lang="en-US" sz="1800" dirty="0"/>
              <a:t>		</a:t>
            </a:r>
            <a:r>
              <a:rPr lang="en-US" sz="1800" dirty="0" smtClean="0"/>
              <a:t>0.106</a:t>
            </a:r>
            <a:r>
              <a:rPr lang="en-US" sz="1800" dirty="0"/>
              <a:t>		</a:t>
            </a:r>
            <a:r>
              <a:rPr lang="en-US" sz="1800" dirty="0" smtClean="0"/>
              <a:t>0.301</a:t>
            </a:r>
            <a:endParaRPr lang="en-US" dirty="0" smtClean="0"/>
          </a:p>
        </p:txBody>
      </p:sp>
      <p:sp>
        <p:nvSpPr>
          <p:cNvPr id="2" name="TextBox 1"/>
          <p:cNvSpPr txBox="1"/>
          <p:nvPr/>
        </p:nvSpPr>
        <p:spPr>
          <a:xfrm>
            <a:off x="3010117" y="6237312"/>
            <a:ext cx="4788940" cy="369332"/>
          </a:xfrm>
          <a:prstGeom prst="rect">
            <a:avLst/>
          </a:prstGeom>
          <a:noFill/>
        </p:spPr>
        <p:txBody>
          <a:bodyPr wrap="none" rtlCol="0">
            <a:spAutoFit/>
          </a:bodyPr>
          <a:lstStyle/>
          <a:p>
            <a:r>
              <a:rPr lang="en-US" dirty="0" smtClean="0">
                <a:solidFill>
                  <a:srgbClr val="00B050"/>
                </a:solidFill>
              </a:rPr>
              <a:t>AT Catabolic more function of Genetics, also diet</a:t>
            </a:r>
            <a:endParaRPr lang="en-US" dirty="0">
              <a:solidFill>
                <a:srgbClr val="00B050"/>
              </a:solidFill>
            </a:endParaRPr>
          </a:p>
        </p:txBody>
      </p:sp>
    </p:spTree>
    <p:extLst>
      <p:ext uri="{BB962C8B-B14F-4D97-AF65-F5344CB8AC3E}">
        <p14:creationId xmlns:p14="http://schemas.microsoft.com/office/powerpoint/2010/main" val="27788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4202" y="65692"/>
            <a:ext cx="8915400" cy="6347012"/>
            <a:chOff x="-1122878" y="-98286"/>
            <a:chExt cx="11871520" cy="8251686"/>
          </a:xfrm>
        </p:grpSpPr>
        <p:sp>
          <p:nvSpPr>
            <p:cNvPr id="2" name="Oval 1"/>
            <p:cNvSpPr/>
            <p:nvPr/>
          </p:nvSpPr>
          <p:spPr>
            <a:xfrm>
              <a:off x="7277100" y="1981200"/>
              <a:ext cx="800100" cy="381000"/>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Arrow Connector 244"/>
            <p:cNvCxnSpPr/>
            <p:nvPr/>
          </p:nvCxnSpPr>
          <p:spPr>
            <a:xfrm flipH="1">
              <a:off x="8442511" y="3677459"/>
              <a:ext cx="168089" cy="2633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8463276" y="3407428"/>
              <a:ext cx="425823" cy="31042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212" name="Rectangle 211"/>
            <p:cNvSpPr/>
            <p:nvPr/>
          </p:nvSpPr>
          <p:spPr>
            <a:xfrm>
              <a:off x="1607763" y="5165366"/>
              <a:ext cx="2307137" cy="135013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p:nvPr/>
          </p:nvCxnSpPr>
          <p:spPr>
            <a:xfrm flipH="1">
              <a:off x="4495800" y="4779028"/>
              <a:ext cx="51532" cy="3786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4131655" y="5117350"/>
              <a:ext cx="668945"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7631237" y="4321828"/>
              <a:ext cx="598363"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3" name="Oval 142"/>
            <p:cNvSpPr/>
            <p:nvPr/>
          </p:nvSpPr>
          <p:spPr>
            <a:xfrm>
              <a:off x="7239000" y="3123534"/>
              <a:ext cx="518563" cy="325698"/>
            </a:xfrm>
            <a:prstGeom prst="ellipse">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542197" y="-21572"/>
              <a:ext cx="0" cy="74847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4401" y="7463135"/>
              <a:ext cx="2438401"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Before parturition</a:t>
              </a:r>
              <a:endParaRPr lang="en-US" sz="2400" dirty="0">
                <a:latin typeface="Times New Roman" pitchFamily="18" charset="0"/>
                <a:cs typeface="Times New Roman" pitchFamily="18" charset="0"/>
              </a:endParaRPr>
            </a:p>
          </p:txBody>
        </p:sp>
        <p:sp>
          <p:nvSpPr>
            <p:cNvPr id="6" name="TextBox 5"/>
            <p:cNvSpPr txBox="1"/>
            <p:nvPr/>
          </p:nvSpPr>
          <p:spPr>
            <a:xfrm>
              <a:off x="4495800" y="7463135"/>
              <a:ext cx="2438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After parturition</a:t>
              </a:r>
              <a:endParaRPr lang="en-US" sz="2400" dirty="0">
                <a:latin typeface="Times New Roman" pitchFamily="18" charset="0"/>
                <a:cs typeface="Times New Roman" pitchFamily="18" charset="0"/>
              </a:endParaRPr>
            </a:p>
          </p:txBody>
        </p:sp>
        <p:sp>
          <p:nvSpPr>
            <p:cNvPr id="7" name="TextBox 6"/>
            <p:cNvSpPr txBox="1"/>
            <p:nvPr/>
          </p:nvSpPr>
          <p:spPr>
            <a:xfrm>
              <a:off x="-76202" y="588026"/>
              <a:ext cx="1336345" cy="480165"/>
            </a:xfrm>
            <a:prstGeom prst="rect">
              <a:avLst/>
            </a:prstGeom>
            <a:noFill/>
          </p:spPr>
          <p:txBody>
            <a:bodyPr wrap="square" rtlCol="0">
              <a:spAutoFit/>
            </a:bodyPr>
            <a:lstStyle/>
            <a:p>
              <a:r>
                <a:rPr lang="en-US" dirty="0" smtClean="0">
                  <a:latin typeface="Times New Roman" pitchFamily="18" charset="0"/>
                  <a:cs typeface="Times New Roman" pitchFamily="18" charset="0"/>
                </a:rPr>
                <a:t>Insulin</a:t>
              </a:r>
              <a:endParaRPr lang="en-US" dirty="0">
                <a:latin typeface="Times New Roman" pitchFamily="18" charset="0"/>
                <a:cs typeface="Times New Roman" pitchFamily="18" charset="0"/>
              </a:endParaRPr>
            </a:p>
          </p:txBody>
        </p:sp>
        <p:sp>
          <p:nvSpPr>
            <p:cNvPr id="8" name="TextBox 7"/>
            <p:cNvSpPr txBox="1"/>
            <p:nvPr/>
          </p:nvSpPr>
          <p:spPr>
            <a:xfrm>
              <a:off x="-381000" y="3523097"/>
              <a:ext cx="2286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TF activation</a:t>
              </a:r>
            </a:p>
            <a:p>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PPARG, SREBF1 etc.</a:t>
              </a:r>
              <a:endParaRPr lang="en-US" sz="1400" dirty="0">
                <a:latin typeface="Times New Roman" pitchFamily="18" charset="0"/>
                <a:cs typeface="Times New Roman" pitchFamily="18" charset="0"/>
              </a:endParaRPr>
            </a:p>
          </p:txBody>
        </p:sp>
        <p:sp>
          <p:nvSpPr>
            <p:cNvPr id="9" name="TextBox 8"/>
            <p:cNvSpPr txBox="1"/>
            <p:nvPr/>
          </p:nvSpPr>
          <p:spPr>
            <a:xfrm>
              <a:off x="-421341" y="4353498"/>
              <a:ext cx="2286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Lipogenic enzymes</a:t>
              </a:r>
            </a:p>
            <a:p>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FASN, DGAT1 etc.</a:t>
              </a:r>
              <a:endParaRPr lang="en-US" sz="1400" dirty="0">
                <a:latin typeface="Times New Roman" pitchFamily="18" charset="0"/>
                <a:cs typeface="Times New Roman" pitchFamily="18" charset="0"/>
              </a:endParaRPr>
            </a:p>
          </p:txBody>
        </p:sp>
        <p:sp>
          <p:nvSpPr>
            <p:cNvPr id="10" name="TextBox 9"/>
            <p:cNvSpPr txBox="1"/>
            <p:nvPr/>
          </p:nvSpPr>
          <p:spPr>
            <a:xfrm>
              <a:off x="-609600" y="6001084"/>
              <a:ext cx="2019300" cy="600206"/>
            </a:xfrm>
            <a:prstGeom prst="rect">
              <a:avLst/>
            </a:prstGeom>
            <a:noFill/>
            <a:ln>
              <a:solidFill>
                <a:schemeClr val="tx1"/>
              </a:solidFill>
            </a:ln>
          </p:spPr>
          <p:txBody>
            <a:bodyPr wrap="square" rtlCol="0">
              <a:spAutoFit/>
            </a:bodyPr>
            <a:lstStyle/>
            <a:p>
              <a:pPr algn="ctr"/>
              <a:r>
                <a:rPr lang="en-US" sz="24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Lipogenesis</a:t>
              </a:r>
              <a:endParaRPr lang="en-US" sz="1600" b="1" dirty="0">
                <a:latin typeface="Times New Roman" pitchFamily="18" charset="0"/>
                <a:cs typeface="Times New Roman" pitchFamily="18" charset="0"/>
              </a:endParaRPr>
            </a:p>
          </p:txBody>
        </p:sp>
        <p:sp>
          <p:nvSpPr>
            <p:cNvPr id="11" name="TextBox 10"/>
            <p:cNvSpPr txBox="1"/>
            <p:nvPr/>
          </p:nvSpPr>
          <p:spPr>
            <a:xfrm>
              <a:off x="5839865" y="403229"/>
              <a:ext cx="3569173" cy="480165"/>
            </a:xfrm>
            <a:prstGeom prst="rect">
              <a:avLst/>
            </a:prstGeom>
            <a:noFill/>
          </p:spPr>
          <p:txBody>
            <a:bodyPr wrap="square" rtlCol="0">
              <a:spAutoFit/>
            </a:bodyPr>
            <a:lstStyle/>
            <a:p>
              <a:r>
                <a:rPr lang="en-US" dirty="0" smtClean="0">
                  <a:latin typeface="Times New Roman" pitchFamily="18" charset="0"/>
                  <a:cs typeface="Times New Roman" pitchFamily="18" charset="0"/>
                </a:rPr>
                <a:t>SNS-norepinephrine</a:t>
              </a:r>
              <a:endParaRPr lang="en-US" dirty="0">
                <a:latin typeface="Times New Roman" pitchFamily="18" charset="0"/>
                <a:cs typeface="Times New Roman" pitchFamily="18" charset="0"/>
              </a:endParaRPr>
            </a:p>
          </p:txBody>
        </p:sp>
        <p:sp>
          <p:nvSpPr>
            <p:cNvPr id="14" name="TextBox 13"/>
            <p:cNvSpPr txBox="1"/>
            <p:nvPr/>
          </p:nvSpPr>
          <p:spPr>
            <a:xfrm>
              <a:off x="-152400" y="54628"/>
              <a:ext cx="1412545" cy="480165"/>
            </a:xfrm>
            <a:prstGeom prst="rect">
              <a:avLst/>
            </a:prstGeom>
            <a:noFill/>
          </p:spPr>
          <p:txBody>
            <a:bodyPr wrap="square" rtlCol="0">
              <a:spAutoFit/>
            </a:bodyPr>
            <a:lstStyle/>
            <a:p>
              <a:r>
                <a:rPr lang="en-US" dirty="0" smtClean="0">
                  <a:latin typeface="Times New Roman" pitchFamily="18" charset="0"/>
                  <a:cs typeface="Times New Roman" pitchFamily="18" charset="0"/>
                </a:rPr>
                <a:t>Glucose</a:t>
              </a:r>
              <a:endParaRPr lang="en-US" dirty="0">
                <a:latin typeface="Times New Roman" pitchFamily="18" charset="0"/>
                <a:cs typeface="Times New Roman" pitchFamily="18" charset="0"/>
              </a:endParaRPr>
            </a:p>
          </p:txBody>
        </p:sp>
        <p:sp>
          <p:nvSpPr>
            <p:cNvPr id="18" name="TextBox 17"/>
            <p:cNvSpPr txBox="1"/>
            <p:nvPr/>
          </p:nvSpPr>
          <p:spPr>
            <a:xfrm>
              <a:off x="5943601" y="2526268"/>
              <a:ext cx="925093" cy="400138"/>
            </a:xfrm>
            <a:prstGeom prst="rect">
              <a:avLst/>
            </a:prstGeom>
            <a:noFill/>
          </p:spPr>
          <p:txBody>
            <a:bodyPr wrap="square" rtlCol="0">
              <a:spAutoFit/>
            </a:bodyPr>
            <a:lstStyle/>
            <a:p>
              <a:r>
                <a:rPr lang="en-US" sz="1400" dirty="0" err="1" smtClean="0">
                  <a:latin typeface="Times New Roman" pitchFamily="18" charset="0"/>
                  <a:cs typeface="Times New Roman" pitchFamily="18" charset="0"/>
                </a:rPr>
                <a:t>cAMP</a:t>
              </a:r>
              <a:endParaRPr lang="en-US" sz="1400" dirty="0" smtClean="0">
                <a:latin typeface="Times New Roman" pitchFamily="18" charset="0"/>
                <a:cs typeface="Times New Roman" pitchFamily="18" charset="0"/>
              </a:endParaRPr>
            </a:p>
          </p:txBody>
        </p:sp>
        <p:sp>
          <p:nvSpPr>
            <p:cNvPr id="19" name="TextBox 18"/>
            <p:cNvSpPr txBox="1"/>
            <p:nvPr/>
          </p:nvSpPr>
          <p:spPr>
            <a:xfrm>
              <a:off x="-151479" y="1270803"/>
              <a:ext cx="1918447"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Catecholamines</a:t>
              </a:r>
              <a:endParaRPr lang="en-US" dirty="0">
                <a:latin typeface="Times New Roman" pitchFamily="18" charset="0"/>
                <a:cs typeface="Times New Roman" pitchFamily="18" charset="0"/>
              </a:endParaRPr>
            </a:p>
          </p:txBody>
        </p:sp>
        <p:sp>
          <p:nvSpPr>
            <p:cNvPr id="21" name="TextBox 20"/>
            <p:cNvSpPr txBox="1"/>
            <p:nvPr/>
          </p:nvSpPr>
          <p:spPr>
            <a:xfrm>
              <a:off x="65507" y="2885696"/>
              <a:ext cx="115369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AMP/ATP</a:t>
              </a:r>
            </a:p>
          </p:txBody>
        </p:sp>
        <p:cxnSp>
          <p:nvCxnSpPr>
            <p:cNvPr id="23" name="Straight Arrow Connector 22"/>
            <p:cNvCxnSpPr/>
            <p:nvPr/>
          </p:nvCxnSpPr>
          <p:spPr>
            <a:xfrm>
              <a:off x="304800" y="389712"/>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4800" y="973087"/>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88855" y="3275040"/>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5055" y="4124898"/>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65055" y="4963098"/>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3157" y="1917134"/>
              <a:ext cx="0" cy="9326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884467" y="1578628"/>
              <a:ext cx="36393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Up Arrow 33"/>
            <p:cNvSpPr/>
            <p:nvPr/>
          </p:nvSpPr>
          <p:spPr>
            <a:xfrm>
              <a:off x="-381000" y="130828"/>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Up Arrow 34"/>
            <p:cNvSpPr/>
            <p:nvPr/>
          </p:nvSpPr>
          <p:spPr>
            <a:xfrm>
              <a:off x="-381000" y="664228"/>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 Arrow 35"/>
            <p:cNvSpPr/>
            <p:nvPr/>
          </p:nvSpPr>
          <p:spPr>
            <a:xfrm flipV="1">
              <a:off x="-362150" y="1380312"/>
              <a:ext cx="176131" cy="21365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Up Arrow 36"/>
            <p:cNvSpPr/>
            <p:nvPr/>
          </p:nvSpPr>
          <p:spPr>
            <a:xfrm flipV="1">
              <a:off x="-144043" y="2975686"/>
              <a:ext cx="228600" cy="21365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609600" y="3620401"/>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Up Arrow 38"/>
            <p:cNvSpPr/>
            <p:nvPr/>
          </p:nvSpPr>
          <p:spPr>
            <a:xfrm>
              <a:off x="-609600" y="4416370"/>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Up Arrow 39"/>
            <p:cNvSpPr/>
            <p:nvPr/>
          </p:nvSpPr>
          <p:spPr>
            <a:xfrm>
              <a:off x="5105400" y="559608"/>
              <a:ext cx="228600" cy="2023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a:off x="5715000" y="1052779"/>
              <a:ext cx="0" cy="3130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81200" y="3446897"/>
              <a:ext cx="20193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TF activation</a:t>
              </a:r>
            </a:p>
            <a:p>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PPARG, SREBF1 etc.</a:t>
              </a:r>
              <a:endParaRPr lang="en-US" sz="1400" dirty="0">
                <a:latin typeface="Times New Roman" pitchFamily="18" charset="0"/>
                <a:cs typeface="Times New Roman" pitchFamily="18" charset="0"/>
              </a:endParaRPr>
            </a:p>
          </p:txBody>
        </p:sp>
        <p:sp>
          <p:nvSpPr>
            <p:cNvPr id="50" name="TextBox 49"/>
            <p:cNvSpPr txBox="1"/>
            <p:nvPr/>
          </p:nvSpPr>
          <p:spPr>
            <a:xfrm>
              <a:off x="1981200" y="4285097"/>
              <a:ext cx="22860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Lipogenic enzymes</a:t>
              </a:r>
            </a:p>
            <a:p>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FASN, DGAT1 etc.</a:t>
              </a:r>
              <a:endParaRPr lang="en-US" sz="1400" dirty="0">
                <a:latin typeface="Times New Roman" pitchFamily="18" charset="0"/>
                <a:cs typeface="Times New Roman" pitchFamily="18" charset="0"/>
              </a:endParaRPr>
            </a:p>
          </p:txBody>
        </p:sp>
        <p:sp>
          <p:nvSpPr>
            <p:cNvPr id="52" name="TextBox 51"/>
            <p:cNvSpPr txBox="1"/>
            <p:nvPr/>
          </p:nvSpPr>
          <p:spPr>
            <a:xfrm>
              <a:off x="1970507" y="2885696"/>
              <a:ext cx="115369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AMP/ATP</a:t>
              </a:r>
            </a:p>
          </p:txBody>
        </p:sp>
        <p:cxnSp>
          <p:nvCxnSpPr>
            <p:cNvPr id="53" name="Straight Arrow Connector 52"/>
            <p:cNvCxnSpPr/>
            <p:nvPr/>
          </p:nvCxnSpPr>
          <p:spPr>
            <a:xfrm>
              <a:off x="2335027" y="3229789"/>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362200" y="4086781"/>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362200" y="4855228"/>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Up Arrow 55"/>
            <p:cNvSpPr/>
            <p:nvPr/>
          </p:nvSpPr>
          <p:spPr>
            <a:xfrm flipV="1">
              <a:off x="1665707" y="2965172"/>
              <a:ext cx="228600" cy="21365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Up Arrow 56"/>
            <p:cNvSpPr/>
            <p:nvPr/>
          </p:nvSpPr>
          <p:spPr>
            <a:xfrm>
              <a:off x="1676400" y="4348036"/>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Up Arrow 57"/>
            <p:cNvSpPr/>
            <p:nvPr/>
          </p:nvSpPr>
          <p:spPr>
            <a:xfrm>
              <a:off x="1676400" y="3519205"/>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2133599" y="523496"/>
              <a:ext cx="1248073" cy="480165"/>
            </a:xfrm>
            <a:prstGeom prst="rect">
              <a:avLst/>
            </a:prstGeom>
            <a:noFill/>
          </p:spPr>
          <p:txBody>
            <a:bodyPr wrap="square" rtlCol="0">
              <a:spAutoFit/>
            </a:bodyPr>
            <a:lstStyle/>
            <a:p>
              <a:r>
                <a:rPr lang="en-US" dirty="0" smtClean="0">
                  <a:latin typeface="Times New Roman" pitchFamily="18" charset="0"/>
                  <a:cs typeface="Times New Roman" pitchFamily="18" charset="0"/>
                </a:rPr>
                <a:t>Insulin</a:t>
              </a:r>
              <a:endParaRPr lang="en-US" dirty="0">
                <a:latin typeface="Times New Roman" pitchFamily="18" charset="0"/>
                <a:cs typeface="Times New Roman" pitchFamily="18" charset="0"/>
              </a:endParaRPr>
            </a:p>
          </p:txBody>
        </p:sp>
        <p:sp>
          <p:nvSpPr>
            <p:cNvPr id="60" name="TextBox 59"/>
            <p:cNvSpPr txBox="1"/>
            <p:nvPr/>
          </p:nvSpPr>
          <p:spPr>
            <a:xfrm>
              <a:off x="2057400" y="-21572"/>
              <a:ext cx="990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Glucose</a:t>
              </a:r>
              <a:endParaRPr lang="en-US" dirty="0">
                <a:latin typeface="Times New Roman" pitchFamily="18" charset="0"/>
                <a:cs typeface="Times New Roman" pitchFamily="18" charset="0"/>
              </a:endParaRPr>
            </a:p>
          </p:txBody>
        </p:sp>
        <p:sp>
          <p:nvSpPr>
            <p:cNvPr id="61" name="TextBox 60"/>
            <p:cNvSpPr txBox="1"/>
            <p:nvPr/>
          </p:nvSpPr>
          <p:spPr>
            <a:xfrm>
              <a:off x="1981200" y="1084697"/>
              <a:ext cx="17526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Catecholamines</a:t>
              </a:r>
              <a:r>
                <a:rPr lang="en-US" dirty="0">
                  <a:latin typeface="Times New Roman" pitchFamily="18" charset="0"/>
                  <a:cs typeface="Times New Roman" pitchFamily="18" charset="0"/>
                </a:rPr>
                <a:t>.</a:t>
              </a:r>
            </a:p>
          </p:txBody>
        </p:sp>
        <p:cxnSp>
          <p:nvCxnSpPr>
            <p:cNvPr id="62" name="Straight Arrow Connector 61"/>
            <p:cNvCxnSpPr/>
            <p:nvPr/>
          </p:nvCxnSpPr>
          <p:spPr>
            <a:xfrm>
              <a:off x="2362200" y="313512"/>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362200" y="838658"/>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Up Arrow 64"/>
            <p:cNvSpPr/>
            <p:nvPr/>
          </p:nvSpPr>
          <p:spPr>
            <a:xfrm>
              <a:off x="1828800" y="54628"/>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Up Arrow 65"/>
            <p:cNvSpPr/>
            <p:nvPr/>
          </p:nvSpPr>
          <p:spPr>
            <a:xfrm>
              <a:off x="1828800" y="614236"/>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Up Arrow 66"/>
            <p:cNvSpPr/>
            <p:nvPr/>
          </p:nvSpPr>
          <p:spPr>
            <a:xfrm flipV="1">
              <a:off x="1864659" y="1152215"/>
              <a:ext cx="176131" cy="21365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5628108" y="2047496"/>
              <a:ext cx="6964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ATP</a:t>
              </a:r>
            </a:p>
          </p:txBody>
        </p:sp>
        <p:sp>
          <p:nvSpPr>
            <p:cNvPr id="88" name="Cloud 87"/>
            <p:cNvSpPr/>
            <p:nvPr/>
          </p:nvSpPr>
          <p:spPr>
            <a:xfrm>
              <a:off x="-1122878" y="1483071"/>
              <a:ext cx="10439400" cy="548193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90999" y="1389497"/>
              <a:ext cx="2555309" cy="840288"/>
            </a:xfrm>
            <a:prstGeom prst="rect">
              <a:avLst/>
            </a:prstGeom>
            <a:solidFill>
              <a:schemeClr val="accent2">
                <a:lumMod val="20000"/>
                <a:lumOff val="80000"/>
              </a:schemeClr>
            </a:solidFill>
            <a:ln w="28575">
              <a:solidFill>
                <a:schemeClr val="tx1"/>
              </a:solidFill>
            </a:ln>
          </p:spPr>
          <p:txBody>
            <a:bodyPr wrap="square" rtlCol="0">
              <a:spAutoFit/>
            </a:bodyPr>
            <a:lstStyle/>
            <a:p>
              <a:pPr algn="ctr"/>
              <a:r>
                <a:rPr lang="el-GR" i="1"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-adrenergic receptor</a:t>
              </a:r>
              <a:endParaRPr lang="en-US" dirty="0">
                <a:latin typeface="Times New Roman" pitchFamily="18" charset="0"/>
                <a:cs typeface="Times New Roman" pitchFamily="18" charset="0"/>
              </a:endParaRPr>
            </a:p>
          </p:txBody>
        </p:sp>
        <p:sp>
          <p:nvSpPr>
            <p:cNvPr id="101" name="Oval 100"/>
            <p:cNvSpPr/>
            <p:nvPr/>
          </p:nvSpPr>
          <p:spPr>
            <a:xfrm>
              <a:off x="4234446" y="3229789"/>
              <a:ext cx="2808708" cy="1877506"/>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4876800" y="3952496"/>
              <a:ext cx="1632682" cy="369332"/>
            </a:xfrm>
            <a:prstGeom prst="rect">
              <a:avLst/>
            </a:prstGeom>
            <a:noFill/>
            <a:ln>
              <a:noFill/>
            </a:ln>
          </p:spPr>
          <p:txBody>
            <a:bodyPr wrap="square" rtlCol="0">
              <a:spAutoFit/>
            </a:bodyPr>
            <a:lstStyle/>
            <a:p>
              <a:r>
                <a:rPr lang="en-US" b="1" dirty="0" smtClean="0">
                  <a:latin typeface="Times New Roman" pitchFamily="18" charset="0"/>
                  <a:cs typeface="Times New Roman" pitchFamily="18" charset="0"/>
                </a:rPr>
                <a:t>Lipid droplet</a:t>
              </a:r>
            </a:p>
          </p:txBody>
        </p:sp>
        <p:sp>
          <p:nvSpPr>
            <p:cNvPr id="104" name="Oval 103"/>
            <p:cNvSpPr/>
            <p:nvPr/>
          </p:nvSpPr>
          <p:spPr>
            <a:xfrm>
              <a:off x="5116637" y="3102628"/>
              <a:ext cx="787340"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484565" y="3303032"/>
              <a:ext cx="784471" cy="348239"/>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247295" y="3351422"/>
              <a:ext cx="795859"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191000" y="4472062"/>
              <a:ext cx="813547" cy="336931"/>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821967" y="4855228"/>
              <a:ext cx="668945"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5903977" y="4752124"/>
              <a:ext cx="598363"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6309040" y="4584676"/>
              <a:ext cx="794209" cy="298720"/>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870076" y="2890642"/>
              <a:ext cx="425823" cy="412391"/>
            </a:xfrm>
            <a:prstGeom prst="ellipse">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112" name="TextBox 111"/>
            <p:cNvSpPr txBox="1"/>
            <p:nvPr/>
          </p:nvSpPr>
          <p:spPr>
            <a:xfrm>
              <a:off x="4831975" y="2930171"/>
              <a:ext cx="609600"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PKA</a:t>
              </a:r>
              <a:endParaRPr lang="en-US" sz="1400" b="1" dirty="0">
                <a:latin typeface="Times New Roman" pitchFamily="18" charset="0"/>
                <a:cs typeface="Times New Roman" pitchFamily="18" charset="0"/>
              </a:endParaRPr>
            </a:p>
          </p:txBody>
        </p:sp>
        <p:sp>
          <p:nvSpPr>
            <p:cNvPr id="113" name="TextBox 112"/>
            <p:cNvSpPr txBox="1"/>
            <p:nvPr/>
          </p:nvSpPr>
          <p:spPr>
            <a:xfrm>
              <a:off x="4484565" y="3328251"/>
              <a:ext cx="925635" cy="307777"/>
            </a:xfrm>
            <a:prstGeom prst="rect">
              <a:avLst/>
            </a:prstGeom>
            <a:noFill/>
          </p:spPr>
          <p:txBody>
            <a:bodyPr wrap="square" rtlCol="0">
              <a:spAutoFit/>
            </a:bodyPr>
            <a:lstStyle/>
            <a:p>
              <a:r>
                <a:rPr lang="en-US" sz="1400" b="1" dirty="0" err="1">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erilipin</a:t>
              </a:r>
              <a:endParaRPr lang="en-US" sz="1400" b="1" dirty="0">
                <a:latin typeface="Times New Roman" pitchFamily="18" charset="0"/>
                <a:cs typeface="Times New Roman" pitchFamily="18" charset="0"/>
              </a:endParaRPr>
            </a:p>
          </p:txBody>
        </p:sp>
        <p:sp>
          <p:nvSpPr>
            <p:cNvPr id="114" name="Oval 113"/>
            <p:cNvSpPr/>
            <p:nvPr/>
          </p:nvSpPr>
          <p:spPr>
            <a:xfrm>
              <a:off x="6723496" y="3807104"/>
              <a:ext cx="784471" cy="348239"/>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6723496" y="3788428"/>
              <a:ext cx="925635" cy="307777"/>
            </a:xfrm>
            <a:prstGeom prst="rect">
              <a:avLst/>
            </a:prstGeom>
            <a:noFill/>
          </p:spPr>
          <p:txBody>
            <a:bodyPr wrap="square" rtlCol="0">
              <a:spAutoFit/>
            </a:bodyPr>
            <a:lstStyle/>
            <a:p>
              <a:r>
                <a:rPr lang="en-US" sz="1400" b="1" dirty="0" err="1">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erilipin</a:t>
              </a:r>
              <a:endParaRPr lang="en-US" sz="1400" b="1" dirty="0">
                <a:latin typeface="Times New Roman" pitchFamily="18" charset="0"/>
                <a:cs typeface="Times New Roman" pitchFamily="18" charset="0"/>
              </a:endParaRPr>
            </a:p>
          </p:txBody>
        </p:sp>
        <p:sp>
          <p:nvSpPr>
            <p:cNvPr id="116" name="TextBox 115"/>
            <p:cNvSpPr txBox="1"/>
            <p:nvPr/>
          </p:nvSpPr>
          <p:spPr>
            <a:xfrm>
              <a:off x="5143499" y="3132698"/>
              <a:ext cx="925635" cy="307777"/>
            </a:xfrm>
            <a:prstGeom prst="rect">
              <a:avLst/>
            </a:prstGeom>
            <a:noFill/>
          </p:spPr>
          <p:txBody>
            <a:bodyPr wrap="square" rtlCol="0">
              <a:spAutoFit/>
            </a:bodyPr>
            <a:lstStyle/>
            <a:p>
              <a:r>
                <a:rPr lang="en-US" sz="1400" b="1" dirty="0" err="1" smtClean="0">
                  <a:latin typeface="Times New Roman" pitchFamily="18" charset="0"/>
                  <a:cs typeface="Times New Roman" pitchFamily="18" charset="0"/>
                </a:rPr>
                <a:t>caveolin</a:t>
              </a:r>
              <a:endParaRPr lang="en-US" sz="1400" b="1" dirty="0">
                <a:latin typeface="Times New Roman" pitchFamily="18" charset="0"/>
                <a:cs typeface="Times New Roman" pitchFamily="18" charset="0"/>
              </a:endParaRPr>
            </a:p>
          </p:txBody>
        </p:sp>
        <p:sp>
          <p:nvSpPr>
            <p:cNvPr id="117" name="Oval 116"/>
            <p:cNvSpPr/>
            <p:nvPr/>
          </p:nvSpPr>
          <p:spPr>
            <a:xfrm>
              <a:off x="4343400" y="3375805"/>
              <a:ext cx="217365" cy="1846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Times New Roman" pitchFamily="18" charset="0"/>
                <a:cs typeface="Times New Roman" pitchFamily="18" charset="0"/>
              </a:endParaRPr>
            </a:p>
          </p:txBody>
        </p:sp>
        <p:sp>
          <p:nvSpPr>
            <p:cNvPr id="118" name="TextBox 117"/>
            <p:cNvSpPr txBox="1"/>
            <p:nvPr/>
          </p:nvSpPr>
          <p:spPr>
            <a:xfrm>
              <a:off x="4343400" y="3343494"/>
              <a:ext cx="369765" cy="246221"/>
            </a:xfrm>
            <a:prstGeom prst="rect">
              <a:avLst/>
            </a:prstGeom>
            <a:noFill/>
          </p:spPr>
          <p:txBody>
            <a:bodyPr wrap="square" rtlCol="0">
              <a:spAutoFit/>
            </a:bodyPr>
            <a:lstStyle/>
            <a:p>
              <a:r>
                <a:rPr lang="en-US" sz="1000" b="1" dirty="0" smtClean="0">
                  <a:latin typeface="Times New Roman" pitchFamily="18" charset="0"/>
                  <a:cs typeface="Times New Roman" pitchFamily="18" charset="0"/>
                </a:rPr>
                <a:t>P</a:t>
              </a:r>
              <a:endParaRPr lang="en-US" sz="1000" b="1" dirty="0">
                <a:latin typeface="Times New Roman" pitchFamily="18" charset="0"/>
                <a:cs typeface="Times New Roman" pitchFamily="18" charset="0"/>
              </a:endParaRPr>
            </a:p>
          </p:txBody>
        </p:sp>
        <p:sp>
          <p:nvSpPr>
            <p:cNvPr id="125" name="Oval 124"/>
            <p:cNvSpPr/>
            <p:nvPr/>
          </p:nvSpPr>
          <p:spPr>
            <a:xfrm>
              <a:off x="7405104" y="3833005"/>
              <a:ext cx="217365" cy="1846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Times New Roman" pitchFamily="18" charset="0"/>
                <a:cs typeface="Times New Roman" pitchFamily="18" charset="0"/>
              </a:endParaRPr>
            </a:p>
          </p:txBody>
        </p:sp>
        <p:sp>
          <p:nvSpPr>
            <p:cNvPr id="126" name="TextBox 125"/>
            <p:cNvSpPr txBox="1"/>
            <p:nvPr/>
          </p:nvSpPr>
          <p:spPr>
            <a:xfrm>
              <a:off x="7391400" y="3788428"/>
              <a:ext cx="369765" cy="246221"/>
            </a:xfrm>
            <a:prstGeom prst="rect">
              <a:avLst/>
            </a:prstGeom>
            <a:noFill/>
          </p:spPr>
          <p:txBody>
            <a:bodyPr wrap="square" rtlCol="0">
              <a:spAutoFit/>
            </a:bodyPr>
            <a:lstStyle/>
            <a:p>
              <a:r>
                <a:rPr lang="en-US" sz="1000" b="1" dirty="0" smtClean="0">
                  <a:latin typeface="Times New Roman" pitchFamily="18" charset="0"/>
                  <a:cs typeface="Times New Roman" pitchFamily="18" charset="0"/>
                </a:rPr>
                <a:t>P</a:t>
              </a:r>
              <a:endParaRPr lang="en-US" sz="1000" b="1" dirty="0">
                <a:latin typeface="Times New Roman" pitchFamily="18" charset="0"/>
                <a:cs typeface="Times New Roman" pitchFamily="18" charset="0"/>
              </a:endParaRPr>
            </a:p>
          </p:txBody>
        </p:sp>
        <p:sp>
          <p:nvSpPr>
            <p:cNvPr id="138" name="TextBox 137"/>
            <p:cNvSpPr txBox="1"/>
            <p:nvPr/>
          </p:nvSpPr>
          <p:spPr>
            <a:xfrm>
              <a:off x="6247295" y="3375805"/>
              <a:ext cx="925635" cy="307777"/>
            </a:xfrm>
            <a:prstGeom prst="rect">
              <a:avLst/>
            </a:prstGeom>
            <a:noFill/>
          </p:spPr>
          <p:txBody>
            <a:bodyPr wrap="square" rtlCol="0">
              <a:spAutoFit/>
            </a:bodyPr>
            <a:lstStyle/>
            <a:p>
              <a:r>
                <a:rPr lang="en-US" sz="1400" b="1" dirty="0" err="1" smtClean="0">
                  <a:latin typeface="Times New Roman" pitchFamily="18" charset="0"/>
                  <a:cs typeface="Times New Roman" pitchFamily="18" charset="0"/>
                </a:rPr>
                <a:t>caveolin</a:t>
              </a:r>
              <a:endParaRPr lang="en-US" sz="1400" b="1" dirty="0">
                <a:latin typeface="Times New Roman" pitchFamily="18" charset="0"/>
                <a:cs typeface="Times New Roman" pitchFamily="18" charset="0"/>
              </a:endParaRPr>
            </a:p>
          </p:txBody>
        </p:sp>
        <p:sp>
          <p:nvSpPr>
            <p:cNvPr id="139" name="TextBox 138"/>
            <p:cNvSpPr txBox="1"/>
            <p:nvPr/>
          </p:nvSpPr>
          <p:spPr>
            <a:xfrm>
              <a:off x="6313365" y="4550428"/>
              <a:ext cx="925635" cy="307777"/>
            </a:xfrm>
            <a:prstGeom prst="rect">
              <a:avLst/>
            </a:prstGeom>
            <a:noFill/>
          </p:spPr>
          <p:txBody>
            <a:bodyPr wrap="square" rtlCol="0">
              <a:spAutoFit/>
            </a:bodyPr>
            <a:lstStyle/>
            <a:p>
              <a:r>
                <a:rPr lang="en-US" sz="1400" b="1" dirty="0" err="1">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erilipin</a:t>
              </a:r>
              <a:endParaRPr lang="en-US" sz="1400" b="1" dirty="0">
                <a:latin typeface="Times New Roman" pitchFamily="18" charset="0"/>
                <a:cs typeface="Times New Roman" pitchFamily="18" charset="0"/>
              </a:endParaRPr>
            </a:p>
          </p:txBody>
        </p:sp>
        <p:sp>
          <p:nvSpPr>
            <p:cNvPr id="141" name="Oval 140"/>
            <p:cNvSpPr/>
            <p:nvPr/>
          </p:nvSpPr>
          <p:spPr>
            <a:xfrm>
              <a:off x="7024104" y="4653584"/>
              <a:ext cx="217365" cy="1846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Times New Roman" pitchFamily="18" charset="0"/>
                <a:cs typeface="Times New Roman" pitchFamily="18" charset="0"/>
              </a:endParaRPr>
            </a:p>
          </p:txBody>
        </p:sp>
        <p:sp>
          <p:nvSpPr>
            <p:cNvPr id="142" name="TextBox 141"/>
            <p:cNvSpPr txBox="1"/>
            <p:nvPr/>
          </p:nvSpPr>
          <p:spPr>
            <a:xfrm>
              <a:off x="7010400" y="4609007"/>
              <a:ext cx="369765" cy="246221"/>
            </a:xfrm>
            <a:prstGeom prst="rect">
              <a:avLst/>
            </a:prstGeom>
            <a:noFill/>
          </p:spPr>
          <p:txBody>
            <a:bodyPr wrap="square" rtlCol="0">
              <a:spAutoFit/>
            </a:bodyPr>
            <a:lstStyle/>
            <a:p>
              <a:r>
                <a:rPr lang="en-US" sz="1000" b="1" dirty="0" smtClean="0">
                  <a:latin typeface="Times New Roman" pitchFamily="18" charset="0"/>
                  <a:cs typeface="Times New Roman" pitchFamily="18" charset="0"/>
                </a:rPr>
                <a:t>P</a:t>
              </a:r>
              <a:endParaRPr lang="en-US" sz="1000" b="1" dirty="0">
                <a:latin typeface="Times New Roman" pitchFamily="18" charset="0"/>
                <a:cs typeface="Times New Roman" pitchFamily="18" charset="0"/>
              </a:endParaRPr>
            </a:p>
          </p:txBody>
        </p:sp>
        <p:sp>
          <p:nvSpPr>
            <p:cNvPr id="144" name="TextBox 143"/>
            <p:cNvSpPr txBox="1"/>
            <p:nvPr/>
          </p:nvSpPr>
          <p:spPr>
            <a:xfrm>
              <a:off x="5943600" y="4779028"/>
              <a:ext cx="642082"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LIPE</a:t>
              </a:r>
              <a:endParaRPr lang="en-US" sz="1400" b="1" dirty="0">
                <a:latin typeface="Times New Roman" pitchFamily="18" charset="0"/>
                <a:cs typeface="Times New Roman" pitchFamily="18" charset="0"/>
              </a:endParaRPr>
            </a:p>
          </p:txBody>
        </p:sp>
        <p:sp>
          <p:nvSpPr>
            <p:cNvPr id="145" name="TextBox 144"/>
            <p:cNvSpPr txBox="1"/>
            <p:nvPr/>
          </p:nvSpPr>
          <p:spPr>
            <a:xfrm>
              <a:off x="4191000" y="4474228"/>
              <a:ext cx="925635" cy="307777"/>
            </a:xfrm>
            <a:prstGeom prst="rect">
              <a:avLst/>
            </a:prstGeom>
            <a:noFill/>
          </p:spPr>
          <p:txBody>
            <a:bodyPr wrap="square" rtlCol="0">
              <a:spAutoFit/>
            </a:bodyPr>
            <a:lstStyle/>
            <a:p>
              <a:r>
                <a:rPr lang="en-US" sz="1400" b="1" dirty="0" err="1">
                  <a:latin typeface="Times New Roman" pitchFamily="18" charset="0"/>
                  <a:cs typeface="Times New Roman" pitchFamily="18" charset="0"/>
                </a:rPr>
                <a:t>p</a:t>
              </a:r>
              <a:r>
                <a:rPr lang="en-US" sz="1400" b="1" dirty="0" err="1" smtClean="0">
                  <a:latin typeface="Times New Roman" pitchFamily="18" charset="0"/>
                  <a:cs typeface="Times New Roman" pitchFamily="18" charset="0"/>
                </a:rPr>
                <a:t>erilipin</a:t>
              </a:r>
              <a:endParaRPr lang="en-US" sz="1400" b="1" dirty="0">
                <a:latin typeface="Times New Roman" pitchFamily="18" charset="0"/>
                <a:cs typeface="Times New Roman" pitchFamily="18" charset="0"/>
              </a:endParaRPr>
            </a:p>
          </p:txBody>
        </p:sp>
        <p:sp>
          <p:nvSpPr>
            <p:cNvPr id="146" name="TextBox 145"/>
            <p:cNvSpPr txBox="1"/>
            <p:nvPr/>
          </p:nvSpPr>
          <p:spPr>
            <a:xfrm>
              <a:off x="4788100" y="4945328"/>
              <a:ext cx="838200"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PNPLA2</a:t>
              </a:r>
              <a:endParaRPr lang="en-US" sz="1200" b="1" dirty="0">
                <a:latin typeface="Times New Roman" pitchFamily="18" charset="0"/>
                <a:cs typeface="Times New Roman" pitchFamily="18" charset="0"/>
              </a:endParaRPr>
            </a:p>
          </p:txBody>
        </p:sp>
        <p:sp>
          <p:nvSpPr>
            <p:cNvPr id="147" name="TextBox 146"/>
            <p:cNvSpPr txBox="1"/>
            <p:nvPr/>
          </p:nvSpPr>
          <p:spPr>
            <a:xfrm>
              <a:off x="4987134" y="4502029"/>
              <a:ext cx="575466"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TAG</a:t>
              </a:r>
              <a:endParaRPr lang="en-US" sz="1400" dirty="0">
                <a:latin typeface="Times New Roman" pitchFamily="18" charset="0"/>
                <a:cs typeface="Times New Roman" pitchFamily="18" charset="0"/>
              </a:endParaRPr>
            </a:p>
          </p:txBody>
        </p:sp>
        <p:sp>
          <p:nvSpPr>
            <p:cNvPr id="148" name="TextBox 147"/>
            <p:cNvSpPr txBox="1"/>
            <p:nvPr/>
          </p:nvSpPr>
          <p:spPr>
            <a:xfrm>
              <a:off x="5444334" y="4779028"/>
              <a:ext cx="575466" cy="307777"/>
            </a:xfrm>
            <a:prstGeom prst="rect">
              <a:avLst/>
            </a:prstGeom>
            <a:noFill/>
          </p:spPr>
          <p:txBody>
            <a:bodyPr wrap="square" rtlCol="0">
              <a:spAutoFit/>
            </a:bodyPr>
            <a:lstStyle/>
            <a:p>
              <a:r>
                <a:rPr lang="en-US" sz="1400" dirty="0">
                  <a:latin typeface="Times New Roman" pitchFamily="18" charset="0"/>
                  <a:cs typeface="Times New Roman" pitchFamily="18" charset="0"/>
                </a:rPr>
                <a:t>D</a:t>
              </a:r>
              <a:r>
                <a:rPr lang="en-US" sz="1400" dirty="0" smtClean="0">
                  <a:latin typeface="Times New Roman" pitchFamily="18" charset="0"/>
                  <a:cs typeface="Times New Roman" pitchFamily="18" charset="0"/>
                </a:rPr>
                <a:t>AG</a:t>
              </a:r>
              <a:endParaRPr lang="en-US" sz="1400" dirty="0">
                <a:latin typeface="Times New Roman" pitchFamily="18" charset="0"/>
                <a:cs typeface="Times New Roman" pitchFamily="18" charset="0"/>
              </a:endParaRPr>
            </a:p>
          </p:txBody>
        </p:sp>
        <p:sp>
          <p:nvSpPr>
            <p:cNvPr id="149" name="TextBox 148"/>
            <p:cNvSpPr txBox="1"/>
            <p:nvPr/>
          </p:nvSpPr>
          <p:spPr>
            <a:xfrm>
              <a:off x="5989046" y="5157051"/>
              <a:ext cx="640354" cy="307777"/>
            </a:xfrm>
            <a:prstGeom prst="rect">
              <a:avLst/>
            </a:prstGeom>
            <a:noFill/>
          </p:spPr>
          <p:txBody>
            <a:bodyPr wrap="square" rtlCol="0">
              <a:spAutoFit/>
            </a:bodyPr>
            <a:lstStyle/>
            <a:p>
              <a:r>
                <a:rPr lang="en-US" sz="1400" dirty="0">
                  <a:latin typeface="Times New Roman" pitchFamily="18" charset="0"/>
                  <a:cs typeface="Times New Roman" pitchFamily="18" charset="0"/>
                </a:rPr>
                <a:t>M</a:t>
              </a:r>
              <a:r>
                <a:rPr lang="en-US" sz="1400" dirty="0" smtClean="0">
                  <a:latin typeface="Times New Roman" pitchFamily="18" charset="0"/>
                  <a:cs typeface="Times New Roman" pitchFamily="18" charset="0"/>
                </a:rPr>
                <a:t>AG</a:t>
              </a:r>
              <a:endParaRPr lang="en-US" sz="1400" dirty="0">
                <a:latin typeface="Times New Roman" pitchFamily="18" charset="0"/>
                <a:cs typeface="Times New Roman" pitchFamily="18" charset="0"/>
              </a:endParaRPr>
            </a:p>
          </p:txBody>
        </p:sp>
        <p:sp>
          <p:nvSpPr>
            <p:cNvPr id="150" name="Oval 149"/>
            <p:cNvSpPr/>
            <p:nvPr/>
          </p:nvSpPr>
          <p:spPr>
            <a:xfrm>
              <a:off x="6400800" y="5422150"/>
              <a:ext cx="598363" cy="32569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1" name="TextBox 150"/>
            <p:cNvSpPr txBox="1"/>
            <p:nvPr/>
          </p:nvSpPr>
          <p:spPr>
            <a:xfrm>
              <a:off x="6400800" y="5449054"/>
              <a:ext cx="662826"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MGLL</a:t>
              </a:r>
              <a:endParaRPr lang="en-US" sz="1200" b="1" dirty="0">
                <a:latin typeface="Times New Roman" pitchFamily="18" charset="0"/>
                <a:cs typeface="Times New Roman" pitchFamily="18" charset="0"/>
              </a:endParaRPr>
            </a:p>
          </p:txBody>
        </p:sp>
        <p:sp>
          <p:nvSpPr>
            <p:cNvPr id="152" name="TextBox 151"/>
            <p:cNvSpPr txBox="1"/>
            <p:nvPr/>
          </p:nvSpPr>
          <p:spPr>
            <a:xfrm>
              <a:off x="6019800" y="5873629"/>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glycerol</a:t>
              </a:r>
              <a:endParaRPr lang="en-US" sz="1400" dirty="0">
                <a:latin typeface="Times New Roman" pitchFamily="18" charset="0"/>
                <a:cs typeface="Times New Roman" pitchFamily="18" charset="0"/>
              </a:endParaRPr>
            </a:p>
          </p:txBody>
        </p:sp>
        <p:sp>
          <p:nvSpPr>
            <p:cNvPr id="153" name="TextBox 152"/>
            <p:cNvSpPr txBox="1"/>
            <p:nvPr/>
          </p:nvSpPr>
          <p:spPr>
            <a:xfrm>
              <a:off x="5427266" y="5416429"/>
              <a:ext cx="727867"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FA</a:t>
              </a:r>
              <a:endParaRPr lang="en-US" sz="1200" dirty="0">
                <a:latin typeface="Times New Roman" pitchFamily="18" charset="0"/>
                <a:cs typeface="Times New Roman" pitchFamily="18" charset="0"/>
              </a:endParaRPr>
            </a:p>
          </p:txBody>
        </p:sp>
        <p:sp>
          <p:nvSpPr>
            <p:cNvPr id="154" name="TextBox 153"/>
            <p:cNvSpPr txBox="1"/>
            <p:nvPr/>
          </p:nvSpPr>
          <p:spPr>
            <a:xfrm>
              <a:off x="5444333" y="5617228"/>
              <a:ext cx="727867"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FA</a:t>
              </a:r>
              <a:endParaRPr lang="en-US" sz="1200" dirty="0">
                <a:latin typeface="Times New Roman" pitchFamily="18" charset="0"/>
                <a:cs typeface="Times New Roman" pitchFamily="18" charset="0"/>
              </a:endParaRPr>
            </a:p>
          </p:txBody>
        </p:sp>
        <p:sp>
          <p:nvSpPr>
            <p:cNvPr id="155" name="TextBox 154"/>
            <p:cNvSpPr txBox="1"/>
            <p:nvPr/>
          </p:nvSpPr>
          <p:spPr>
            <a:xfrm>
              <a:off x="5410200" y="5236228"/>
              <a:ext cx="727867"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FA</a:t>
              </a:r>
              <a:endParaRPr lang="en-US" sz="1200" dirty="0">
                <a:latin typeface="Times New Roman" pitchFamily="18" charset="0"/>
                <a:cs typeface="Times New Roman" pitchFamily="18" charset="0"/>
              </a:endParaRPr>
            </a:p>
          </p:txBody>
        </p:sp>
        <p:sp>
          <p:nvSpPr>
            <p:cNvPr id="156" name="TextBox 155"/>
            <p:cNvSpPr txBox="1"/>
            <p:nvPr/>
          </p:nvSpPr>
          <p:spPr>
            <a:xfrm>
              <a:off x="7228308" y="3114901"/>
              <a:ext cx="696492"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PKA</a:t>
              </a:r>
            </a:p>
          </p:txBody>
        </p:sp>
        <p:sp>
          <p:nvSpPr>
            <p:cNvPr id="157" name="TextBox 156"/>
            <p:cNvSpPr txBox="1"/>
            <p:nvPr/>
          </p:nvSpPr>
          <p:spPr>
            <a:xfrm>
              <a:off x="7609308" y="4343162"/>
              <a:ext cx="69649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LIPE</a:t>
              </a:r>
            </a:p>
          </p:txBody>
        </p:sp>
        <p:sp>
          <p:nvSpPr>
            <p:cNvPr id="158" name="Diamond 157"/>
            <p:cNvSpPr/>
            <p:nvPr/>
          </p:nvSpPr>
          <p:spPr>
            <a:xfrm>
              <a:off x="9316522" y="2760184"/>
              <a:ext cx="723900" cy="571044"/>
            </a:xfrm>
            <a:prstGeom prst="diamond">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p:cNvSpPr txBox="1"/>
            <p:nvPr/>
          </p:nvSpPr>
          <p:spPr>
            <a:xfrm>
              <a:off x="9337986" y="2879349"/>
              <a:ext cx="702436" cy="307777"/>
            </a:xfrm>
            <a:prstGeom prst="rect">
              <a:avLst/>
            </a:prstGeom>
            <a:noFill/>
          </p:spPr>
          <p:txBody>
            <a:bodyPr wrap="none" rtlCol="0">
              <a:spAutoFit/>
            </a:bodyPr>
            <a:lstStyle/>
            <a:p>
              <a:r>
                <a:rPr lang="en-US" sz="1400" b="1" dirty="0" smtClean="0">
                  <a:latin typeface="Times New Roman" pitchFamily="18" charset="0"/>
                  <a:cs typeface="Times New Roman" pitchFamily="18" charset="0"/>
                </a:rPr>
                <a:t>insulin</a:t>
              </a:r>
              <a:endParaRPr lang="en-US" sz="1400" b="1" dirty="0">
                <a:latin typeface="Times New Roman" pitchFamily="18" charset="0"/>
                <a:cs typeface="Times New Roman" pitchFamily="18" charset="0"/>
              </a:endParaRPr>
            </a:p>
          </p:txBody>
        </p:sp>
        <p:sp>
          <p:nvSpPr>
            <p:cNvPr id="13" name="TextBox 12"/>
            <p:cNvSpPr txBox="1"/>
            <p:nvPr/>
          </p:nvSpPr>
          <p:spPr>
            <a:xfrm>
              <a:off x="8801148" y="3149778"/>
              <a:ext cx="647652" cy="307777"/>
            </a:xfrm>
            <a:prstGeom prst="rect">
              <a:avLst/>
            </a:prstGeom>
            <a:solidFill>
              <a:schemeClr val="accent2">
                <a:lumMod val="20000"/>
                <a:lumOff val="80000"/>
              </a:schemeClr>
            </a:solidFill>
            <a:ln>
              <a:solidFill>
                <a:schemeClr val="tx1"/>
              </a:solidFill>
            </a:ln>
          </p:spPr>
          <p:txBody>
            <a:bodyPr wrap="square" rtlCol="0">
              <a:spAutoFit/>
            </a:bodyPr>
            <a:lstStyle/>
            <a:p>
              <a:r>
                <a:rPr lang="en-US" sz="1400" b="1" dirty="0" smtClean="0">
                  <a:latin typeface="Times New Roman" pitchFamily="18" charset="0"/>
                  <a:cs typeface="Times New Roman" pitchFamily="18" charset="0"/>
                </a:rPr>
                <a:t>INSR</a:t>
              </a:r>
              <a:endParaRPr lang="en-US" sz="1400" b="1" dirty="0">
                <a:latin typeface="Times New Roman" pitchFamily="18" charset="0"/>
                <a:cs typeface="Times New Roman" pitchFamily="18" charset="0"/>
              </a:endParaRPr>
            </a:p>
          </p:txBody>
        </p:sp>
        <p:sp>
          <p:nvSpPr>
            <p:cNvPr id="160" name="TextBox 159"/>
            <p:cNvSpPr txBox="1"/>
            <p:nvPr/>
          </p:nvSpPr>
          <p:spPr>
            <a:xfrm>
              <a:off x="7315200" y="2526268"/>
              <a:ext cx="92509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5’AMP</a:t>
              </a:r>
            </a:p>
          </p:txBody>
        </p:sp>
        <p:sp>
          <p:nvSpPr>
            <p:cNvPr id="161" name="TextBox 160"/>
            <p:cNvSpPr txBox="1"/>
            <p:nvPr/>
          </p:nvSpPr>
          <p:spPr>
            <a:xfrm>
              <a:off x="7239000" y="1992868"/>
              <a:ext cx="87751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AMPK</a:t>
              </a:r>
            </a:p>
          </p:txBody>
        </p:sp>
        <p:sp>
          <p:nvSpPr>
            <p:cNvPr id="162" name="Oval 161"/>
            <p:cNvSpPr/>
            <p:nvPr/>
          </p:nvSpPr>
          <p:spPr>
            <a:xfrm>
              <a:off x="6667750" y="2370481"/>
              <a:ext cx="518563" cy="32569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6720437" y="2397385"/>
              <a:ext cx="518563"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PDE</a:t>
              </a:r>
              <a:endParaRPr lang="en-US" sz="1200" b="1" dirty="0">
                <a:latin typeface="Times New Roman" pitchFamily="18" charset="0"/>
                <a:cs typeface="Times New Roman" pitchFamily="18" charset="0"/>
              </a:endParaRPr>
            </a:p>
          </p:txBody>
        </p:sp>
        <p:sp>
          <p:nvSpPr>
            <p:cNvPr id="165" name="TextBox 164"/>
            <p:cNvSpPr txBox="1"/>
            <p:nvPr/>
          </p:nvSpPr>
          <p:spPr>
            <a:xfrm>
              <a:off x="8458200" y="3427622"/>
              <a:ext cx="609600" cy="261610"/>
            </a:xfrm>
            <a:prstGeom prst="rect">
              <a:avLst/>
            </a:prstGeom>
            <a:noFill/>
          </p:spPr>
          <p:txBody>
            <a:bodyPr wrap="square" rtlCol="0">
              <a:spAutoFit/>
            </a:bodyPr>
            <a:lstStyle/>
            <a:p>
              <a:r>
                <a:rPr lang="en-US" sz="1100" b="1" dirty="0" smtClean="0">
                  <a:latin typeface="Times New Roman" pitchFamily="18" charset="0"/>
                  <a:cs typeface="Times New Roman" pitchFamily="18" charset="0"/>
                </a:rPr>
                <a:t>IRS</a:t>
              </a:r>
              <a:endParaRPr lang="en-US" sz="1100" b="1" dirty="0">
                <a:latin typeface="Times New Roman" pitchFamily="18" charset="0"/>
                <a:cs typeface="Times New Roman" pitchFamily="18" charset="0"/>
              </a:endParaRPr>
            </a:p>
          </p:txBody>
        </p:sp>
        <p:sp>
          <p:nvSpPr>
            <p:cNvPr id="166" name="Oval 165"/>
            <p:cNvSpPr/>
            <p:nvPr/>
          </p:nvSpPr>
          <p:spPr>
            <a:xfrm>
              <a:off x="8082276" y="3864628"/>
              <a:ext cx="425823" cy="310426"/>
            </a:xfrm>
            <a:prstGeom prst="ellips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167" name="TextBox 166"/>
            <p:cNvSpPr txBox="1"/>
            <p:nvPr/>
          </p:nvSpPr>
          <p:spPr>
            <a:xfrm>
              <a:off x="8023970" y="3907818"/>
              <a:ext cx="609600" cy="261610"/>
            </a:xfrm>
            <a:prstGeom prst="rect">
              <a:avLst/>
            </a:prstGeom>
            <a:noFill/>
          </p:spPr>
          <p:txBody>
            <a:bodyPr wrap="square" rtlCol="0">
              <a:spAutoFit/>
            </a:bodyPr>
            <a:lstStyle/>
            <a:p>
              <a:r>
                <a:rPr lang="en-US" sz="1100" b="1" dirty="0" smtClean="0">
                  <a:latin typeface="Times New Roman" pitchFamily="18" charset="0"/>
                  <a:cs typeface="Times New Roman" pitchFamily="18" charset="0"/>
                </a:rPr>
                <a:t>PI3K</a:t>
              </a:r>
              <a:endParaRPr lang="en-US" sz="1100" b="1" dirty="0">
                <a:latin typeface="Times New Roman" pitchFamily="18" charset="0"/>
                <a:cs typeface="Times New Roman" pitchFamily="18" charset="0"/>
              </a:endParaRPr>
            </a:p>
          </p:txBody>
        </p:sp>
        <p:sp>
          <p:nvSpPr>
            <p:cNvPr id="168" name="Oval 167"/>
            <p:cNvSpPr/>
            <p:nvPr/>
          </p:nvSpPr>
          <p:spPr>
            <a:xfrm>
              <a:off x="8006076" y="2874028"/>
              <a:ext cx="425823" cy="310426"/>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169" name="TextBox 168"/>
            <p:cNvSpPr txBox="1"/>
            <p:nvPr/>
          </p:nvSpPr>
          <p:spPr>
            <a:xfrm>
              <a:off x="8001000" y="2894222"/>
              <a:ext cx="609600" cy="261610"/>
            </a:xfrm>
            <a:prstGeom prst="rect">
              <a:avLst/>
            </a:prstGeom>
            <a:noFill/>
          </p:spPr>
          <p:txBody>
            <a:bodyPr wrap="square" rtlCol="0">
              <a:spAutoFit/>
            </a:bodyPr>
            <a:lstStyle/>
            <a:p>
              <a:r>
                <a:rPr lang="en-US" sz="1100" b="1" dirty="0" err="1" smtClean="0">
                  <a:latin typeface="Times New Roman" pitchFamily="18" charset="0"/>
                  <a:cs typeface="Times New Roman" pitchFamily="18" charset="0"/>
                </a:rPr>
                <a:t>Akt</a:t>
              </a:r>
              <a:endParaRPr lang="en-US" sz="1100" b="1" dirty="0">
                <a:latin typeface="Times New Roman" pitchFamily="18" charset="0"/>
                <a:cs typeface="Times New Roman" pitchFamily="18" charset="0"/>
              </a:endParaRPr>
            </a:p>
          </p:txBody>
        </p:sp>
        <p:cxnSp>
          <p:nvCxnSpPr>
            <p:cNvPr id="171" name="Curved Connector 170"/>
            <p:cNvCxnSpPr/>
            <p:nvPr/>
          </p:nvCxnSpPr>
          <p:spPr>
            <a:xfrm rot="16200000" flipH="1">
              <a:off x="5304617" y="4690512"/>
              <a:ext cx="194099" cy="287733"/>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2" name="Curved Connector 191"/>
            <p:cNvCxnSpPr/>
            <p:nvPr/>
          </p:nvCxnSpPr>
          <p:spPr>
            <a:xfrm>
              <a:off x="5960667" y="4988989"/>
              <a:ext cx="59133" cy="268811"/>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flipH="1">
              <a:off x="6324297" y="5501133"/>
              <a:ext cx="303" cy="4208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flipV="1">
              <a:off x="5774133" y="5715000"/>
              <a:ext cx="55046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a:off x="5510307" y="4990852"/>
              <a:ext cx="0" cy="2880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flipH="1">
              <a:off x="5708279" y="5054538"/>
              <a:ext cx="252388" cy="5003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8" name="Elbow Connector 217"/>
            <p:cNvCxnSpPr>
              <a:stCxn id="155" idx="1"/>
            </p:cNvCxnSpPr>
            <p:nvPr/>
          </p:nvCxnSpPr>
          <p:spPr>
            <a:xfrm rot="10800000" flipV="1">
              <a:off x="4870076" y="5374728"/>
              <a:ext cx="540124" cy="17665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Elbow Connector 218"/>
            <p:cNvCxnSpPr>
              <a:stCxn id="153" idx="1"/>
            </p:cNvCxnSpPr>
            <p:nvPr/>
          </p:nvCxnSpPr>
          <p:spPr>
            <a:xfrm rot="10800000" flipV="1">
              <a:off x="4987134" y="5554929"/>
              <a:ext cx="440133" cy="15863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rot="5400000">
              <a:off x="4614472" y="6257893"/>
              <a:ext cx="1385503" cy="381172"/>
            </a:xfrm>
            <a:prstGeom prst="bentConnector3">
              <a:avLst>
                <a:gd name="adj1" fmla="val -87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a:off x="6324600" y="6150628"/>
              <a:ext cx="1" cy="3648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6414504" y="4976005"/>
              <a:ext cx="217365" cy="18466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Times New Roman" pitchFamily="18" charset="0"/>
                <a:cs typeface="Times New Roman" pitchFamily="18" charset="0"/>
              </a:endParaRPr>
            </a:p>
          </p:txBody>
        </p:sp>
        <p:sp>
          <p:nvSpPr>
            <p:cNvPr id="233" name="TextBox 232"/>
            <p:cNvSpPr txBox="1"/>
            <p:nvPr/>
          </p:nvSpPr>
          <p:spPr>
            <a:xfrm>
              <a:off x="6400800" y="4931428"/>
              <a:ext cx="369765" cy="246221"/>
            </a:xfrm>
            <a:prstGeom prst="rect">
              <a:avLst/>
            </a:prstGeom>
            <a:noFill/>
          </p:spPr>
          <p:txBody>
            <a:bodyPr wrap="square" rtlCol="0">
              <a:spAutoFit/>
            </a:bodyPr>
            <a:lstStyle/>
            <a:p>
              <a:r>
                <a:rPr lang="en-US" sz="1000" b="1" dirty="0" smtClean="0">
                  <a:latin typeface="Times New Roman" pitchFamily="18" charset="0"/>
                  <a:cs typeface="Times New Roman" pitchFamily="18" charset="0"/>
                </a:rPr>
                <a:t>P</a:t>
              </a:r>
              <a:endParaRPr lang="en-US" sz="1000" b="1" dirty="0">
                <a:latin typeface="Times New Roman" pitchFamily="18" charset="0"/>
                <a:cs typeface="Times New Roman" pitchFamily="18" charset="0"/>
              </a:endParaRPr>
            </a:p>
          </p:txBody>
        </p:sp>
        <p:sp>
          <p:nvSpPr>
            <p:cNvPr id="234" name="TextBox 233"/>
            <p:cNvSpPr txBox="1"/>
            <p:nvPr/>
          </p:nvSpPr>
          <p:spPr>
            <a:xfrm>
              <a:off x="4109183" y="5187829"/>
              <a:ext cx="843817"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PNPLA2</a:t>
              </a:r>
              <a:endParaRPr lang="en-US" sz="1200" b="1" dirty="0">
                <a:latin typeface="Times New Roman" pitchFamily="18" charset="0"/>
                <a:cs typeface="Times New Roman" pitchFamily="18" charset="0"/>
              </a:endParaRPr>
            </a:p>
          </p:txBody>
        </p:sp>
        <p:sp>
          <p:nvSpPr>
            <p:cNvPr id="236" name="Oval 235"/>
            <p:cNvSpPr/>
            <p:nvPr/>
          </p:nvSpPr>
          <p:spPr>
            <a:xfrm>
              <a:off x="4114801" y="5433437"/>
              <a:ext cx="642082" cy="412391"/>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237" name="TextBox 236"/>
            <p:cNvSpPr txBox="1"/>
            <p:nvPr/>
          </p:nvSpPr>
          <p:spPr>
            <a:xfrm>
              <a:off x="4038600" y="5461851"/>
              <a:ext cx="838201"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ABHD5</a:t>
              </a:r>
              <a:endParaRPr lang="en-US" sz="1400" b="1" dirty="0">
                <a:latin typeface="Times New Roman" pitchFamily="18" charset="0"/>
                <a:cs typeface="Times New Roman" pitchFamily="18" charset="0"/>
              </a:endParaRPr>
            </a:p>
          </p:txBody>
        </p:sp>
        <p:sp>
          <p:nvSpPr>
            <p:cNvPr id="240" name="Oval 239"/>
            <p:cNvSpPr/>
            <p:nvPr/>
          </p:nvSpPr>
          <p:spPr>
            <a:xfrm>
              <a:off x="7103456" y="5269750"/>
              <a:ext cx="668945" cy="423678"/>
            </a:xfrm>
            <a:prstGeom prst="ellipse">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extBox 240"/>
            <p:cNvSpPr txBox="1"/>
            <p:nvPr/>
          </p:nvSpPr>
          <p:spPr>
            <a:xfrm>
              <a:off x="7086601" y="5340229"/>
              <a:ext cx="871224"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PNPLA2</a:t>
              </a:r>
              <a:endParaRPr lang="en-US" sz="1200" b="1" dirty="0">
                <a:latin typeface="Times New Roman" pitchFamily="18" charset="0"/>
                <a:cs typeface="Times New Roman" pitchFamily="18" charset="0"/>
              </a:endParaRPr>
            </a:p>
          </p:txBody>
        </p:sp>
        <p:sp>
          <p:nvSpPr>
            <p:cNvPr id="242" name="Oval 241"/>
            <p:cNvSpPr/>
            <p:nvPr/>
          </p:nvSpPr>
          <p:spPr>
            <a:xfrm>
              <a:off x="7010401" y="5585837"/>
              <a:ext cx="642082" cy="412391"/>
            </a:xfrm>
            <a:prstGeom prst="ellipse">
              <a:avLst/>
            </a:prstGeom>
            <a:solidFill>
              <a:schemeClr val="accent2">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latin typeface="Times New Roman" pitchFamily="18" charset="0"/>
                <a:cs typeface="Times New Roman" pitchFamily="18" charset="0"/>
              </a:endParaRPr>
            </a:p>
          </p:txBody>
        </p:sp>
        <p:sp>
          <p:nvSpPr>
            <p:cNvPr id="243" name="TextBox 242"/>
            <p:cNvSpPr txBox="1"/>
            <p:nvPr/>
          </p:nvSpPr>
          <p:spPr>
            <a:xfrm>
              <a:off x="6934200" y="5614251"/>
              <a:ext cx="838201"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ABHD5</a:t>
              </a:r>
              <a:endParaRPr lang="en-US" sz="1400" b="1" dirty="0">
                <a:latin typeface="Times New Roman" pitchFamily="18" charset="0"/>
                <a:cs typeface="Times New Roman" pitchFamily="18" charset="0"/>
              </a:endParaRPr>
            </a:p>
          </p:txBody>
        </p:sp>
        <p:cxnSp>
          <p:nvCxnSpPr>
            <p:cNvPr id="265" name="Elbow Connector 264"/>
            <p:cNvCxnSpPr/>
            <p:nvPr/>
          </p:nvCxnSpPr>
          <p:spPr>
            <a:xfrm rot="16200000" flipH="1">
              <a:off x="5944383" y="2144000"/>
              <a:ext cx="488388" cy="424446"/>
            </a:xfrm>
            <a:prstGeom prst="bentConnector3">
              <a:avLst>
                <a:gd name="adj1" fmla="val -4680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6699981" y="2760184"/>
              <a:ext cx="6801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flipV="1">
              <a:off x="7696201" y="2392053"/>
              <a:ext cx="1" cy="19874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6538324" y="2874028"/>
              <a:ext cx="700676" cy="322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7380165" y="3513912"/>
              <a:ext cx="0" cy="2745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49131" y="3558427"/>
              <a:ext cx="268462" cy="751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a:off x="7160690" y="4362893"/>
              <a:ext cx="342045" cy="1252225"/>
            </a:xfrm>
            <a:prstGeom prst="bentConnector2">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010400" y="3427622"/>
              <a:ext cx="186609" cy="4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195826" y="3375162"/>
              <a:ext cx="43174" cy="1387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p:nvPr/>
          </p:nvCxnSpPr>
          <p:spPr>
            <a:xfrm flipV="1">
              <a:off x="8226647" y="3589715"/>
              <a:ext cx="13646" cy="257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flipV="1">
              <a:off x="8218987" y="3233093"/>
              <a:ext cx="2" cy="3253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a:off x="2362200" y="1666496"/>
              <a:ext cx="0" cy="11495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090359" y="1447594"/>
              <a:ext cx="3293194" cy="480165"/>
            </a:xfrm>
            <a:prstGeom prst="rect">
              <a:avLst/>
            </a:prstGeom>
            <a:solidFill>
              <a:schemeClr val="bg1">
                <a:lumMod val="95000"/>
              </a:schemeClr>
            </a:solidFill>
            <a:ln w="28575">
              <a:solidFill>
                <a:schemeClr val="tx1"/>
              </a:solidFill>
            </a:ln>
          </p:spPr>
          <p:txBody>
            <a:bodyPr wrap="square" rtlCol="0">
              <a:spAutoFit/>
            </a:bodyPr>
            <a:lstStyle/>
            <a:p>
              <a:r>
                <a:rPr lang="en-US" dirty="0" smtClean="0">
                  <a:latin typeface="Times New Roman" pitchFamily="18" charset="0"/>
                  <a:cs typeface="Times New Roman" pitchFamily="18" charset="0"/>
                </a:rPr>
                <a:t>Adenylyl </a:t>
              </a:r>
              <a:r>
                <a:rPr lang="en-US" dirty="0" err="1" smtClean="0">
                  <a:latin typeface="Times New Roman" pitchFamily="18" charset="0"/>
                  <a:cs typeface="Times New Roman" pitchFamily="18" charset="0"/>
                </a:rPr>
                <a:t>cyclase</a:t>
              </a:r>
              <a:endParaRPr lang="en-US" dirty="0" smtClean="0">
                <a:latin typeface="Times New Roman" pitchFamily="18" charset="0"/>
                <a:cs typeface="Times New Roman" pitchFamily="18" charset="0"/>
              </a:endParaRPr>
            </a:p>
          </p:txBody>
        </p:sp>
        <p:cxnSp>
          <p:nvCxnSpPr>
            <p:cNvPr id="285" name="Straight Arrow Connector 284"/>
            <p:cNvCxnSpPr>
              <a:stCxn id="169" idx="1"/>
            </p:cNvCxnSpPr>
            <p:nvPr/>
          </p:nvCxnSpPr>
          <p:spPr>
            <a:xfrm flipH="1" flipV="1">
              <a:off x="6979718" y="2816061"/>
              <a:ext cx="1021282" cy="2089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7" name="Flowchart: Process 286"/>
            <p:cNvSpPr/>
            <p:nvPr/>
          </p:nvSpPr>
          <p:spPr>
            <a:xfrm>
              <a:off x="4000500" y="1275268"/>
              <a:ext cx="6748142" cy="5942160"/>
            </a:xfrm>
            <a:prstGeom prst="flowChart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8069012" y="5408799"/>
              <a:ext cx="1866900" cy="461665"/>
            </a:xfrm>
            <a:prstGeom prst="rect">
              <a:avLst/>
            </a:prstGeom>
            <a:noFill/>
            <a:ln>
              <a:noFill/>
            </a:ln>
          </p:spPr>
          <p:txBody>
            <a:bodyPr wrap="square" rtlCol="0">
              <a:spAutoFit/>
            </a:bodyPr>
            <a:lstStyle/>
            <a:p>
              <a:pPr algn="ctr"/>
              <a:r>
                <a:rPr lang="en-US" sz="2400" b="1" dirty="0" smtClean="0">
                  <a:latin typeface="Times New Roman" pitchFamily="18" charset="0"/>
                  <a:cs typeface="Times New Roman" pitchFamily="18" charset="0"/>
                </a:rPr>
                <a:t>Lipolysis</a:t>
              </a:r>
              <a:endParaRPr lang="en-US" sz="2400" b="1" dirty="0">
                <a:latin typeface="Times New Roman" pitchFamily="18" charset="0"/>
                <a:cs typeface="Times New Roman" pitchFamily="18" charset="0"/>
              </a:endParaRPr>
            </a:p>
          </p:txBody>
        </p:sp>
        <p:sp>
          <p:nvSpPr>
            <p:cNvPr id="72" name="TextBox 71"/>
            <p:cNvSpPr txBox="1"/>
            <p:nvPr/>
          </p:nvSpPr>
          <p:spPr>
            <a:xfrm>
              <a:off x="8972551" y="5845829"/>
              <a:ext cx="1583757" cy="840288"/>
            </a:xfrm>
            <a:prstGeom prst="rect">
              <a:avLst/>
            </a:prstGeom>
            <a:noFill/>
          </p:spPr>
          <p:txBody>
            <a:bodyPr wrap="square" rtlCol="0">
              <a:spAutoFit/>
            </a:bodyPr>
            <a:lstStyle/>
            <a:p>
              <a:r>
                <a:rPr lang="en-US" b="1" dirty="0" smtClean="0">
                  <a:latin typeface="Times New Roman" pitchFamily="18" charset="0"/>
                  <a:cs typeface="Times New Roman" pitchFamily="18" charset="0"/>
                </a:rPr>
                <a:t>HGM</a:t>
              </a:r>
            </a:p>
            <a:p>
              <a:r>
                <a:rPr lang="en-US" b="1" dirty="0" smtClean="0">
                  <a:latin typeface="Times New Roman" pitchFamily="18" charset="0"/>
                  <a:cs typeface="Times New Roman" pitchFamily="18" charset="0"/>
                </a:rPr>
                <a:t>LGM</a:t>
              </a:r>
              <a:endParaRPr lang="en-US" b="1" dirty="0">
                <a:latin typeface="Times New Roman" pitchFamily="18" charset="0"/>
                <a:cs typeface="Times New Roman" pitchFamily="18" charset="0"/>
              </a:endParaRPr>
            </a:p>
          </p:txBody>
        </p:sp>
        <p:sp>
          <p:nvSpPr>
            <p:cNvPr id="207" name="Up Arrow 206"/>
            <p:cNvSpPr/>
            <p:nvPr/>
          </p:nvSpPr>
          <p:spPr>
            <a:xfrm>
              <a:off x="8763000" y="5922028"/>
              <a:ext cx="228600" cy="2023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Up Arrow 207"/>
            <p:cNvSpPr/>
            <p:nvPr/>
          </p:nvSpPr>
          <p:spPr>
            <a:xfrm flipV="1">
              <a:off x="8763000" y="6276819"/>
              <a:ext cx="228600" cy="171659"/>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8328770" y="5408799"/>
              <a:ext cx="1577230" cy="11066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628900" y="2112029"/>
              <a:ext cx="2454087" cy="440151"/>
            </a:xfrm>
            <a:prstGeom prst="rect">
              <a:avLst/>
            </a:prstGeom>
            <a:solidFill>
              <a:schemeClr val="bg1"/>
            </a:solidFill>
            <a:ln w="38100">
              <a:solidFill>
                <a:schemeClr val="tx1"/>
              </a:solidFill>
            </a:ln>
          </p:spPr>
          <p:txBody>
            <a:bodyPr wrap="square" rtlCol="0">
              <a:spAutoFit/>
            </a:bodyPr>
            <a:lstStyle/>
            <a:p>
              <a:pPr algn="ctr"/>
              <a:r>
                <a:rPr lang="en-US" sz="1600" b="1" dirty="0" smtClean="0">
                  <a:latin typeface="Times New Roman" pitchFamily="18" charset="0"/>
                  <a:cs typeface="Times New Roman" pitchFamily="18" charset="0"/>
                </a:rPr>
                <a:t>Adipose tissue</a:t>
              </a:r>
              <a:endParaRPr lang="en-US" sz="1600" b="1" dirty="0">
                <a:latin typeface="Times New Roman" pitchFamily="18" charset="0"/>
                <a:cs typeface="Times New Roman" pitchFamily="18" charset="0"/>
              </a:endParaRPr>
            </a:p>
          </p:txBody>
        </p:sp>
        <p:sp>
          <p:nvSpPr>
            <p:cNvPr id="209" name="TextBox 208"/>
            <p:cNvSpPr txBox="1"/>
            <p:nvPr/>
          </p:nvSpPr>
          <p:spPr>
            <a:xfrm>
              <a:off x="2780160" y="5798334"/>
              <a:ext cx="933448" cy="540185"/>
            </a:xfrm>
            <a:prstGeom prst="rect">
              <a:avLst/>
            </a:prstGeom>
            <a:noFill/>
          </p:spPr>
          <p:txBody>
            <a:bodyPr wrap="square" rtlCol="0">
              <a:spAutoFit/>
            </a:bodyPr>
            <a:lstStyle/>
            <a:p>
              <a:r>
                <a:rPr lang="en-US" sz="1050" b="1" dirty="0" smtClean="0">
                  <a:latin typeface="Times New Roman" pitchFamily="18" charset="0"/>
                  <a:cs typeface="Times New Roman" pitchFamily="18" charset="0"/>
                </a:rPr>
                <a:t>HGM</a:t>
              </a:r>
            </a:p>
            <a:p>
              <a:r>
                <a:rPr lang="en-US" sz="1050" b="1" dirty="0" smtClean="0">
                  <a:latin typeface="Times New Roman" pitchFamily="18" charset="0"/>
                  <a:cs typeface="Times New Roman" pitchFamily="18" charset="0"/>
                </a:rPr>
                <a:t>LGM</a:t>
              </a:r>
              <a:endParaRPr lang="en-US" sz="1050" b="1" dirty="0">
                <a:latin typeface="Times New Roman" pitchFamily="18" charset="0"/>
                <a:cs typeface="Times New Roman" pitchFamily="18" charset="0"/>
              </a:endParaRPr>
            </a:p>
          </p:txBody>
        </p:sp>
        <p:sp>
          <p:nvSpPr>
            <p:cNvPr id="213" name="TextBox 212"/>
            <p:cNvSpPr txBox="1"/>
            <p:nvPr/>
          </p:nvSpPr>
          <p:spPr>
            <a:xfrm>
              <a:off x="1790700" y="5124598"/>
              <a:ext cx="1866900" cy="600206"/>
            </a:xfrm>
            <a:prstGeom prst="rect">
              <a:avLst/>
            </a:prstGeom>
            <a:noFill/>
            <a:ln>
              <a:noFill/>
            </a:ln>
          </p:spPr>
          <p:txBody>
            <a:bodyPr wrap="square" rtlCol="0">
              <a:spAutoFit/>
            </a:bodyPr>
            <a:lstStyle/>
            <a:p>
              <a:pPr algn="ctr"/>
              <a:r>
                <a:rPr lang="en-US" sz="2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Lipogenesis</a:t>
              </a:r>
              <a:endParaRPr lang="en-US" sz="1400" b="1" dirty="0">
                <a:latin typeface="Times New Roman" pitchFamily="18" charset="0"/>
                <a:cs typeface="Times New Roman" pitchFamily="18" charset="0"/>
              </a:endParaRPr>
            </a:p>
          </p:txBody>
        </p:sp>
        <p:sp>
          <p:nvSpPr>
            <p:cNvPr id="214" name="Up Arrow 213"/>
            <p:cNvSpPr/>
            <p:nvPr/>
          </p:nvSpPr>
          <p:spPr>
            <a:xfrm>
              <a:off x="2217365" y="5967262"/>
              <a:ext cx="228600" cy="20239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Up Arrow 214"/>
            <p:cNvSpPr/>
            <p:nvPr/>
          </p:nvSpPr>
          <p:spPr>
            <a:xfrm flipV="1">
              <a:off x="2217365" y="5677406"/>
              <a:ext cx="228600" cy="21365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Left Arrow 74"/>
            <p:cNvSpPr/>
            <p:nvPr/>
          </p:nvSpPr>
          <p:spPr>
            <a:xfrm>
              <a:off x="-1122877" y="7239000"/>
              <a:ext cx="2646877" cy="9144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1542197" y="7243634"/>
              <a:ext cx="9206445" cy="9097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TextBox 287"/>
            <p:cNvSpPr txBox="1"/>
            <p:nvPr/>
          </p:nvSpPr>
          <p:spPr>
            <a:xfrm>
              <a:off x="3780813" y="255687"/>
              <a:ext cx="1210263" cy="520179"/>
            </a:xfrm>
            <a:prstGeom prst="rect">
              <a:avLst/>
            </a:prstGeom>
            <a:noFill/>
          </p:spPr>
          <p:txBody>
            <a:bodyPr wrap="square" rtlCol="0">
              <a:spAutoFit/>
            </a:bodyPr>
            <a:lstStyle/>
            <a:p>
              <a:r>
                <a:rPr lang="en-US" sz="2000" dirty="0" smtClean="0">
                  <a:latin typeface="Times New Roman" pitchFamily="18" charset="0"/>
                  <a:cs typeface="Times New Roman" pitchFamily="18" charset="0"/>
                </a:rPr>
                <a:t>NEFA</a:t>
              </a:r>
              <a:endParaRPr lang="en-US" sz="2000" dirty="0">
                <a:latin typeface="Times New Roman" pitchFamily="18" charset="0"/>
                <a:cs typeface="Times New Roman" pitchFamily="18" charset="0"/>
              </a:endParaRPr>
            </a:p>
          </p:txBody>
        </p:sp>
        <p:sp>
          <p:nvSpPr>
            <p:cNvPr id="291" name="Up Arrow 290"/>
            <p:cNvSpPr/>
            <p:nvPr/>
          </p:nvSpPr>
          <p:spPr>
            <a:xfrm>
              <a:off x="3381672" y="343796"/>
              <a:ext cx="268363" cy="2023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ounded Rectangle 84"/>
            <p:cNvSpPr/>
            <p:nvPr/>
          </p:nvSpPr>
          <p:spPr>
            <a:xfrm>
              <a:off x="3276600" y="239176"/>
              <a:ext cx="1276600" cy="446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9792840" y="3178314"/>
              <a:ext cx="341760" cy="707886"/>
            </a:xfrm>
            <a:prstGeom prst="rect">
              <a:avLst/>
            </a:prstGeom>
            <a:noFill/>
          </p:spPr>
          <p:txBody>
            <a:bodyPr wrap="none" rtlCol="0">
              <a:spAutoFit/>
            </a:bodyPr>
            <a:lstStyle/>
            <a:p>
              <a:r>
                <a:rPr lang="en-US" sz="4000" dirty="0"/>
                <a:t>-</a:t>
              </a:r>
            </a:p>
          </p:txBody>
        </p:sp>
        <p:sp>
          <p:nvSpPr>
            <p:cNvPr id="89" name="Oval 88"/>
            <p:cNvSpPr/>
            <p:nvPr/>
          </p:nvSpPr>
          <p:spPr>
            <a:xfrm>
              <a:off x="2472580" y="347760"/>
              <a:ext cx="221018" cy="175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Arrow Connector 291"/>
            <p:cNvCxnSpPr>
              <a:stCxn id="85" idx="1"/>
            </p:cNvCxnSpPr>
            <p:nvPr/>
          </p:nvCxnSpPr>
          <p:spPr>
            <a:xfrm flipH="1" flipV="1">
              <a:off x="2743200" y="457200"/>
              <a:ext cx="533400" cy="52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5600469" y="6792376"/>
              <a:ext cx="952731"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NEFA</a:t>
              </a:r>
              <a:endParaRPr lang="en-US" sz="2000" dirty="0">
                <a:latin typeface="Times New Roman" pitchFamily="18" charset="0"/>
                <a:cs typeface="Times New Roman" pitchFamily="18" charset="0"/>
              </a:endParaRPr>
            </a:p>
          </p:txBody>
        </p:sp>
        <p:sp>
          <p:nvSpPr>
            <p:cNvPr id="295" name="Up Arrow 294"/>
            <p:cNvSpPr/>
            <p:nvPr/>
          </p:nvSpPr>
          <p:spPr>
            <a:xfrm>
              <a:off x="5370437" y="6896996"/>
              <a:ext cx="268363" cy="2023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6" name="Rounded Rectangle 295"/>
            <p:cNvSpPr/>
            <p:nvPr/>
          </p:nvSpPr>
          <p:spPr>
            <a:xfrm>
              <a:off x="5265364" y="6792376"/>
              <a:ext cx="1758740" cy="446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ight Arrow 92"/>
            <p:cNvSpPr/>
            <p:nvPr/>
          </p:nvSpPr>
          <p:spPr>
            <a:xfrm>
              <a:off x="6674500" y="6874073"/>
              <a:ext cx="441231" cy="2832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195827" y="6422029"/>
              <a:ext cx="345508" cy="707886"/>
            </a:xfrm>
            <a:prstGeom prst="rect">
              <a:avLst/>
            </a:prstGeom>
            <a:noFill/>
          </p:spPr>
          <p:txBody>
            <a:bodyPr wrap="square" rtlCol="0">
              <a:spAutoFit/>
            </a:bodyPr>
            <a:lstStyle/>
            <a:p>
              <a:r>
                <a:rPr lang="en-US" sz="4000" dirty="0" smtClean="0"/>
                <a:t>*</a:t>
              </a:r>
              <a:endParaRPr lang="en-US" sz="4000" dirty="0"/>
            </a:p>
          </p:txBody>
        </p:sp>
        <p:sp>
          <p:nvSpPr>
            <p:cNvPr id="297" name="TextBox 296"/>
            <p:cNvSpPr txBox="1"/>
            <p:nvPr/>
          </p:nvSpPr>
          <p:spPr>
            <a:xfrm>
              <a:off x="4419600" y="-98286"/>
              <a:ext cx="345507" cy="707886"/>
            </a:xfrm>
            <a:prstGeom prst="rect">
              <a:avLst/>
            </a:prstGeom>
            <a:noFill/>
          </p:spPr>
          <p:txBody>
            <a:bodyPr wrap="square" rtlCol="0">
              <a:spAutoFit/>
            </a:bodyPr>
            <a:lstStyle/>
            <a:p>
              <a:r>
                <a:rPr lang="en-US" sz="4000" dirty="0" smtClean="0"/>
                <a:t>*</a:t>
              </a:r>
              <a:endParaRPr lang="en-US" sz="4000" dirty="0"/>
            </a:p>
          </p:txBody>
        </p:sp>
        <p:sp>
          <p:nvSpPr>
            <p:cNvPr id="319" name="TextBox 318"/>
            <p:cNvSpPr txBox="1"/>
            <p:nvPr/>
          </p:nvSpPr>
          <p:spPr>
            <a:xfrm>
              <a:off x="9602803" y="3775100"/>
              <a:ext cx="912796" cy="520179"/>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NEFA</a:t>
              </a:r>
              <a:endParaRPr lang="en-US" sz="1200" dirty="0">
                <a:latin typeface="Times New Roman" pitchFamily="18" charset="0"/>
                <a:cs typeface="Times New Roman" pitchFamily="18" charset="0"/>
              </a:endParaRPr>
            </a:p>
          </p:txBody>
        </p:sp>
        <p:sp>
          <p:nvSpPr>
            <p:cNvPr id="320" name="Up Arrow 319"/>
            <p:cNvSpPr/>
            <p:nvPr/>
          </p:nvSpPr>
          <p:spPr>
            <a:xfrm>
              <a:off x="9409037" y="3879720"/>
              <a:ext cx="268363" cy="20239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1" name="Rounded Rectangle 320"/>
            <p:cNvSpPr/>
            <p:nvPr/>
          </p:nvSpPr>
          <p:spPr>
            <a:xfrm>
              <a:off x="9380165" y="3775100"/>
              <a:ext cx="1135435" cy="446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p:cNvSpPr txBox="1"/>
            <p:nvPr/>
          </p:nvSpPr>
          <p:spPr>
            <a:xfrm>
              <a:off x="10210800" y="3352800"/>
              <a:ext cx="345507" cy="707886"/>
            </a:xfrm>
            <a:prstGeom prst="rect">
              <a:avLst/>
            </a:prstGeom>
            <a:noFill/>
          </p:spPr>
          <p:txBody>
            <a:bodyPr wrap="square" rtlCol="0">
              <a:spAutoFit/>
            </a:bodyPr>
            <a:lstStyle/>
            <a:p>
              <a:r>
                <a:rPr lang="en-US" sz="4000" dirty="0" smtClean="0"/>
                <a:t>*</a:t>
              </a:r>
              <a:endParaRPr lang="en-US" sz="4000" dirty="0"/>
            </a:p>
          </p:txBody>
        </p:sp>
        <p:sp>
          <p:nvSpPr>
            <p:cNvPr id="325" name="Oval 324"/>
            <p:cNvSpPr/>
            <p:nvPr/>
          </p:nvSpPr>
          <p:spPr>
            <a:xfrm>
              <a:off x="9837382" y="3482536"/>
              <a:ext cx="221018" cy="175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Arrow Connector 325"/>
            <p:cNvCxnSpPr/>
            <p:nvPr/>
          </p:nvCxnSpPr>
          <p:spPr>
            <a:xfrm flipH="1" flipV="1">
              <a:off x="9677401" y="3352801"/>
              <a:ext cx="1071" cy="3246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 name="TextBox 326"/>
            <p:cNvSpPr txBox="1"/>
            <p:nvPr/>
          </p:nvSpPr>
          <p:spPr>
            <a:xfrm>
              <a:off x="2438400" y="54114"/>
              <a:ext cx="341760" cy="707886"/>
            </a:xfrm>
            <a:prstGeom prst="rect">
              <a:avLst/>
            </a:prstGeom>
            <a:noFill/>
          </p:spPr>
          <p:txBody>
            <a:bodyPr wrap="none" rtlCol="0">
              <a:spAutoFit/>
            </a:bodyPr>
            <a:lstStyle/>
            <a:p>
              <a:r>
                <a:rPr lang="en-US" sz="4000" dirty="0"/>
                <a:t>-</a:t>
              </a:r>
            </a:p>
          </p:txBody>
        </p:sp>
      </p:grpSp>
      <p:sp>
        <p:nvSpPr>
          <p:cNvPr id="176" name="Up Arrow 175"/>
          <p:cNvSpPr/>
          <p:nvPr/>
        </p:nvSpPr>
        <p:spPr>
          <a:xfrm>
            <a:off x="-476450" y="5393069"/>
            <a:ext cx="228600" cy="202392"/>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Up Arrow 176"/>
          <p:cNvSpPr/>
          <p:nvPr/>
        </p:nvSpPr>
        <p:spPr>
          <a:xfrm flipV="1">
            <a:off x="1752600" y="5257800"/>
            <a:ext cx="228600" cy="213656"/>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058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0"/>
            <a:ext cx="7772400" cy="639763"/>
          </a:xfrm>
        </p:spPr>
        <p:txBody>
          <a:bodyPr/>
          <a:lstStyle/>
          <a:p>
            <a:pPr eaLnBrk="1" hangingPunct="1"/>
            <a:r>
              <a:rPr lang="en-US" sz="2400" b="1" dirty="0" smtClean="0"/>
              <a:t>Metabolic Network--Molly</a:t>
            </a:r>
          </a:p>
        </p:txBody>
      </p:sp>
      <p:pic>
        <p:nvPicPr>
          <p:cNvPr id="26627" name="Picture 3" descr="C:\Documents and Settings\mcnamara\My Documents\modelconference2004\109b.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476672"/>
            <a:ext cx="8663880" cy="60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932040" y="2420888"/>
            <a:ext cx="827342"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ACACA</a:t>
            </a:r>
          </a:p>
        </p:txBody>
      </p:sp>
      <p:sp>
        <p:nvSpPr>
          <p:cNvPr id="3" name="TextBox 2"/>
          <p:cNvSpPr txBox="1"/>
          <p:nvPr/>
        </p:nvSpPr>
        <p:spPr>
          <a:xfrm>
            <a:off x="3102497" y="2550095"/>
            <a:ext cx="1164703"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TSHRSP14</a:t>
            </a:r>
          </a:p>
        </p:txBody>
      </p:sp>
      <p:sp>
        <p:nvSpPr>
          <p:cNvPr id="10" name="TextBox 9"/>
          <p:cNvSpPr txBox="1"/>
          <p:nvPr/>
        </p:nvSpPr>
        <p:spPr>
          <a:xfrm>
            <a:off x="6228184" y="2420888"/>
            <a:ext cx="665439"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FASN</a:t>
            </a:r>
          </a:p>
        </p:txBody>
      </p:sp>
      <p:sp>
        <p:nvSpPr>
          <p:cNvPr id="11" name="TextBox 10"/>
          <p:cNvSpPr txBox="1"/>
          <p:nvPr/>
        </p:nvSpPr>
        <p:spPr>
          <a:xfrm>
            <a:off x="3707904" y="4293096"/>
            <a:ext cx="676788"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BR2B</a:t>
            </a:r>
          </a:p>
        </p:txBody>
      </p:sp>
      <p:sp>
        <p:nvSpPr>
          <p:cNvPr id="12" name="TextBox 11"/>
          <p:cNvSpPr txBox="1"/>
          <p:nvPr/>
        </p:nvSpPr>
        <p:spPr>
          <a:xfrm>
            <a:off x="6300192" y="4437112"/>
            <a:ext cx="1109278"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ATGL, HSL</a:t>
            </a:r>
          </a:p>
        </p:txBody>
      </p:sp>
      <p:sp>
        <p:nvSpPr>
          <p:cNvPr id="13" name="TextBox 12"/>
          <p:cNvSpPr txBox="1"/>
          <p:nvPr/>
        </p:nvSpPr>
        <p:spPr>
          <a:xfrm>
            <a:off x="4716016" y="4514193"/>
            <a:ext cx="1096390" cy="369332"/>
          </a:xfrm>
          <a:prstGeom prst="rect">
            <a:avLst/>
          </a:prstGeom>
          <a:solidFill>
            <a:schemeClr val="bg1"/>
          </a:solidFill>
          <a:ln w="25400">
            <a:solidFill>
              <a:srgbClr val="808080"/>
            </a:solidFill>
          </a:ln>
        </p:spPr>
        <p:txBody>
          <a:bodyPr wrap="square" rtlCol="0">
            <a:spAutoFit/>
          </a:bodyPr>
          <a:lstStyle>
            <a:defPPr>
              <a:defRPr lang="en-US"/>
            </a:defPPr>
          </a:lstStyle>
          <a:p>
            <a:r>
              <a:rPr lang="en-US" dirty="0"/>
              <a:t>PLIN, CAV</a:t>
            </a:r>
          </a:p>
        </p:txBody>
      </p:sp>
    </p:spTree>
    <p:extLst>
      <p:ext uri="{BB962C8B-B14F-4D97-AF65-F5344CB8AC3E}">
        <p14:creationId xmlns:p14="http://schemas.microsoft.com/office/powerpoint/2010/main" val="297305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Variation in Adipose Metabolism</a:t>
            </a:r>
            <a:endParaRPr lang="en-US" sz="3600" dirty="0"/>
          </a:p>
        </p:txBody>
      </p:sp>
      <p:pic>
        <p:nvPicPr>
          <p:cNvPr id="3" name="Picture 2"/>
          <p:cNvPicPr/>
          <p:nvPr/>
        </p:nvPicPr>
        <p:blipFill>
          <a:blip r:embed="rId2"/>
          <a:stretch>
            <a:fillRect/>
          </a:stretch>
        </p:blipFill>
        <p:spPr>
          <a:xfrm>
            <a:off x="2707238" y="3352800"/>
            <a:ext cx="5943600" cy="2743200"/>
          </a:xfrm>
          <a:prstGeom prst="rect">
            <a:avLst/>
          </a:prstGeom>
        </p:spPr>
      </p:pic>
      <p:pic>
        <p:nvPicPr>
          <p:cNvPr id="4" name="Picture 3"/>
          <p:cNvPicPr/>
          <p:nvPr/>
        </p:nvPicPr>
        <p:blipFill>
          <a:blip r:embed="rId3"/>
          <a:stretch>
            <a:fillRect/>
          </a:stretch>
        </p:blipFill>
        <p:spPr>
          <a:xfrm>
            <a:off x="148525" y="838201"/>
            <a:ext cx="5943600" cy="2667000"/>
          </a:xfrm>
          <a:prstGeom prst="rect">
            <a:avLst/>
          </a:prstGeom>
        </p:spPr>
      </p:pic>
      <p:sp>
        <p:nvSpPr>
          <p:cNvPr id="5" name="TextBox 4"/>
          <p:cNvSpPr txBox="1"/>
          <p:nvPr/>
        </p:nvSpPr>
        <p:spPr>
          <a:xfrm>
            <a:off x="184688" y="6019800"/>
            <a:ext cx="8783380" cy="646331"/>
          </a:xfrm>
          <a:prstGeom prst="rect">
            <a:avLst/>
          </a:prstGeom>
          <a:noFill/>
        </p:spPr>
        <p:txBody>
          <a:bodyPr wrap="square" rtlCol="0">
            <a:spAutoFit/>
          </a:bodyPr>
          <a:lstStyle/>
          <a:p>
            <a:r>
              <a:rPr lang="en-US" dirty="0" smtClean="0"/>
              <a:t>Altering genotype/phenotype of starting conditions of </a:t>
            </a:r>
            <a:r>
              <a:rPr lang="en-US" dirty="0" err="1" smtClean="0"/>
              <a:t>Vmax</a:t>
            </a:r>
            <a:r>
              <a:rPr lang="en-US" dirty="0" smtClean="0"/>
              <a:t> or Ks for lipogenesis (ACT, ACTS); esterification (FATS) and lipolysis (TSFA)</a:t>
            </a:r>
            <a:endParaRPr lang="en-US" dirty="0"/>
          </a:p>
        </p:txBody>
      </p:sp>
      <p:sp>
        <p:nvSpPr>
          <p:cNvPr id="6" name="TextBox 5"/>
          <p:cNvSpPr txBox="1"/>
          <p:nvPr/>
        </p:nvSpPr>
        <p:spPr>
          <a:xfrm>
            <a:off x="6781800" y="1600200"/>
            <a:ext cx="1869038" cy="923330"/>
          </a:xfrm>
          <a:prstGeom prst="rect">
            <a:avLst/>
          </a:prstGeom>
          <a:noFill/>
        </p:spPr>
        <p:txBody>
          <a:bodyPr wrap="none" rtlCol="0">
            <a:spAutoFit/>
          </a:bodyPr>
          <a:lstStyle/>
          <a:p>
            <a:r>
              <a:rPr lang="en-US" dirty="0" smtClean="0"/>
              <a:t>In this scenario,</a:t>
            </a:r>
          </a:p>
          <a:p>
            <a:r>
              <a:rPr lang="en-US" dirty="0" smtClean="0"/>
              <a:t>At the same feed/</a:t>
            </a:r>
          </a:p>
          <a:p>
            <a:r>
              <a:rPr lang="en-US" dirty="0" smtClean="0"/>
              <a:t>Energy intake</a:t>
            </a:r>
            <a:endParaRPr lang="en-US" dirty="0"/>
          </a:p>
        </p:txBody>
      </p:sp>
    </p:spTree>
    <p:extLst>
      <p:ext uri="{BB962C8B-B14F-4D97-AF65-F5344CB8AC3E}">
        <p14:creationId xmlns:p14="http://schemas.microsoft.com/office/powerpoint/2010/main" val="3538308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57200" y="457200"/>
            <a:ext cx="7772400" cy="1600200"/>
          </a:xfrm>
        </p:spPr>
        <p:txBody>
          <a:bodyPr/>
          <a:lstStyle/>
          <a:p>
            <a:pPr eaLnBrk="1" hangingPunct="1"/>
            <a:r>
              <a:rPr lang="en-US" smtClean="0"/>
              <a:t>Why?</a:t>
            </a:r>
          </a:p>
        </p:txBody>
      </p:sp>
      <p:sp>
        <p:nvSpPr>
          <p:cNvPr id="10243" name="Rectangle 3"/>
          <p:cNvSpPr>
            <a:spLocks noGrp="1" noChangeArrowheads="1"/>
          </p:cNvSpPr>
          <p:nvPr>
            <p:ph type="subTitle" idx="1"/>
          </p:nvPr>
        </p:nvSpPr>
        <p:spPr>
          <a:xfrm>
            <a:off x="533400" y="1828800"/>
            <a:ext cx="7239000" cy="4419600"/>
          </a:xfrm>
        </p:spPr>
        <p:txBody>
          <a:bodyPr/>
          <a:lstStyle/>
          <a:p>
            <a:pPr algn="l" eaLnBrk="1" hangingPunct="1"/>
            <a:r>
              <a:rPr lang="en-US" smtClean="0"/>
              <a:t>“There is general agreement among most informed authors that products of animal agriculture will continue to contribute to the world food supply. However, the key challenge of ascertaining how much animals should contribute has not been resolved.”</a:t>
            </a:r>
          </a:p>
          <a:p>
            <a:pPr algn="l" eaLnBrk="1" hangingPunct="1"/>
            <a:r>
              <a:rPr lang="en-US" smtClean="0"/>
              <a:t>Baldwin, 1995 </a:t>
            </a:r>
          </a:p>
        </p:txBody>
      </p:sp>
    </p:spTree>
    <p:extLst>
      <p:ext uri="{BB962C8B-B14F-4D97-AF65-F5344CB8AC3E}">
        <p14:creationId xmlns:p14="http://schemas.microsoft.com/office/powerpoint/2010/main" val="982691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42153981"/>
              </p:ext>
            </p:extLst>
          </p:nvPr>
        </p:nvGraphicFramePr>
        <p:xfrm>
          <a:off x="685800" y="457200"/>
          <a:ext cx="7620000" cy="601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421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502201026"/>
              </p:ext>
            </p:extLst>
          </p:nvPr>
        </p:nvGraphicFramePr>
        <p:xfrm>
          <a:off x="685800" y="457200"/>
          <a:ext cx="7543800" cy="5943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8921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11" y="142461"/>
            <a:ext cx="8229600" cy="1143000"/>
          </a:xfrm>
        </p:spPr>
        <p:txBody>
          <a:bodyPr>
            <a:normAutofit/>
          </a:bodyPr>
          <a:lstStyle/>
          <a:p>
            <a:r>
              <a:rPr lang="en-US" sz="3200" dirty="0" smtClean="0"/>
              <a:t>Variation in Adipose Metabolism</a:t>
            </a:r>
            <a:br>
              <a:rPr lang="en-US" sz="3200" dirty="0" smtClean="0"/>
            </a:br>
            <a:r>
              <a:rPr lang="en-US" sz="3200" dirty="0" smtClean="0"/>
              <a:t>Effect on body fat</a:t>
            </a:r>
            <a:endParaRPr lang="en-US" sz="3200" dirty="0"/>
          </a:p>
        </p:txBody>
      </p:sp>
      <p:pic>
        <p:nvPicPr>
          <p:cNvPr id="4" name="Picture 3"/>
          <p:cNvPicPr/>
          <p:nvPr/>
        </p:nvPicPr>
        <p:blipFill>
          <a:blip r:embed="rId2"/>
          <a:stretch>
            <a:fillRect/>
          </a:stretch>
        </p:blipFill>
        <p:spPr>
          <a:xfrm>
            <a:off x="228600" y="1295400"/>
            <a:ext cx="8001000" cy="4191000"/>
          </a:xfrm>
          <a:prstGeom prst="rect">
            <a:avLst/>
          </a:prstGeom>
        </p:spPr>
      </p:pic>
      <p:sp>
        <p:nvSpPr>
          <p:cNvPr id="6" name="TextBox 5"/>
          <p:cNvSpPr txBox="1"/>
          <p:nvPr/>
        </p:nvSpPr>
        <p:spPr>
          <a:xfrm>
            <a:off x="208221" y="5638800"/>
            <a:ext cx="8783380" cy="1200329"/>
          </a:xfrm>
          <a:prstGeom prst="rect">
            <a:avLst/>
          </a:prstGeom>
          <a:noFill/>
        </p:spPr>
        <p:txBody>
          <a:bodyPr wrap="square" rtlCol="0">
            <a:spAutoFit/>
          </a:bodyPr>
          <a:lstStyle/>
          <a:p>
            <a:r>
              <a:rPr lang="en-US" dirty="0" smtClean="0"/>
              <a:t>Altering genotype/phenotype of starting conditions of Vmax or Ks for lipogenesis (ACT, ACTS); esterification (FATS) and lipolysis (TSFA).   “</a:t>
            </a:r>
            <a:r>
              <a:rPr lang="en-US" dirty="0"/>
              <a:t>The system” can be significantly altered, throughout, by a single </a:t>
            </a:r>
            <a:r>
              <a:rPr lang="en-US" dirty="0" smtClean="0"/>
              <a:t>key metabolic </a:t>
            </a:r>
            <a:r>
              <a:rPr lang="en-US" dirty="0"/>
              <a:t>control element. </a:t>
            </a:r>
          </a:p>
          <a:p>
            <a:endParaRPr lang="en-US" dirty="0"/>
          </a:p>
        </p:txBody>
      </p:sp>
    </p:spTree>
    <p:extLst>
      <p:ext uri="{BB962C8B-B14F-4D97-AF65-F5344CB8AC3E}">
        <p14:creationId xmlns:p14="http://schemas.microsoft.com/office/powerpoint/2010/main" val="2106813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063023329"/>
              </p:ext>
            </p:extLst>
          </p:nvPr>
        </p:nvGraphicFramePr>
        <p:xfrm>
          <a:off x="430946" y="990599"/>
          <a:ext cx="8282108" cy="5670721"/>
        </p:xfrm>
        <a:graphic>
          <a:graphicData uri="http://schemas.openxmlformats.org/presentationml/2006/ole">
            <mc:AlternateContent xmlns:mc="http://schemas.openxmlformats.org/markup-compatibility/2006">
              <mc:Choice xmlns:v="urn:schemas-microsoft-com:vml" Requires="v">
                <p:oleObj spid="_x0000_s1035" name="Slide" r:id="rId3" imgW="4570340" imgH="3427485" progId="PowerPoint.Slide.12">
                  <p:embed/>
                </p:oleObj>
              </mc:Choice>
              <mc:Fallback>
                <p:oleObj name="Slide" r:id="rId3" imgW="4570340" imgH="3427485" progId="PowerPoint.Slide.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46" y="990599"/>
                        <a:ext cx="8282108" cy="5670721"/>
                      </a:xfrm>
                      <a:prstGeom prst="rect">
                        <a:avLst/>
                      </a:prstGeom>
                      <a:noFill/>
                    </p:spPr>
                  </p:pic>
                </p:oleObj>
              </mc:Fallback>
            </mc:AlternateContent>
          </a:graphicData>
        </a:graphic>
      </p:graphicFrame>
      <p:sp>
        <p:nvSpPr>
          <p:cNvPr id="2" name="TextBox 1"/>
          <p:cNvSpPr txBox="1"/>
          <p:nvPr/>
        </p:nvSpPr>
        <p:spPr>
          <a:xfrm>
            <a:off x="914400" y="341868"/>
            <a:ext cx="7637925" cy="830997"/>
          </a:xfrm>
          <a:prstGeom prst="rect">
            <a:avLst/>
          </a:prstGeom>
          <a:noFill/>
        </p:spPr>
        <p:txBody>
          <a:bodyPr wrap="none" rtlCol="0">
            <a:spAutoFit/>
          </a:bodyPr>
          <a:lstStyle/>
          <a:p>
            <a:pPr algn="ctr"/>
            <a:r>
              <a:rPr lang="en-US" sz="2400" dirty="0" smtClean="0"/>
              <a:t>Segue to:</a:t>
            </a:r>
          </a:p>
          <a:p>
            <a:pPr algn="ctr"/>
            <a:r>
              <a:rPr lang="en-US" sz="2400" dirty="0" smtClean="0"/>
              <a:t>First Generation Model of Adipose Tissue Metabolic Control</a:t>
            </a:r>
            <a:endParaRPr lang="en-US" sz="2400" dirty="0"/>
          </a:p>
        </p:txBody>
      </p:sp>
      <p:sp>
        <p:nvSpPr>
          <p:cNvPr id="5" name="TextBox 4"/>
          <p:cNvSpPr txBox="1"/>
          <p:nvPr/>
        </p:nvSpPr>
        <p:spPr>
          <a:xfrm>
            <a:off x="3733800" y="5867400"/>
            <a:ext cx="2971800" cy="923330"/>
          </a:xfrm>
          <a:prstGeom prst="rect">
            <a:avLst/>
          </a:prstGeom>
          <a:noFill/>
        </p:spPr>
        <p:txBody>
          <a:bodyPr wrap="square" rtlCol="0">
            <a:spAutoFit/>
          </a:bodyPr>
          <a:lstStyle/>
          <a:p>
            <a:r>
              <a:rPr lang="en-US" dirty="0" smtClean="0"/>
              <a:t>Thanks to Korinna Huber, Helga </a:t>
            </a:r>
            <a:r>
              <a:rPr lang="en-US" dirty="0" err="1" smtClean="0"/>
              <a:t>Sauerwein</a:t>
            </a:r>
            <a:r>
              <a:rPr lang="en-US" dirty="0" smtClean="0"/>
              <a:t>, and Bonn University; UVM Hannover</a:t>
            </a:r>
            <a:endParaRPr lang="en-US" dirty="0"/>
          </a:p>
        </p:txBody>
      </p:sp>
    </p:spTree>
    <p:extLst>
      <p:ext uri="{BB962C8B-B14F-4D97-AF65-F5344CB8AC3E}">
        <p14:creationId xmlns:p14="http://schemas.microsoft.com/office/powerpoint/2010/main" val="2987170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rot="10800000" flipV="1">
            <a:off x="3656013" y="3671888"/>
            <a:ext cx="1525587"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Substrate</a:t>
            </a:r>
          </a:p>
        </p:txBody>
      </p:sp>
      <p:sp>
        <p:nvSpPr>
          <p:cNvPr id="25603" name="Text Box 3"/>
          <p:cNvSpPr txBox="1">
            <a:spLocks noChangeArrowheads="1"/>
          </p:cNvSpPr>
          <p:nvPr/>
        </p:nvSpPr>
        <p:spPr bwMode="auto">
          <a:xfrm>
            <a:off x="4114800" y="54864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product</a:t>
            </a:r>
          </a:p>
        </p:txBody>
      </p:sp>
      <p:sp>
        <p:nvSpPr>
          <p:cNvPr id="25604" name="Text Box 4"/>
          <p:cNvSpPr txBox="1">
            <a:spLocks noChangeArrowheads="1"/>
          </p:cNvSpPr>
          <p:nvPr/>
        </p:nvSpPr>
        <p:spPr bwMode="auto">
          <a:xfrm>
            <a:off x="5791200" y="4191000"/>
            <a:ext cx="1295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enzyme</a:t>
            </a:r>
          </a:p>
        </p:txBody>
      </p:sp>
      <p:sp>
        <p:nvSpPr>
          <p:cNvPr id="25605" name="Text Box 5"/>
          <p:cNvSpPr txBox="1">
            <a:spLocks noChangeArrowheads="1"/>
          </p:cNvSpPr>
          <p:nvPr/>
        </p:nvSpPr>
        <p:spPr bwMode="auto">
          <a:xfrm>
            <a:off x="4648200" y="1209675"/>
            <a:ext cx="33528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t>DNA transcription site </a:t>
            </a:r>
          </a:p>
        </p:txBody>
      </p:sp>
      <p:sp>
        <p:nvSpPr>
          <p:cNvPr id="25606" name="Text Box 6"/>
          <p:cNvSpPr txBox="1">
            <a:spLocks noChangeArrowheads="1"/>
          </p:cNvSpPr>
          <p:nvPr/>
        </p:nvSpPr>
        <p:spPr bwMode="auto">
          <a:xfrm>
            <a:off x="5486400" y="2667000"/>
            <a:ext cx="12192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mRNA</a:t>
            </a:r>
          </a:p>
        </p:txBody>
      </p:sp>
      <p:sp>
        <p:nvSpPr>
          <p:cNvPr id="25607" name="Text Box 7"/>
          <p:cNvSpPr txBox="1">
            <a:spLocks noChangeArrowheads="1"/>
          </p:cNvSpPr>
          <p:nvPr/>
        </p:nvSpPr>
        <p:spPr bwMode="auto">
          <a:xfrm>
            <a:off x="7543800" y="3810000"/>
            <a:ext cx="990600" cy="7112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t>Amino acids</a:t>
            </a:r>
          </a:p>
        </p:txBody>
      </p:sp>
      <p:sp>
        <p:nvSpPr>
          <p:cNvPr id="25608" name="Text Box 8"/>
          <p:cNvSpPr txBox="1">
            <a:spLocks noChangeArrowheads="1"/>
          </p:cNvSpPr>
          <p:nvPr/>
        </p:nvSpPr>
        <p:spPr bwMode="auto">
          <a:xfrm>
            <a:off x="3657600" y="2325688"/>
            <a:ext cx="990600" cy="4667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cAMP</a:t>
            </a:r>
          </a:p>
        </p:txBody>
      </p:sp>
      <p:sp>
        <p:nvSpPr>
          <p:cNvPr id="25609" name="Text Box 9"/>
          <p:cNvSpPr txBox="1">
            <a:spLocks noChangeArrowheads="1"/>
          </p:cNvSpPr>
          <p:nvPr/>
        </p:nvSpPr>
        <p:spPr bwMode="auto">
          <a:xfrm>
            <a:off x="419100" y="2212975"/>
            <a:ext cx="1905000" cy="806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80000"/>
              </a:lnSpc>
              <a:spcBef>
                <a:spcPct val="50000"/>
              </a:spcBef>
            </a:pPr>
            <a:r>
              <a:rPr lang="en-US" sz="2200" dirty="0" smtClean="0"/>
              <a:t>Hormone </a:t>
            </a:r>
            <a:r>
              <a:rPr lang="en-US" sz="2200" dirty="0"/>
              <a:t>or</a:t>
            </a:r>
          </a:p>
          <a:p>
            <a:pPr eaLnBrk="1" hangingPunct="1">
              <a:lnSpc>
                <a:spcPct val="80000"/>
              </a:lnSpc>
              <a:spcBef>
                <a:spcPct val="50000"/>
              </a:spcBef>
            </a:pPr>
            <a:r>
              <a:rPr lang="en-US" sz="2200" dirty="0"/>
              <a:t>Nutrient</a:t>
            </a:r>
          </a:p>
        </p:txBody>
      </p:sp>
      <p:sp>
        <p:nvSpPr>
          <p:cNvPr id="25610" name="Text Box 10"/>
          <p:cNvSpPr txBox="1">
            <a:spLocks noChangeArrowheads="1"/>
          </p:cNvSpPr>
          <p:nvPr/>
        </p:nvSpPr>
        <p:spPr bwMode="auto">
          <a:xfrm>
            <a:off x="1866900" y="1209675"/>
            <a:ext cx="16764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smtClean="0"/>
              <a:t>Receptor</a:t>
            </a:r>
            <a:endParaRPr lang="en-US" dirty="0"/>
          </a:p>
        </p:txBody>
      </p:sp>
      <p:sp>
        <p:nvSpPr>
          <p:cNvPr id="25611" name="Text Box 11"/>
          <p:cNvSpPr txBox="1">
            <a:spLocks noChangeArrowheads="1"/>
          </p:cNvSpPr>
          <p:nvPr/>
        </p:nvSpPr>
        <p:spPr bwMode="auto">
          <a:xfrm>
            <a:off x="7467600" y="2209800"/>
            <a:ext cx="1404938" cy="406400"/>
          </a:xfrm>
          <a:prstGeom prst="rect">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a:t>Nucleotides</a:t>
            </a:r>
          </a:p>
        </p:txBody>
      </p:sp>
      <p:sp>
        <p:nvSpPr>
          <p:cNvPr id="25612" name="Text Box 12"/>
          <p:cNvSpPr txBox="1">
            <a:spLocks noChangeArrowheads="1"/>
          </p:cNvSpPr>
          <p:nvPr/>
        </p:nvSpPr>
        <p:spPr bwMode="auto">
          <a:xfrm>
            <a:off x="5715000" y="5181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smtClean="0"/>
              <a:t>K</a:t>
            </a:r>
            <a:r>
              <a:rPr lang="en-US" sz="1600" dirty="0" smtClean="0"/>
              <a:t>2</a:t>
            </a:r>
            <a:endParaRPr lang="en-US" sz="1600" dirty="0"/>
          </a:p>
        </p:txBody>
      </p:sp>
      <p:sp>
        <p:nvSpPr>
          <p:cNvPr id="25613" name="Text Box 13"/>
          <p:cNvSpPr txBox="1">
            <a:spLocks noChangeArrowheads="1"/>
          </p:cNvSpPr>
          <p:nvPr/>
        </p:nvSpPr>
        <p:spPr bwMode="auto">
          <a:xfrm>
            <a:off x="5181600" y="3505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smtClean="0"/>
              <a:t>K</a:t>
            </a:r>
            <a:r>
              <a:rPr lang="en-US" sz="1800" baseline="-25000" dirty="0" smtClean="0"/>
              <a:t>1</a:t>
            </a:r>
            <a:endParaRPr lang="en-US" sz="1800" baseline="-25000" dirty="0"/>
          </a:p>
        </p:txBody>
      </p:sp>
      <p:cxnSp>
        <p:nvCxnSpPr>
          <p:cNvPr id="25614" name="AutoShape 14"/>
          <p:cNvCxnSpPr>
            <a:cxnSpLocks noChangeShapeType="1"/>
            <a:stCxn id="25604" idx="2"/>
            <a:endCxn id="25603" idx="3"/>
          </p:cNvCxnSpPr>
          <p:nvPr/>
        </p:nvCxnSpPr>
        <p:spPr bwMode="auto">
          <a:xfrm rot="5400000">
            <a:off x="5355431" y="4636294"/>
            <a:ext cx="1062038" cy="11049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5" name="Text Box 15"/>
          <p:cNvSpPr txBox="1">
            <a:spLocks noChangeArrowheads="1"/>
          </p:cNvSpPr>
          <p:nvPr/>
        </p:nvSpPr>
        <p:spPr bwMode="auto">
          <a:xfrm>
            <a:off x="4419600" y="4724400"/>
            <a:ext cx="1219200" cy="466725"/>
          </a:xfrm>
          <a:prstGeom prst="rect">
            <a:avLst/>
          </a:prstGeom>
          <a:noFill/>
          <a:ln w="9525">
            <a:solidFill>
              <a:srgbClr val="0000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err="1"/>
              <a:t>V</a:t>
            </a:r>
            <a:r>
              <a:rPr lang="en-US" baseline="-25000" dirty="0" err="1"/>
              <a:t>m</a:t>
            </a:r>
            <a:r>
              <a:rPr lang="en-US" dirty="0"/>
              <a:t>, </a:t>
            </a:r>
            <a:r>
              <a:rPr lang="en-US" dirty="0" smtClean="0"/>
              <a:t>K</a:t>
            </a:r>
            <a:r>
              <a:rPr lang="en-US" baseline="-25000" dirty="0" smtClean="0"/>
              <a:t>s</a:t>
            </a:r>
            <a:endParaRPr lang="en-US" dirty="0"/>
          </a:p>
        </p:txBody>
      </p:sp>
      <p:cxnSp>
        <p:nvCxnSpPr>
          <p:cNvPr id="25616" name="AutoShape 16"/>
          <p:cNvCxnSpPr>
            <a:cxnSpLocks noChangeShapeType="1"/>
            <a:stCxn id="25604" idx="3"/>
            <a:endCxn id="25607" idx="1"/>
          </p:cNvCxnSpPr>
          <p:nvPr/>
        </p:nvCxnSpPr>
        <p:spPr bwMode="auto">
          <a:xfrm flipV="1">
            <a:off x="7086600" y="4165600"/>
            <a:ext cx="457200" cy="258763"/>
          </a:xfrm>
          <a:prstGeom prst="bentConnector3">
            <a:avLst>
              <a:gd name="adj1" fmla="val 50000"/>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5617" name="AutoShape 17"/>
          <p:cNvCxnSpPr>
            <a:cxnSpLocks noChangeShapeType="1"/>
            <a:stCxn id="25611" idx="2"/>
            <a:endCxn id="25606" idx="3"/>
          </p:cNvCxnSpPr>
          <p:nvPr/>
        </p:nvCxnSpPr>
        <p:spPr bwMode="auto">
          <a:xfrm rot="5400000">
            <a:off x="7296150" y="2025650"/>
            <a:ext cx="284163" cy="1465263"/>
          </a:xfrm>
          <a:prstGeom prst="bentConnector2">
            <a:avLst/>
          </a:prstGeom>
          <a:noFill/>
          <a:ln w="317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5618" name="AutoShape 18"/>
          <p:cNvCxnSpPr>
            <a:cxnSpLocks noChangeShapeType="1"/>
            <a:stCxn id="25609" idx="0"/>
            <a:endCxn id="25610" idx="1"/>
          </p:cNvCxnSpPr>
          <p:nvPr/>
        </p:nvCxnSpPr>
        <p:spPr bwMode="auto">
          <a:xfrm rot="5400000" flipH="1" flipV="1">
            <a:off x="1234281" y="1580357"/>
            <a:ext cx="769937" cy="4953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25619" name="AutoShape 19"/>
          <p:cNvCxnSpPr>
            <a:cxnSpLocks noChangeShapeType="1"/>
            <a:stCxn id="25610" idx="2"/>
            <a:endCxn id="25608" idx="1"/>
          </p:cNvCxnSpPr>
          <p:nvPr/>
        </p:nvCxnSpPr>
        <p:spPr bwMode="auto">
          <a:xfrm rot="16200000" flipH="1">
            <a:off x="2739231" y="1642269"/>
            <a:ext cx="884238" cy="9525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25620" name="AutoShape 20"/>
          <p:cNvCxnSpPr>
            <a:cxnSpLocks noChangeShapeType="1"/>
            <a:stCxn id="25608" idx="0"/>
            <a:endCxn id="25605" idx="1"/>
          </p:cNvCxnSpPr>
          <p:nvPr/>
        </p:nvCxnSpPr>
        <p:spPr bwMode="auto">
          <a:xfrm rot="5400000" flipH="1" flipV="1">
            <a:off x="3959225" y="1636713"/>
            <a:ext cx="882650" cy="495300"/>
          </a:xfrm>
          <a:prstGeom prst="curvedConnector2">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25621" name="AutoShape 21"/>
          <p:cNvCxnSpPr>
            <a:cxnSpLocks noChangeShapeType="1"/>
            <a:stCxn id="25605" idx="2"/>
            <a:endCxn id="25606" idx="0"/>
          </p:cNvCxnSpPr>
          <p:nvPr/>
        </p:nvCxnSpPr>
        <p:spPr bwMode="auto">
          <a:xfrm flipH="1">
            <a:off x="6096000" y="1676400"/>
            <a:ext cx="228600" cy="990600"/>
          </a:xfrm>
          <a:prstGeom prst="straightConnector1">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25622" name="AutoShape 22"/>
          <p:cNvCxnSpPr>
            <a:cxnSpLocks noChangeShapeType="1"/>
            <a:stCxn id="25606" idx="2"/>
            <a:endCxn id="25604" idx="0"/>
          </p:cNvCxnSpPr>
          <p:nvPr/>
        </p:nvCxnSpPr>
        <p:spPr bwMode="auto">
          <a:xfrm rot="16200000" flipH="1">
            <a:off x="5738812" y="3490913"/>
            <a:ext cx="1057275" cy="342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5623" name="Text Box 23"/>
          <p:cNvSpPr txBox="1">
            <a:spLocks noChangeArrowheads="1"/>
          </p:cNvSpPr>
          <p:nvPr/>
        </p:nvSpPr>
        <p:spPr bwMode="auto">
          <a:xfrm>
            <a:off x="1524000" y="4010025"/>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&gt;&gt;&gt;   Pathway   &gt;&gt;&gt;</a:t>
            </a:r>
          </a:p>
        </p:txBody>
      </p:sp>
      <p:sp>
        <p:nvSpPr>
          <p:cNvPr id="25624" name="Text Box 24"/>
          <p:cNvSpPr txBox="1">
            <a:spLocks noChangeArrowheads="1"/>
          </p:cNvSpPr>
          <p:nvPr/>
        </p:nvSpPr>
        <p:spPr bwMode="auto">
          <a:xfrm>
            <a:off x="457200" y="6096000"/>
            <a:ext cx="18288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End Product</a:t>
            </a:r>
          </a:p>
        </p:txBody>
      </p:sp>
      <p:sp>
        <p:nvSpPr>
          <p:cNvPr id="25625" name="Text Box 25"/>
          <p:cNvSpPr txBox="1">
            <a:spLocks noChangeArrowheads="1"/>
          </p:cNvSpPr>
          <p:nvPr/>
        </p:nvSpPr>
        <p:spPr bwMode="auto">
          <a:xfrm>
            <a:off x="26988" y="3592513"/>
            <a:ext cx="1600200" cy="8318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Initial substrate(s)</a:t>
            </a:r>
          </a:p>
        </p:txBody>
      </p:sp>
      <p:sp>
        <p:nvSpPr>
          <p:cNvPr id="25626" name="Text Box 26"/>
          <p:cNvSpPr txBox="1">
            <a:spLocks noChangeArrowheads="1"/>
          </p:cNvSpPr>
          <p:nvPr/>
        </p:nvSpPr>
        <p:spPr bwMode="auto">
          <a:xfrm>
            <a:off x="2514600" y="6172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600"/>
              <a:t> &lt;&lt;&lt;  Pathway   &lt;&lt;&lt;</a:t>
            </a:r>
          </a:p>
        </p:txBody>
      </p:sp>
      <p:cxnSp>
        <p:nvCxnSpPr>
          <p:cNvPr id="25627" name="AutoShape 27"/>
          <p:cNvCxnSpPr>
            <a:cxnSpLocks noChangeShapeType="1"/>
            <a:stCxn id="25603" idx="2"/>
            <a:endCxn id="25626" idx="3"/>
          </p:cNvCxnSpPr>
          <p:nvPr/>
        </p:nvCxnSpPr>
        <p:spPr bwMode="auto">
          <a:xfrm rot="5400000">
            <a:off x="4454525" y="6070600"/>
            <a:ext cx="387350" cy="152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8" name="AutoShape 28"/>
          <p:cNvCxnSpPr>
            <a:cxnSpLocks noChangeShapeType="1"/>
            <a:endCxn id="25602" idx="3"/>
          </p:cNvCxnSpPr>
          <p:nvPr/>
        </p:nvCxnSpPr>
        <p:spPr bwMode="auto">
          <a:xfrm rot="5400000" flipH="1" flipV="1">
            <a:off x="3332956" y="3972719"/>
            <a:ext cx="390525" cy="2555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9" name="Text Box 29"/>
          <p:cNvSpPr txBox="1">
            <a:spLocks noChangeArrowheads="1"/>
          </p:cNvSpPr>
          <p:nvPr/>
        </p:nvSpPr>
        <p:spPr bwMode="auto">
          <a:xfrm>
            <a:off x="0" y="0"/>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dirty="0"/>
              <a:t>Figure 1. Conceptual flow of genetic mechanisms of control of </a:t>
            </a:r>
            <a:r>
              <a:rPr lang="en-US" sz="1800" b="1" dirty="0" smtClean="0"/>
              <a:t>flux, involvement of gene transcription and environmental effects.    </a:t>
            </a:r>
            <a:endParaRPr lang="en-US" sz="1800" b="1" dirty="0"/>
          </a:p>
        </p:txBody>
      </p:sp>
      <p:cxnSp>
        <p:nvCxnSpPr>
          <p:cNvPr id="25630" name="AutoShape 30"/>
          <p:cNvCxnSpPr>
            <a:cxnSpLocks noChangeShapeType="1"/>
            <a:stCxn id="25602" idx="1"/>
            <a:endCxn id="25604" idx="0"/>
          </p:cNvCxnSpPr>
          <p:nvPr/>
        </p:nvCxnSpPr>
        <p:spPr bwMode="auto">
          <a:xfrm>
            <a:off x="5181600" y="3905250"/>
            <a:ext cx="1257300" cy="28575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75013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4544011"/>
              </p:ext>
            </p:extLst>
          </p:nvPr>
        </p:nvGraphicFramePr>
        <p:xfrm>
          <a:off x="914400" y="1143010"/>
          <a:ext cx="6781800" cy="4876796"/>
        </p:xfrm>
        <a:graphic>
          <a:graphicData uri="http://schemas.openxmlformats.org/drawingml/2006/table">
            <a:tbl>
              <a:tblPr>
                <a:tableStyleId>{5C22544A-7EE6-4342-B048-85BDC9FD1C3A}</a:tableStyleId>
              </a:tblPr>
              <a:tblGrid>
                <a:gridCol w="769566"/>
                <a:gridCol w="673370"/>
                <a:gridCol w="637297"/>
                <a:gridCol w="769566"/>
                <a:gridCol w="384783"/>
                <a:gridCol w="769566"/>
                <a:gridCol w="468954"/>
                <a:gridCol w="769566"/>
                <a:gridCol w="769566"/>
                <a:gridCol w="769566"/>
              </a:tblGrid>
              <a:tr h="301357">
                <a:tc gridSpan="10">
                  <a:txBody>
                    <a:bodyPr/>
                    <a:lstStyle/>
                    <a:p>
                      <a:pPr algn="l" fontAlgn="b"/>
                      <a:r>
                        <a:rPr lang="en-US" sz="900" u="none" strike="noStrike">
                          <a:effectLst/>
                        </a:rPr>
                        <a:t>Table  3.   Equation forms and parameter values in the model of metabolism in adipocytes of lactating dairy cattle. </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1357">
                <a:tc gridSpan="10">
                  <a:txBody>
                    <a:bodyPr/>
                    <a:lstStyle/>
                    <a:p>
                      <a:pPr algn="l" fontAlgn="b"/>
                      <a:r>
                        <a:rPr lang="en-US" sz="900" u="none" strike="noStrike">
                          <a:effectLst/>
                        </a:rPr>
                        <a:t>_______________________________________________________________________</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1357">
                <a:tc>
                  <a:txBody>
                    <a:bodyPr/>
                    <a:lstStyle/>
                    <a:p>
                      <a:pPr algn="l" fontAlgn="b"/>
                      <a:r>
                        <a:rPr lang="en-US" sz="900" u="sng" strike="noStrike">
                          <a:effectLst/>
                        </a:rPr>
                        <a:t>Reaction</a:t>
                      </a:r>
                      <a:endParaRPr lang="en-US" sz="900" b="0" i="0" u="sng"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ctr" fontAlgn="b"/>
                      <a:r>
                        <a:rPr lang="en-US" sz="900" u="sng" strike="noStrike">
                          <a:effectLst/>
                        </a:rPr>
                        <a:t>Equation Type</a:t>
                      </a:r>
                      <a:endParaRPr lang="en-US" sz="900" b="0" i="0" u="sng" strike="noStrike">
                        <a:solidFill>
                          <a:srgbClr val="000000"/>
                        </a:solidFill>
                        <a:effectLst/>
                        <a:latin typeface="Times New Roman"/>
                      </a:endParaRPr>
                    </a:p>
                  </a:txBody>
                  <a:tcPr marL="5679" marR="5679" marT="5679" marB="0" anchor="b"/>
                </a:tc>
                <a:tc>
                  <a:txBody>
                    <a:bodyPr/>
                    <a:lstStyle/>
                    <a:p>
                      <a:pPr algn="ctr" fontAlgn="b"/>
                      <a:endParaRPr lang="en-US" sz="900" b="0" i="0" u="sng" strike="noStrike">
                        <a:solidFill>
                          <a:srgbClr val="000000"/>
                        </a:solidFill>
                        <a:effectLst/>
                        <a:latin typeface="Times New Roman"/>
                      </a:endParaRPr>
                    </a:p>
                  </a:txBody>
                  <a:tcPr marL="5679" marR="5679" marT="5679" marB="0" anchor="b"/>
                </a:tc>
                <a:tc>
                  <a:txBody>
                    <a:bodyPr/>
                    <a:lstStyle/>
                    <a:p>
                      <a:pPr algn="ctr" fontAlgn="b"/>
                      <a:r>
                        <a:rPr lang="en-US" sz="900" u="sng" strike="noStrike">
                          <a:effectLst/>
                        </a:rPr>
                        <a:t>Parameters</a:t>
                      </a:r>
                      <a:endParaRPr lang="en-US" sz="900" b="0" i="0" u="sng" strike="noStrike">
                        <a:solidFill>
                          <a:srgbClr val="000000"/>
                        </a:solidFill>
                        <a:effectLst/>
                        <a:latin typeface="Times New Roman"/>
                      </a:endParaRPr>
                    </a:p>
                  </a:txBody>
                  <a:tcPr marL="5679" marR="5679" marT="5679" marB="0" anchor="b"/>
                </a:tc>
                <a:tc>
                  <a:txBody>
                    <a:bodyPr/>
                    <a:lstStyle/>
                    <a:p>
                      <a:pPr algn="ctr" fontAlgn="b"/>
                      <a:endParaRPr lang="en-US" sz="900" b="0" i="0" u="sng" strike="noStrike">
                        <a:solidFill>
                          <a:srgbClr val="000000"/>
                        </a:solidFill>
                        <a:effectLst/>
                        <a:latin typeface="Times New Roman"/>
                      </a:endParaRPr>
                    </a:p>
                  </a:txBody>
                  <a:tcPr marL="5679" marR="5679" marT="5679" marB="0" anchor="b"/>
                </a:tc>
                <a:tc>
                  <a:txBody>
                    <a:bodyPr/>
                    <a:lstStyle/>
                    <a:p>
                      <a:pPr algn="ctr" fontAlgn="b"/>
                      <a:r>
                        <a:rPr lang="en-US" sz="900" u="sng" strike="noStrike">
                          <a:effectLst/>
                        </a:rPr>
                        <a:t>Parameter Values </a:t>
                      </a:r>
                      <a:endParaRPr lang="en-US" sz="900" b="0" i="0" u="sng" strike="noStrike">
                        <a:solidFill>
                          <a:srgbClr val="000000"/>
                        </a:solidFill>
                        <a:effectLst/>
                        <a:latin typeface="Times New Roman"/>
                      </a:endParaRPr>
                    </a:p>
                  </a:txBody>
                  <a:tcPr marL="5679" marR="5679" marT="5679" marB="0" anchor="b"/>
                </a:tc>
                <a:tc>
                  <a:txBody>
                    <a:bodyPr/>
                    <a:lstStyle/>
                    <a:p>
                      <a:pPr algn="ctr" fontAlgn="b"/>
                      <a:endParaRPr lang="en-US" sz="900" b="0" i="0" u="sng"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(Molar)</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Acetate Absorption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2">
                  <a:txBody>
                    <a:bodyPr/>
                    <a:lstStyle/>
                    <a:p>
                      <a:pPr algn="l" fontAlgn="b"/>
                      <a:r>
                        <a:rPr lang="en-US" sz="900" u="none" strike="noStrike">
                          <a:effectLst/>
                        </a:rPr>
                        <a:t>Ka,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r" fontAlgn="b"/>
                      <a:r>
                        <a:rPr lang="en-US" sz="900" u="none" strike="noStrike">
                          <a:effectLst/>
                        </a:rPr>
                        <a:t>0.018</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1.18</a:t>
                      </a:r>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Butyrate Absorption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2">
                  <a:txBody>
                    <a:bodyPr/>
                    <a:lstStyle/>
                    <a:p>
                      <a:pPr algn="l" fontAlgn="b"/>
                      <a:r>
                        <a:rPr lang="en-US" sz="900" u="none" strike="noStrike">
                          <a:effectLst/>
                        </a:rPr>
                        <a:t>Ka,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r" fontAlgn="b"/>
                      <a:r>
                        <a:rPr lang="en-US" sz="900" u="none" strike="noStrike">
                          <a:effectLst/>
                        </a:rPr>
                        <a:t>0.003</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0.3</a:t>
                      </a:r>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Fatty Acid Absorption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2">
                  <a:txBody>
                    <a:bodyPr/>
                    <a:lstStyle/>
                    <a:p>
                      <a:pPr algn="l" fontAlgn="b"/>
                      <a:r>
                        <a:rPr lang="en-US" sz="900" u="none" strike="noStrike">
                          <a:effectLst/>
                        </a:rPr>
                        <a:t>Ka,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r" fontAlgn="b"/>
                      <a:r>
                        <a:rPr lang="en-US" sz="900" u="none" strike="noStrike">
                          <a:effectLst/>
                        </a:rPr>
                        <a:t>0.005</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0.5</a:t>
                      </a:r>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Glucose Absorption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2">
                  <a:txBody>
                    <a:bodyPr/>
                    <a:lstStyle/>
                    <a:p>
                      <a:pPr algn="l" fontAlgn="b"/>
                      <a:r>
                        <a:rPr lang="en-US" sz="900" u="none" strike="noStrike">
                          <a:effectLst/>
                        </a:rPr>
                        <a:t>Ka,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r" fontAlgn="b"/>
                      <a:r>
                        <a:rPr lang="en-US" sz="900" u="none" strike="noStrike">
                          <a:effectLst/>
                        </a:rPr>
                        <a:t>0.003</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Amino Acid Absorption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2">
                  <a:txBody>
                    <a:bodyPr/>
                    <a:lstStyle/>
                    <a:p>
                      <a:pPr algn="l" fontAlgn="b"/>
                      <a:r>
                        <a:rPr lang="en-US" sz="900" u="none" strike="noStrike">
                          <a:effectLst/>
                        </a:rPr>
                        <a:t>Ka,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r" fontAlgn="b"/>
                      <a:r>
                        <a:rPr lang="en-US" sz="900" u="none" strike="noStrike">
                          <a:effectLst/>
                        </a:rPr>
                        <a:t>0.0025</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Acetate Activation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MA</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K</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1.0</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Butyrate Activation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MA</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K</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1.0</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Fatty Acid Activation</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MA</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K</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1.0</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2">
                  <a:txBody>
                    <a:bodyPr/>
                    <a:lstStyle/>
                    <a:p>
                      <a:pPr algn="l" fontAlgn="b"/>
                      <a:r>
                        <a:rPr lang="en-US" sz="900" u="none" strike="noStrike">
                          <a:effectLst/>
                        </a:rPr>
                        <a:t>Enzyme Synthesis</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MA</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K</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r" fontAlgn="b"/>
                      <a:r>
                        <a:rPr lang="en-US" sz="900" u="none" strike="noStrike">
                          <a:effectLst/>
                        </a:rPr>
                        <a:t>1.0</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3">
                  <a:txBody>
                    <a:bodyPr/>
                    <a:lstStyle/>
                    <a:p>
                      <a:pPr algn="l" fontAlgn="b"/>
                      <a:r>
                        <a:rPr lang="en-US" sz="900" u="none" strike="noStrike">
                          <a:effectLst/>
                        </a:rPr>
                        <a:t>De Novo Lipogenesis</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3">
                  <a:txBody>
                    <a:bodyPr/>
                    <a:lstStyle/>
                    <a:p>
                      <a:pPr algn="l" fontAlgn="b"/>
                      <a:r>
                        <a:rPr lang="en-US" sz="900" u="none" strike="noStrike">
                          <a:effectLst/>
                        </a:rPr>
                        <a:t>Ks, AcCoA;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2">
                  <a:txBody>
                    <a:bodyPr/>
                    <a:lstStyle/>
                    <a:p>
                      <a:pPr algn="l" fontAlgn="b"/>
                      <a:r>
                        <a:rPr lang="en-US" sz="900" u="none" strike="noStrike">
                          <a:effectLst/>
                        </a:rPr>
                        <a:t>TAG synthesis</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3">
                  <a:txBody>
                    <a:bodyPr/>
                    <a:lstStyle/>
                    <a:p>
                      <a:pPr algn="l" fontAlgn="b"/>
                      <a:r>
                        <a:rPr lang="en-US" sz="900" u="none" strike="noStrike">
                          <a:effectLst/>
                        </a:rPr>
                        <a:t>Ks,FaAcylCoA;</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3">
                  <a:txBody>
                    <a:bodyPr/>
                    <a:lstStyle/>
                    <a:p>
                      <a:pPr algn="l" fontAlgn="b"/>
                      <a:r>
                        <a:rPr lang="en-US" sz="900" u="none" strike="noStrike">
                          <a:effectLst/>
                        </a:rPr>
                        <a:t>Ks, glycerol,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gridSpan="2">
                  <a:txBody>
                    <a:bodyPr/>
                    <a:lstStyle/>
                    <a:p>
                      <a:pPr algn="l" fontAlgn="b"/>
                      <a:r>
                        <a:rPr lang="en-US" sz="900" u="none" strike="noStrike">
                          <a:effectLst/>
                        </a:rPr>
                        <a:t>TAG Lipolysis</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r>
                        <a:rPr lang="en-US" sz="900" u="none" strike="noStrike">
                          <a:effectLst/>
                        </a:rPr>
                        <a:t>M-M</a:t>
                      </a:r>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gridSpan="3">
                  <a:txBody>
                    <a:bodyPr/>
                    <a:lstStyle/>
                    <a:p>
                      <a:pPr algn="l" fontAlgn="b"/>
                      <a:r>
                        <a:rPr lang="en-US" sz="900" u="none" strike="noStrike">
                          <a:effectLst/>
                        </a:rPr>
                        <a:t>Ks, TAG, Vmax</a:t>
                      </a:r>
                      <a:endParaRPr lang="en-US" sz="900" b="0" i="0" u="none" strike="noStrike">
                        <a:solidFill>
                          <a:srgbClr val="000000"/>
                        </a:solidFill>
                        <a:effectLst/>
                        <a:latin typeface="Times New Roman"/>
                      </a:endParaRPr>
                    </a:p>
                  </a:txBody>
                  <a:tcPr marL="5679" marR="5679" marT="5679" marB="0" anchor="b"/>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r>
              <a:tr h="158909">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a:solidFill>
                          <a:srgbClr val="000000"/>
                        </a:solidFill>
                        <a:effectLst/>
                        <a:latin typeface="Times New Roman"/>
                      </a:endParaRPr>
                    </a:p>
                  </a:txBody>
                  <a:tcPr marL="5679" marR="5679" marT="5679" marB="0" anchor="b"/>
                </a:tc>
                <a:tc>
                  <a:txBody>
                    <a:bodyPr/>
                    <a:lstStyle/>
                    <a:p>
                      <a:pPr algn="l" fontAlgn="b"/>
                      <a:endParaRPr lang="en-US" sz="900" b="0" i="0" u="none" strike="noStrike" dirty="0">
                        <a:solidFill>
                          <a:srgbClr val="000000"/>
                        </a:solidFill>
                        <a:effectLst/>
                        <a:latin typeface="Times New Roman"/>
                      </a:endParaRPr>
                    </a:p>
                  </a:txBody>
                  <a:tcPr marL="5679" marR="5679" marT="5679" marB="0" anchor="b"/>
                </a:tc>
              </a:tr>
            </a:tbl>
          </a:graphicData>
        </a:graphic>
      </p:graphicFrame>
      <p:sp>
        <p:nvSpPr>
          <p:cNvPr id="3" name="TextBox 2"/>
          <p:cNvSpPr txBox="1"/>
          <p:nvPr/>
        </p:nvSpPr>
        <p:spPr>
          <a:xfrm>
            <a:off x="1981200" y="596900"/>
            <a:ext cx="4749762" cy="400110"/>
          </a:xfrm>
          <a:prstGeom prst="rect">
            <a:avLst/>
          </a:prstGeom>
          <a:noFill/>
        </p:spPr>
        <p:txBody>
          <a:bodyPr wrap="none" rtlCol="0">
            <a:spAutoFit/>
          </a:bodyPr>
          <a:lstStyle/>
          <a:p>
            <a:r>
              <a:rPr lang="en-US" sz="2000" b="1" dirty="0" smtClean="0"/>
              <a:t>Key Processes and Terms in Adipose Model</a:t>
            </a:r>
            <a:endParaRPr lang="en-US" sz="2000" b="1" dirty="0"/>
          </a:p>
        </p:txBody>
      </p:sp>
    </p:spTree>
    <p:extLst>
      <p:ext uri="{BB962C8B-B14F-4D97-AF65-F5344CB8AC3E}">
        <p14:creationId xmlns:p14="http://schemas.microsoft.com/office/powerpoint/2010/main" val="180104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Equations In Adipose 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82116769"/>
              </p:ext>
            </p:extLst>
          </p:nvPr>
        </p:nvGraphicFramePr>
        <p:xfrm>
          <a:off x="457200" y="2286000"/>
          <a:ext cx="8606307" cy="3048000"/>
        </p:xfrm>
        <a:graphic>
          <a:graphicData uri="http://schemas.openxmlformats.org/presentationml/2006/ole">
            <mc:AlternateContent xmlns:mc="http://schemas.openxmlformats.org/markup-compatibility/2006">
              <mc:Choice xmlns:v="urn:schemas-microsoft-com:vml" Requires="v">
                <p:oleObj spid="_x0000_s2059" name="Document" r:id="rId3" imgW="5952018" imgH="1633538" progId="Word.Document.12">
                  <p:embed/>
                </p:oleObj>
              </mc:Choice>
              <mc:Fallback>
                <p:oleObj name="Document" r:id="rId3" imgW="5952018" imgH="1633538" progId="Word.Document.12">
                  <p:embed/>
                  <p:pic>
                    <p:nvPicPr>
                      <p:cNvPr id="0" name=""/>
                      <p:cNvPicPr/>
                      <p:nvPr/>
                    </p:nvPicPr>
                    <p:blipFill>
                      <a:blip r:embed="rId4"/>
                      <a:stretch>
                        <a:fillRect/>
                      </a:stretch>
                    </p:blipFill>
                    <p:spPr>
                      <a:xfrm>
                        <a:off x="457200" y="2286000"/>
                        <a:ext cx="8606307" cy="3048000"/>
                      </a:xfrm>
                      <a:prstGeom prst="rect">
                        <a:avLst/>
                      </a:prstGeom>
                    </p:spPr>
                  </p:pic>
                </p:oleObj>
              </mc:Fallback>
            </mc:AlternateContent>
          </a:graphicData>
        </a:graphic>
      </p:graphicFrame>
    </p:spTree>
    <p:extLst>
      <p:ext uri="{BB962C8B-B14F-4D97-AF65-F5344CB8AC3E}">
        <p14:creationId xmlns:p14="http://schemas.microsoft.com/office/powerpoint/2010/main" val="20660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Equations In Adipose Model</a:t>
            </a:r>
          </a:p>
        </p:txBody>
      </p:sp>
      <p:graphicFrame>
        <p:nvGraphicFramePr>
          <p:cNvPr id="3" name="Object 2"/>
          <p:cNvGraphicFramePr>
            <a:graphicFrameLocks noChangeAspect="1"/>
          </p:cNvGraphicFramePr>
          <p:nvPr>
            <p:extLst>
              <p:ext uri="{D42A27DB-BD31-4B8C-83A1-F6EECF244321}">
                <p14:modId xmlns:p14="http://schemas.microsoft.com/office/powerpoint/2010/main" val="3944550006"/>
              </p:ext>
            </p:extLst>
          </p:nvPr>
        </p:nvGraphicFramePr>
        <p:xfrm>
          <a:off x="1066800" y="1454792"/>
          <a:ext cx="7697535" cy="4565008"/>
        </p:xfrm>
        <a:graphic>
          <a:graphicData uri="http://schemas.openxmlformats.org/presentationml/2006/ole">
            <mc:AlternateContent xmlns:mc="http://schemas.openxmlformats.org/markup-compatibility/2006">
              <mc:Choice xmlns:v="urn:schemas-microsoft-com:vml" Requires="v">
                <p:oleObj spid="_x0000_s3083" name="Document" r:id="rId3" imgW="5952018" imgH="3353412" progId="Word.Document.12">
                  <p:embed/>
                </p:oleObj>
              </mc:Choice>
              <mc:Fallback>
                <p:oleObj name="Document" r:id="rId3" imgW="5952018" imgH="3353412" progId="Word.Document.12">
                  <p:embed/>
                  <p:pic>
                    <p:nvPicPr>
                      <p:cNvPr id="0" name=""/>
                      <p:cNvPicPr/>
                      <p:nvPr/>
                    </p:nvPicPr>
                    <p:blipFill>
                      <a:blip r:embed="rId4"/>
                      <a:stretch>
                        <a:fillRect/>
                      </a:stretch>
                    </p:blipFill>
                    <p:spPr>
                      <a:xfrm>
                        <a:off x="1066800" y="1454792"/>
                        <a:ext cx="7697535" cy="4565008"/>
                      </a:xfrm>
                      <a:prstGeom prst="rect">
                        <a:avLst/>
                      </a:prstGeom>
                    </p:spPr>
                  </p:pic>
                </p:oleObj>
              </mc:Fallback>
            </mc:AlternateContent>
          </a:graphicData>
        </a:graphic>
      </p:graphicFrame>
    </p:spTree>
    <p:extLst>
      <p:ext uri="{BB962C8B-B14F-4D97-AF65-F5344CB8AC3E}">
        <p14:creationId xmlns:p14="http://schemas.microsoft.com/office/powerpoint/2010/main" val="206543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159214563"/>
              </p:ext>
            </p:extLst>
          </p:nvPr>
        </p:nvGraphicFramePr>
        <p:xfrm>
          <a:off x="685800" y="762000"/>
          <a:ext cx="8280477" cy="990600"/>
        </p:xfrm>
        <a:graphic>
          <a:graphicData uri="http://schemas.openxmlformats.org/presentationml/2006/ole">
            <mc:AlternateContent xmlns:mc="http://schemas.openxmlformats.org/markup-compatibility/2006">
              <mc:Choice xmlns:v="urn:schemas-microsoft-com:vml" Requires="v">
                <p:oleObj spid="_x0000_s4116" name="Document" r:id="rId3" imgW="5952018" imgH="468729" progId="Word.Document.12">
                  <p:embed/>
                </p:oleObj>
              </mc:Choice>
              <mc:Fallback>
                <p:oleObj name="Document" r:id="rId3" imgW="5952018" imgH="468729" progId="Word.Document.12">
                  <p:embed/>
                  <p:pic>
                    <p:nvPicPr>
                      <p:cNvPr id="0" name=""/>
                      <p:cNvPicPr/>
                      <p:nvPr/>
                    </p:nvPicPr>
                    <p:blipFill>
                      <a:blip r:embed="rId4"/>
                      <a:stretch>
                        <a:fillRect/>
                      </a:stretch>
                    </p:blipFill>
                    <p:spPr>
                      <a:xfrm>
                        <a:off x="685800" y="762000"/>
                        <a:ext cx="8280477" cy="990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20251248"/>
              </p:ext>
            </p:extLst>
          </p:nvPr>
        </p:nvGraphicFramePr>
        <p:xfrm>
          <a:off x="604838" y="2743200"/>
          <a:ext cx="7715250" cy="3116263"/>
        </p:xfrm>
        <a:graphic>
          <a:graphicData uri="http://schemas.openxmlformats.org/presentationml/2006/ole">
            <mc:AlternateContent xmlns:mc="http://schemas.openxmlformats.org/markup-compatibility/2006">
              <mc:Choice xmlns:v="urn:schemas-microsoft-com:vml" Requires="v">
                <p:oleObj spid="_x0000_s4117" name="Document" r:id="rId5" imgW="5952018" imgH="2410557" progId="Word.Document.12">
                  <p:embed/>
                </p:oleObj>
              </mc:Choice>
              <mc:Fallback>
                <p:oleObj name="Document" r:id="rId5" imgW="5952018" imgH="2410557" progId="Word.Document.12">
                  <p:embed/>
                  <p:pic>
                    <p:nvPicPr>
                      <p:cNvPr id="0" name=""/>
                      <p:cNvPicPr/>
                      <p:nvPr/>
                    </p:nvPicPr>
                    <p:blipFill>
                      <a:blip r:embed="rId6"/>
                      <a:stretch>
                        <a:fillRect/>
                      </a:stretch>
                    </p:blipFill>
                    <p:spPr>
                      <a:xfrm>
                        <a:off x="604838" y="2743200"/>
                        <a:ext cx="7715250" cy="3116263"/>
                      </a:xfrm>
                      <a:prstGeom prst="rect">
                        <a:avLst/>
                      </a:prstGeom>
                    </p:spPr>
                  </p:pic>
                </p:oleObj>
              </mc:Fallback>
            </mc:AlternateContent>
          </a:graphicData>
        </a:graphic>
      </p:graphicFrame>
      <p:sp>
        <p:nvSpPr>
          <p:cNvPr id="5" name="TextBox 4"/>
          <p:cNvSpPr txBox="1"/>
          <p:nvPr/>
        </p:nvSpPr>
        <p:spPr>
          <a:xfrm>
            <a:off x="2362200" y="2133600"/>
            <a:ext cx="3335337" cy="369332"/>
          </a:xfrm>
          <a:prstGeom prst="rect">
            <a:avLst/>
          </a:prstGeom>
          <a:noFill/>
        </p:spPr>
        <p:txBody>
          <a:bodyPr wrap="none" rtlCol="0">
            <a:spAutoFit/>
          </a:bodyPr>
          <a:lstStyle/>
          <a:p>
            <a:r>
              <a:rPr lang="en-US" dirty="0" smtClean="0"/>
              <a:t>Esterification of fatty acids to TAG</a:t>
            </a:r>
            <a:endParaRPr lang="en-US" dirty="0"/>
          </a:p>
        </p:txBody>
      </p:sp>
      <p:sp>
        <p:nvSpPr>
          <p:cNvPr id="6" name="TextBox 5"/>
          <p:cNvSpPr txBox="1"/>
          <p:nvPr/>
        </p:nvSpPr>
        <p:spPr>
          <a:xfrm flipH="1">
            <a:off x="3124200" y="6248400"/>
            <a:ext cx="2926081" cy="369332"/>
          </a:xfrm>
          <a:prstGeom prst="rect">
            <a:avLst/>
          </a:prstGeom>
          <a:noFill/>
        </p:spPr>
        <p:txBody>
          <a:bodyPr wrap="square" rtlCol="0">
            <a:spAutoFit/>
          </a:bodyPr>
          <a:lstStyle/>
          <a:p>
            <a:r>
              <a:rPr lang="en-US" dirty="0" smtClean="0"/>
              <a:t>TAG lipolysis and metabolism</a:t>
            </a:r>
            <a:endParaRPr lang="en-US" dirty="0"/>
          </a:p>
        </p:txBody>
      </p:sp>
    </p:spTree>
    <p:extLst>
      <p:ext uri="{BB962C8B-B14F-4D97-AF65-F5344CB8AC3E}">
        <p14:creationId xmlns:p14="http://schemas.microsoft.com/office/powerpoint/2010/main" val="1968550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hart 3"/>
          <p:cNvGraphicFramePr/>
          <p:nvPr>
            <p:extLst>
              <p:ext uri="{D42A27DB-BD31-4B8C-83A1-F6EECF244321}">
                <p14:modId xmlns:p14="http://schemas.microsoft.com/office/powerpoint/2010/main" val="3806505853"/>
              </p:ext>
            </p:extLst>
          </p:nvPr>
        </p:nvGraphicFramePr>
        <p:xfrm>
          <a:off x="1143000" y="1676400"/>
          <a:ext cx="7086600" cy="41147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470734" y="732183"/>
            <a:ext cx="6202532" cy="369332"/>
          </a:xfrm>
          <a:prstGeom prst="rect">
            <a:avLst/>
          </a:prstGeom>
          <a:noFill/>
        </p:spPr>
        <p:txBody>
          <a:bodyPr wrap="none" rtlCol="0">
            <a:spAutoFit/>
          </a:bodyPr>
          <a:lstStyle/>
          <a:p>
            <a:r>
              <a:rPr lang="en-US" dirty="0" smtClean="0"/>
              <a:t>Control of Triacylglycerol Synthesis by glucose and fatty acyl CoA</a:t>
            </a:r>
            <a:endParaRPr lang="en-US" dirty="0"/>
          </a:p>
        </p:txBody>
      </p:sp>
    </p:spTree>
    <p:extLst>
      <p:ext uri="{BB962C8B-B14F-4D97-AF65-F5344CB8AC3E}">
        <p14:creationId xmlns:p14="http://schemas.microsoft.com/office/powerpoint/2010/main" val="2091082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Baldwin, 1995:</a:t>
            </a:r>
          </a:p>
        </p:txBody>
      </p:sp>
      <p:sp>
        <p:nvSpPr>
          <p:cNvPr id="16387" name="Rectangle 3"/>
          <p:cNvSpPr>
            <a:spLocks noGrp="1" noChangeArrowheads="1"/>
          </p:cNvSpPr>
          <p:nvPr>
            <p:ph type="body" idx="1"/>
          </p:nvPr>
        </p:nvSpPr>
        <p:spPr/>
        <p:txBody>
          <a:bodyPr/>
          <a:lstStyle/>
          <a:p>
            <a:pPr eaLnBrk="1" hangingPunct="1"/>
            <a:r>
              <a:rPr lang="en-US" smtClean="0"/>
              <a:t>“Our inability to undertake quantitative evaluations of impacts of competing human nutrition strategies on human food availability is due in large part to the fact that current plant and animal production models are normally restricted to single species and have not been interfaced.”</a:t>
            </a:r>
          </a:p>
        </p:txBody>
      </p:sp>
    </p:spTree>
    <p:extLst>
      <p:ext uri="{BB962C8B-B14F-4D97-AF65-F5344CB8AC3E}">
        <p14:creationId xmlns:p14="http://schemas.microsoft.com/office/powerpoint/2010/main" val="1898452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694290660"/>
              </p:ext>
            </p:extLst>
          </p:nvPr>
        </p:nvGraphicFramePr>
        <p:xfrm>
          <a:off x="1143000" y="1295400"/>
          <a:ext cx="70104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447800" y="577334"/>
            <a:ext cx="5753626" cy="369332"/>
          </a:xfrm>
          <a:prstGeom prst="rect">
            <a:avLst/>
          </a:prstGeom>
          <a:noFill/>
        </p:spPr>
        <p:txBody>
          <a:bodyPr wrap="none" rtlCol="0">
            <a:spAutoFit/>
          </a:bodyPr>
          <a:lstStyle/>
          <a:p>
            <a:r>
              <a:rPr lang="en-US" dirty="0" smtClean="0"/>
              <a:t>Regulation of lipolysis by fatty acyl CoA and norepinephrine</a:t>
            </a:r>
            <a:endParaRPr lang="en-US" dirty="0"/>
          </a:p>
        </p:txBody>
      </p:sp>
    </p:spTree>
    <p:extLst>
      <p:ext uri="{BB962C8B-B14F-4D97-AF65-F5344CB8AC3E}">
        <p14:creationId xmlns:p14="http://schemas.microsoft.com/office/powerpoint/2010/main" val="3349156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Milk Production, kg/d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067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1" y="3657600"/>
            <a:ext cx="885861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844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Description: C:\Users\John P T McNamara\Documents\Germany_adipose\norepitbaseline_april19.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605631"/>
            <a:ext cx="7620001" cy="2366169"/>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6930"/>
            <a:ext cx="7467600" cy="200053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2049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p:cNvSpPr>
            <a:spLocks noChangeArrowheads="1"/>
          </p:cNvSpPr>
          <p:nvPr/>
        </p:nvSpPr>
        <p:spPr bwMode="auto">
          <a:xfrm>
            <a:off x="152400" y="5438001"/>
            <a:ext cx="845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Norepinephrine concentrations (relative units ) as an effect of changing milk production from 39 to 29 kg/d during the first 240 d of lactation. This is in keeping with available data that SNS is related to milk production and that small changes in NE release can have a significant effect on metabolic flux.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6153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smtClean="0"/>
              <a:t>Change in TAG synthesis and Lipolysis</a:t>
            </a:r>
            <a:endParaRPr lang="en-US" sz="2800" dirty="0"/>
          </a:p>
        </p:txBody>
      </p:sp>
      <p:sp>
        <p:nvSpPr>
          <p:cNvPr id="3" name="TextBox 2"/>
          <p:cNvSpPr txBox="1"/>
          <p:nvPr/>
        </p:nvSpPr>
        <p:spPr>
          <a:xfrm>
            <a:off x="609600" y="5166044"/>
            <a:ext cx="7696200" cy="1200329"/>
          </a:xfrm>
          <a:prstGeom prst="rect">
            <a:avLst/>
          </a:prstGeom>
          <a:noFill/>
        </p:spPr>
        <p:txBody>
          <a:bodyPr wrap="square" rtlCol="0">
            <a:spAutoFit/>
          </a:bodyPr>
          <a:lstStyle/>
          <a:p>
            <a:r>
              <a:rPr lang="en-US" dirty="0" smtClean="0"/>
              <a:t>Synthesis (</a:t>
            </a:r>
            <a:r>
              <a:rPr lang="en-US" dirty="0" err="1" smtClean="0"/>
              <a:t>fattyacylcoa_tag</a:t>
            </a:r>
            <a:r>
              <a:rPr lang="en-US" dirty="0" smtClean="0"/>
              <a:t>) and lipolysis (</a:t>
            </a:r>
            <a:r>
              <a:rPr lang="en-US" dirty="0" err="1" smtClean="0"/>
              <a:t>fattyacylcoa_tag_fattyacylcoa</a:t>
            </a:r>
            <a:r>
              <a:rPr lang="en-US" dirty="0" smtClean="0"/>
              <a:t>) in a model of adipose tissue metabolism.  Synthesis is a function of substrate and insulin; lipolysis is a function primarily of demand signaled by norepinephrine and modifications in the phosphorylation response. </a:t>
            </a:r>
            <a:endParaRPr lang="en-US" dirty="0"/>
          </a:p>
        </p:txBody>
      </p:sp>
      <p:pic>
        <p:nvPicPr>
          <p:cNvPr id="6" name="Picture 5"/>
          <p:cNvPicPr/>
          <p:nvPr/>
        </p:nvPicPr>
        <p:blipFill>
          <a:blip r:embed="rId2"/>
          <a:stretch>
            <a:fillRect/>
          </a:stretch>
        </p:blipFill>
        <p:spPr>
          <a:xfrm>
            <a:off x="381000" y="762000"/>
            <a:ext cx="7543800" cy="2133600"/>
          </a:xfrm>
          <a:prstGeom prst="rect">
            <a:avLst/>
          </a:prstGeom>
        </p:spPr>
      </p:pic>
      <p:pic>
        <p:nvPicPr>
          <p:cNvPr id="7" name="Picture 6"/>
          <p:cNvPicPr/>
          <p:nvPr/>
        </p:nvPicPr>
        <p:blipFill>
          <a:blip r:embed="rId3"/>
          <a:stretch>
            <a:fillRect/>
          </a:stretch>
        </p:blipFill>
        <p:spPr>
          <a:xfrm>
            <a:off x="228600" y="2819400"/>
            <a:ext cx="7696200" cy="2286000"/>
          </a:xfrm>
          <a:prstGeom prst="rect">
            <a:avLst/>
          </a:prstGeom>
        </p:spPr>
      </p:pic>
    </p:spTree>
    <p:extLst>
      <p:ext uri="{BB962C8B-B14F-4D97-AF65-F5344CB8AC3E}">
        <p14:creationId xmlns:p14="http://schemas.microsoft.com/office/powerpoint/2010/main" val="470466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33" y="533400"/>
            <a:ext cx="7901691"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33" y="3276600"/>
            <a:ext cx="7866531" cy="21074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2049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p:cNvSpPr>
            <a:spLocks noChangeArrowheads="1"/>
          </p:cNvSpPr>
          <p:nvPr/>
        </p:nvSpPr>
        <p:spPr bwMode="auto">
          <a:xfrm>
            <a:off x="1143000" y="5378582"/>
            <a:ext cx="71778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latin typeface="Times New Roman" pitchFamily="18" charset="0"/>
                <a:ea typeface="Calibri" pitchFamily="34" charset="0"/>
                <a:cs typeface="Times New Roman" pitchFamily="18" charset="0"/>
              </a:rPr>
              <a:t>Amount of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Triacylglycerol in a model of adipose tissue metabolism in dairy cattle.  Upper</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panel is milk production </a:t>
            </a:r>
            <a:r>
              <a:rPr kumimoji="0" lang="en-US" sz="2400" b="0" i="0" u="none" strike="noStrike" cap="none" normalizeH="0" smtClean="0">
                <a:ln>
                  <a:noFill/>
                </a:ln>
                <a:solidFill>
                  <a:schemeClr val="tx1"/>
                </a:solidFill>
                <a:effectLst/>
                <a:latin typeface="Times New Roman" pitchFamily="18" charset="0"/>
                <a:ea typeface="Calibri" pitchFamily="34" charset="0"/>
                <a:cs typeface="Times New Roman" pitchFamily="18" charset="0"/>
              </a:rPr>
              <a:t>at 39 </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kg/d; lower panel is milk </a:t>
            </a:r>
            <a:r>
              <a:rPr kumimoji="0" lang="en-US" sz="2400" b="0" i="0" u="none" strike="noStrike" cap="none" normalizeH="0" smtClean="0">
                <a:ln>
                  <a:noFill/>
                </a:ln>
                <a:solidFill>
                  <a:schemeClr val="tx1"/>
                </a:solidFill>
                <a:effectLst/>
                <a:latin typeface="Times New Roman" pitchFamily="18" charset="0"/>
                <a:ea typeface="Calibri" pitchFamily="34" charset="0"/>
                <a:cs typeface="Times New Roman" pitchFamily="18" charset="0"/>
              </a:rPr>
              <a:t>at 29 </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kg/d.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86986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a:t>
            </a:r>
            <a:endParaRPr lang="en-US" dirty="0"/>
          </a:p>
        </p:txBody>
      </p:sp>
      <p:sp>
        <p:nvSpPr>
          <p:cNvPr id="3" name="Content Placeholder 2"/>
          <p:cNvSpPr>
            <a:spLocks noGrp="1"/>
          </p:cNvSpPr>
          <p:nvPr>
            <p:ph idx="1"/>
          </p:nvPr>
        </p:nvSpPr>
        <p:spPr/>
        <p:txBody>
          <a:bodyPr/>
          <a:lstStyle/>
          <a:p>
            <a:r>
              <a:rPr lang="en-US" dirty="0" smtClean="0"/>
              <a:t>The model behaves in a consistent fashion with changes in adipose tissue metabolism in lactation.</a:t>
            </a:r>
          </a:p>
          <a:p>
            <a:r>
              <a:rPr lang="en-US" dirty="0" smtClean="0"/>
              <a:t>Key controllers are explicit in the model.</a:t>
            </a:r>
          </a:p>
          <a:p>
            <a:r>
              <a:rPr lang="en-US" dirty="0" smtClean="0"/>
              <a:t>This provides a framework for expansion to include control systems including endocrine, neurocrine, gene transcription and post-translational modification. </a:t>
            </a:r>
            <a:endParaRPr lang="en-US" dirty="0"/>
          </a:p>
        </p:txBody>
      </p:sp>
    </p:spTree>
    <p:extLst>
      <p:ext uri="{BB962C8B-B14F-4D97-AF65-F5344CB8AC3E}">
        <p14:creationId xmlns:p14="http://schemas.microsoft.com/office/powerpoint/2010/main" val="4091603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I’m a nutritionist…</a:t>
            </a:r>
            <a:endParaRPr lang="en-US" dirty="0"/>
          </a:p>
        </p:txBody>
      </p:sp>
      <p:sp>
        <p:nvSpPr>
          <p:cNvPr id="3" name="Content Placeholder 2"/>
          <p:cNvSpPr>
            <a:spLocks noGrp="1"/>
          </p:cNvSpPr>
          <p:nvPr>
            <p:ph idx="1"/>
          </p:nvPr>
        </p:nvSpPr>
        <p:spPr/>
        <p:txBody>
          <a:bodyPr/>
          <a:lstStyle/>
          <a:p>
            <a:r>
              <a:rPr lang="en-US" dirty="0" smtClean="0"/>
              <a:t>I work in the real world</a:t>
            </a:r>
          </a:p>
          <a:p>
            <a:r>
              <a:rPr lang="en-US" dirty="0" smtClean="0"/>
              <a:t>Day to day problems</a:t>
            </a:r>
          </a:p>
          <a:p>
            <a:r>
              <a:rPr lang="en-US" dirty="0" smtClean="0"/>
              <a:t>Too much science</a:t>
            </a:r>
          </a:p>
          <a:p>
            <a:r>
              <a:rPr lang="en-US" dirty="0" smtClean="0"/>
              <a:t>Too much math</a:t>
            </a:r>
            <a:endParaRPr lang="en-US" dirty="0"/>
          </a:p>
        </p:txBody>
      </p:sp>
    </p:spTree>
    <p:extLst>
      <p:ext uri="{BB962C8B-B14F-4D97-AF65-F5344CB8AC3E}">
        <p14:creationId xmlns:p14="http://schemas.microsoft.com/office/powerpoint/2010/main" val="2206213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is the real world</a:t>
            </a:r>
            <a:endParaRPr lang="en-US" dirty="0"/>
          </a:p>
        </p:txBody>
      </p:sp>
      <p:sp>
        <p:nvSpPr>
          <p:cNvPr id="3" name="Content Placeholder 2"/>
          <p:cNvSpPr>
            <a:spLocks noGrp="1"/>
          </p:cNvSpPr>
          <p:nvPr>
            <p:ph idx="1"/>
          </p:nvPr>
        </p:nvSpPr>
        <p:spPr/>
        <p:txBody>
          <a:bodyPr/>
          <a:lstStyle/>
          <a:p>
            <a:r>
              <a:rPr lang="en-US" dirty="0" smtClean="0"/>
              <a:t>How did we get here?  </a:t>
            </a:r>
          </a:p>
          <a:p>
            <a:pPr lvl="1"/>
            <a:r>
              <a:rPr lang="en-US" dirty="0" smtClean="0"/>
              <a:t>25000 </a:t>
            </a:r>
            <a:r>
              <a:rPr lang="en-US" dirty="0" err="1" smtClean="0"/>
              <a:t>lbs</a:t>
            </a:r>
            <a:r>
              <a:rPr lang="en-US" dirty="0" smtClean="0"/>
              <a:t>/305 d;  fat at 4 %  SCC &lt; 100 or 150?</a:t>
            </a:r>
          </a:p>
          <a:p>
            <a:r>
              <a:rPr lang="en-US" dirty="0" smtClean="0"/>
              <a:t>Too much math? </a:t>
            </a:r>
          </a:p>
          <a:p>
            <a:pPr lvl="1"/>
            <a:r>
              <a:rPr lang="en-US" dirty="0" smtClean="0"/>
              <a:t>IOFC</a:t>
            </a:r>
          </a:p>
          <a:p>
            <a:pPr lvl="1"/>
            <a:r>
              <a:rPr lang="en-US" dirty="0" smtClean="0"/>
              <a:t>Pregnancy Rate</a:t>
            </a:r>
          </a:p>
          <a:p>
            <a:pPr lvl="1"/>
            <a:r>
              <a:rPr lang="en-US" dirty="0" smtClean="0"/>
              <a:t>Profit</a:t>
            </a:r>
          </a:p>
          <a:p>
            <a:pPr lvl="1"/>
            <a:r>
              <a:rPr lang="en-US" dirty="0" smtClean="0"/>
              <a:t>Long term ROI</a:t>
            </a:r>
            <a:endParaRPr lang="en-US" dirty="0"/>
          </a:p>
        </p:txBody>
      </p:sp>
    </p:spTree>
    <p:extLst>
      <p:ext uri="{BB962C8B-B14F-4D97-AF65-F5344CB8AC3E}">
        <p14:creationId xmlns:p14="http://schemas.microsoft.com/office/powerpoint/2010/main" val="206534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Baldwin, 1995</a:t>
            </a:r>
          </a:p>
        </p:txBody>
      </p:sp>
      <p:sp>
        <p:nvSpPr>
          <p:cNvPr id="17411" name="Rectangle 3"/>
          <p:cNvSpPr>
            <a:spLocks noGrp="1" noChangeArrowheads="1"/>
          </p:cNvSpPr>
          <p:nvPr>
            <p:ph type="body" idx="1"/>
          </p:nvPr>
        </p:nvSpPr>
        <p:spPr/>
        <p:txBody>
          <a:bodyPr/>
          <a:lstStyle/>
          <a:p>
            <a:pPr eaLnBrk="1" hangingPunct="1"/>
            <a:r>
              <a:rPr lang="en-US" sz="4000" smtClean="0"/>
              <a:t>“This is a long-term goal that will require the availability of advanced dynamic, mechanistic models of ruminant digestion and metabolism…”</a:t>
            </a:r>
          </a:p>
        </p:txBody>
      </p:sp>
    </p:spTree>
    <p:extLst>
      <p:ext uri="{BB962C8B-B14F-4D97-AF65-F5344CB8AC3E}">
        <p14:creationId xmlns:p14="http://schemas.microsoft.com/office/powerpoint/2010/main" val="325226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628800"/>
            <a:ext cx="7992888" cy="3970318"/>
          </a:xfrm>
          <a:prstGeom prst="rect">
            <a:avLst/>
          </a:prstGeom>
          <a:noFill/>
        </p:spPr>
        <p:txBody>
          <a:bodyPr wrap="square" rtlCol="0">
            <a:spAutoFit/>
          </a:bodyPr>
          <a:lstStyle/>
          <a:p>
            <a:r>
              <a:rPr lang="en-US" dirty="0" smtClean="0"/>
              <a:t>“Maximum </a:t>
            </a:r>
            <a:r>
              <a:rPr lang="en-US" dirty="0"/>
              <a:t>observed efficiencies are </a:t>
            </a:r>
            <a:r>
              <a:rPr lang="en-US" dirty="0" smtClean="0"/>
              <a:t>sometimes quite </a:t>
            </a:r>
            <a:r>
              <a:rPr lang="en-US" dirty="0"/>
              <a:t>comparable to theoretical efficiencies. </a:t>
            </a:r>
            <a:r>
              <a:rPr lang="en-US" dirty="0" smtClean="0"/>
              <a:t>On the </a:t>
            </a:r>
            <a:r>
              <a:rPr lang="en-US" dirty="0"/>
              <a:t>other hand, observed efficiencies </a:t>
            </a:r>
            <a:r>
              <a:rPr lang="en-US" dirty="0" smtClean="0"/>
              <a:t>considerably below </a:t>
            </a:r>
            <a:r>
              <a:rPr lang="en-US" dirty="0"/>
              <a:t>theoretical are also observed. </a:t>
            </a:r>
            <a:r>
              <a:rPr lang="en-US" dirty="0" smtClean="0"/>
              <a:t>This variation </a:t>
            </a:r>
            <a:r>
              <a:rPr lang="en-US" dirty="0"/>
              <a:t>in observed efficiencies raises two</a:t>
            </a:r>
          </a:p>
          <a:p>
            <a:r>
              <a:rPr lang="en-US" dirty="0"/>
              <a:t>important questions: </a:t>
            </a:r>
            <a:r>
              <a:rPr lang="en-US" dirty="0" smtClean="0"/>
              <a:t> </a:t>
            </a:r>
          </a:p>
          <a:p>
            <a:endParaRPr lang="en-US" dirty="0" smtClean="0"/>
          </a:p>
          <a:p>
            <a:r>
              <a:rPr lang="en-US" dirty="0" smtClean="0"/>
              <a:t>“(1) Could we learn to identify animals that are capable of attaining maximum efficiencies and based on genetic selection improve the average efficiency of animal production? </a:t>
            </a:r>
          </a:p>
          <a:p>
            <a:endParaRPr lang="en-US" dirty="0" smtClean="0"/>
          </a:p>
          <a:p>
            <a:r>
              <a:rPr lang="en-US" dirty="0" smtClean="0"/>
              <a:t>(2) “If we knew exactly what types of unfortunate metabolic decisions the less efficient animals were making, could we manipulate the metabolism of those animals such that their efficiencies would approach those of the best animals?”</a:t>
            </a:r>
          </a:p>
          <a:p>
            <a:endParaRPr lang="en-US" dirty="0" smtClean="0"/>
          </a:p>
          <a:p>
            <a:endParaRPr lang="en-US" dirty="0"/>
          </a:p>
        </p:txBody>
      </p:sp>
      <p:sp>
        <p:nvSpPr>
          <p:cNvPr id="5" name="TextBox 4"/>
          <p:cNvSpPr txBox="1"/>
          <p:nvPr/>
        </p:nvSpPr>
        <p:spPr>
          <a:xfrm>
            <a:off x="1547664" y="5373216"/>
            <a:ext cx="3414717" cy="461665"/>
          </a:xfrm>
          <a:prstGeom prst="rect">
            <a:avLst/>
          </a:prstGeom>
          <a:noFill/>
        </p:spPr>
        <p:txBody>
          <a:bodyPr wrap="none" rtlCol="0">
            <a:spAutoFit/>
          </a:bodyPr>
          <a:lstStyle/>
          <a:p>
            <a:r>
              <a:rPr lang="en-US" dirty="0" smtClean="0"/>
              <a:t>Baldwin et al.  1980  JDS </a:t>
            </a:r>
            <a:endParaRPr lang="en-US" dirty="0"/>
          </a:p>
        </p:txBody>
      </p:sp>
      <p:sp>
        <p:nvSpPr>
          <p:cNvPr id="7" name="TextBox 6"/>
          <p:cNvSpPr txBox="1"/>
          <p:nvPr/>
        </p:nvSpPr>
        <p:spPr>
          <a:xfrm>
            <a:off x="2971800" y="669775"/>
            <a:ext cx="3264035"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Animal Efficiencies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63715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Systems Biology</a:t>
            </a:r>
            <a:br>
              <a:rPr lang="en-US" dirty="0" smtClean="0"/>
            </a:br>
            <a:r>
              <a:rPr lang="en-US" dirty="0" smtClean="0"/>
              <a:t>Animal Sciences</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t>Biological Necessity</a:t>
            </a:r>
          </a:p>
          <a:p>
            <a:r>
              <a:rPr lang="en-US" dirty="0" smtClean="0"/>
              <a:t>(Scientific Necessity)</a:t>
            </a:r>
            <a:endParaRPr lang="en-US" dirty="0"/>
          </a:p>
        </p:txBody>
      </p:sp>
      <p:sp>
        <p:nvSpPr>
          <p:cNvPr id="4" name="Content Placeholder 3"/>
          <p:cNvSpPr>
            <a:spLocks noGrp="1"/>
          </p:cNvSpPr>
          <p:nvPr>
            <p:ph sz="half" idx="2"/>
          </p:nvPr>
        </p:nvSpPr>
        <p:spPr/>
        <p:txBody>
          <a:bodyPr>
            <a:normAutofit fontScale="92500"/>
          </a:bodyPr>
          <a:lstStyle/>
          <a:p>
            <a:r>
              <a:rPr lang="en-US" dirty="0" smtClean="0"/>
              <a:t>Cows, Pigs, etc. are biological systems of integrated processes and should therefore be studied as such. (The cow is not just a rumen and mammary gland). </a:t>
            </a:r>
          </a:p>
          <a:p>
            <a:r>
              <a:rPr lang="en-US" dirty="0" smtClean="0"/>
              <a:t>Small scale, single organ/cell experiments are appropriate  but ONLY in the explicit context of how they contribute to the system. </a:t>
            </a:r>
            <a:endParaRPr lang="en-US" dirty="0"/>
          </a:p>
        </p:txBody>
      </p:sp>
      <p:sp>
        <p:nvSpPr>
          <p:cNvPr id="5" name="Text Placeholder 4"/>
          <p:cNvSpPr>
            <a:spLocks noGrp="1"/>
          </p:cNvSpPr>
          <p:nvPr>
            <p:ph type="body" sz="quarter" idx="3"/>
          </p:nvPr>
        </p:nvSpPr>
        <p:spPr/>
        <p:txBody>
          <a:bodyPr>
            <a:normAutofit fontScale="77500" lnSpcReduction="20000"/>
          </a:bodyPr>
          <a:lstStyle/>
          <a:p>
            <a:r>
              <a:rPr lang="en-US" dirty="0" smtClean="0"/>
              <a:t>Technical Possibilities</a:t>
            </a:r>
          </a:p>
          <a:p>
            <a:r>
              <a:rPr lang="en-US" dirty="0" smtClean="0"/>
              <a:t>Funding Possibilities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There is little to no limit of technology to study complex systems efficiently.</a:t>
            </a:r>
          </a:p>
          <a:p>
            <a:r>
              <a:rPr lang="en-US" dirty="0" smtClean="0"/>
              <a:t>There is already a tremendous amount of knowledge available and young scientists MUST be made aware of this. </a:t>
            </a:r>
          </a:p>
          <a:p>
            <a:r>
              <a:rPr lang="en-US" dirty="0" smtClean="0"/>
              <a:t>Funding should be only for integrated projects (even though smaller scale research can be contained in this. </a:t>
            </a:r>
            <a:endParaRPr lang="en-US" dirty="0"/>
          </a:p>
        </p:txBody>
      </p:sp>
    </p:spTree>
    <p:extLst>
      <p:ext uri="{BB962C8B-B14F-4D97-AF65-F5344CB8AC3E}">
        <p14:creationId xmlns:p14="http://schemas.microsoft.com/office/powerpoint/2010/main" val="330616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Purposes/Messages</a:t>
            </a:r>
            <a:endParaRPr lang="en-US" dirty="0"/>
          </a:p>
        </p:txBody>
      </p:sp>
      <p:sp>
        <p:nvSpPr>
          <p:cNvPr id="3" name="Content Placeholder 2"/>
          <p:cNvSpPr>
            <a:spLocks noGrp="1"/>
          </p:cNvSpPr>
          <p:nvPr>
            <p:ph idx="1"/>
          </p:nvPr>
        </p:nvSpPr>
        <p:spPr/>
        <p:txBody>
          <a:bodyPr/>
          <a:lstStyle/>
          <a:p>
            <a:r>
              <a:rPr lang="en-US" dirty="0" smtClean="0"/>
              <a:t>Systems  Biology is not new and not separate from “animal sciences research.”</a:t>
            </a:r>
          </a:p>
          <a:p>
            <a:pPr marL="0" indent="0">
              <a:buNone/>
            </a:pPr>
            <a:endParaRPr lang="en-US" dirty="0" smtClean="0"/>
          </a:p>
          <a:p>
            <a:r>
              <a:rPr lang="en-US" dirty="0" smtClean="0"/>
              <a:t>Breakdown disciplinary and other (financial /philosophical/political) boundaries to improve scientific research. </a:t>
            </a:r>
            <a:endParaRPr lang="en-US" dirty="0"/>
          </a:p>
        </p:txBody>
      </p:sp>
    </p:spTree>
    <p:extLst>
      <p:ext uri="{BB962C8B-B14F-4D97-AF65-F5344CB8AC3E}">
        <p14:creationId xmlns:p14="http://schemas.microsoft.com/office/powerpoint/2010/main" val="213231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Molly Model as a framework for basic research on adipose tissue as an essential component of dairy cattle efficiency.</a:t>
            </a:r>
          </a:p>
          <a:p>
            <a:r>
              <a:rPr lang="en-US" dirty="0" smtClean="0"/>
              <a:t>Development of a next generation adipose tissue metabolism, eventually to be integrated with others (as Baldwin et al. started).</a:t>
            </a:r>
          </a:p>
          <a:p>
            <a:r>
              <a:rPr lang="en-US" dirty="0" smtClean="0"/>
              <a:t>Development of a first integrated model of genetic, nutritional and physiological control of reproductive processes. </a:t>
            </a:r>
            <a:endParaRPr lang="en-US" dirty="0"/>
          </a:p>
        </p:txBody>
      </p:sp>
    </p:spTree>
    <p:extLst>
      <p:ext uri="{BB962C8B-B14F-4D97-AF65-F5344CB8AC3E}">
        <p14:creationId xmlns:p14="http://schemas.microsoft.com/office/powerpoint/2010/main" val="131098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60648"/>
            <a:ext cx="7772400" cy="576065"/>
          </a:xfrm>
        </p:spPr>
        <p:txBody>
          <a:bodyPr/>
          <a:lstStyle/>
          <a:p>
            <a:pPr eaLnBrk="1" hangingPunct="1"/>
            <a:r>
              <a:rPr lang="en-US" sz="2400" b="1" dirty="0" smtClean="0"/>
              <a:t>Molly Model; Baldwin et al., J. Dairy Res, 1987</a:t>
            </a:r>
          </a:p>
        </p:txBody>
      </p:sp>
      <p:pic>
        <p:nvPicPr>
          <p:cNvPr id="9219" name="Picture 3" descr="C:\Documents and Settings\mcnamara\My Documents\modelconference2004\109b.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92696"/>
            <a:ext cx="8382000" cy="586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93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1547</Words>
  <Application>Microsoft Office PowerPoint</Application>
  <PresentationFormat>On-screen Show (4:3)</PresentationFormat>
  <Paragraphs>338</Paragraphs>
  <Slides>37</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Office Theme</vt:lpstr>
      <vt:lpstr>Slide</vt:lpstr>
      <vt:lpstr>Document</vt:lpstr>
      <vt:lpstr>CHANGES IN LIPID mrna expression throughout lactation or, what can we learn from fat?   </vt:lpstr>
      <vt:lpstr>Why?</vt:lpstr>
      <vt:lpstr>Baldwin, 1995:</vt:lpstr>
      <vt:lpstr>Baldwin, 1995</vt:lpstr>
      <vt:lpstr>PowerPoint Presentation</vt:lpstr>
      <vt:lpstr>Systems Biology Animal Sciences</vt:lpstr>
      <vt:lpstr>Purposes/Messages</vt:lpstr>
      <vt:lpstr>Examples</vt:lpstr>
      <vt:lpstr>Molly Model; Baldwin et al., J. Dairy Res, 1987</vt:lpstr>
      <vt:lpstr>Adipocyte Metabolism</vt:lpstr>
      <vt:lpstr>PowerPoint Presentation</vt:lpstr>
      <vt:lpstr>Adipose Research Track</vt:lpstr>
      <vt:lpstr>Connection between adipose tissue and whole animal flux</vt:lpstr>
      <vt:lpstr>PowerPoint Presentation</vt:lpstr>
      <vt:lpstr>Changes in gene transcription in adipose tissue in early lactation</vt:lpstr>
      <vt:lpstr>Transcriptional regulation to integrate system control</vt:lpstr>
      <vt:lpstr>PowerPoint Presentation</vt:lpstr>
      <vt:lpstr>Metabolic Network--Molly</vt:lpstr>
      <vt:lpstr>Variation in Adipose Metabolism</vt:lpstr>
      <vt:lpstr>PowerPoint Presentation</vt:lpstr>
      <vt:lpstr>PowerPoint Presentation</vt:lpstr>
      <vt:lpstr>Variation in Adipose Metabolism Effect on body fat</vt:lpstr>
      <vt:lpstr>PowerPoint Presentation</vt:lpstr>
      <vt:lpstr>PowerPoint Presentation</vt:lpstr>
      <vt:lpstr>PowerPoint Presentation</vt:lpstr>
      <vt:lpstr>Key Equations In Adipose Model</vt:lpstr>
      <vt:lpstr>Key Equations In Adipose Model</vt:lpstr>
      <vt:lpstr>PowerPoint Presentation</vt:lpstr>
      <vt:lpstr>PowerPoint Presentation</vt:lpstr>
      <vt:lpstr>PowerPoint Presentation</vt:lpstr>
      <vt:lpstr>Milk Production, kg/d</vt:lpstr>
      <vt:lpstr>PowerPoint Presentation</vt:lpstr>
      <vt:lpstr>Change in TAG synthesis and Lipolysis</vt:lpstr>
      <vt:lpstr>PowerPoint Presentation</vt:lpstr>
      <vt:lpstr>The Future</vt:lpstr>
      <vt:lpstr>But I’m a nutritionist…</vt:lpstr>
      <vt:lpstr>Science is the real world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9. A systems approach to determine the effect of changes in gene expression in adipose tissue on productive and reproductive efficiency in dairy cattle</dc:title>
  <dc:creator>build</dc:creator>
  <cp:lastModifiedBy>build</cp:lastModifiedBy>
  <cp:revision>11</cp:revision>
  <dcterms:created xsi:type="dcterms:W3CDTF">2014-08-20T17:40:55Z</dcterms:created>
  <dcterms:modified xsi:type="dcterms:W3CDTF">2014-10-22T20:30:46Z</dcterms:modified>
</cp:coreProperties>
</file>