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12192000"/>
  <p:notesSz cx="6858000" cy="9144000"/>
  <p:embeddedFontLst>
    <p:embeddedFont>
      <p:font typeface="Century Gothic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hWdX+t3Zjw08MY1dtz3gY4t7t+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67C2063-C293-4E68-BEDD-5A984C7D8888}">
  <a:tblStyle styleId="{667C2063-C293-4E68-BEDD-5A984C7D888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italic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CenturyGothic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CenturyGothic-bold.fntdata"/><Relationship Id="rId16" Type="http://schemas.openxmlformats.org/officeDocument/2006/relationships/slide" Target="slides/slide11.xml"/><Relationship Id="rId38" Type="http://schemas.openxmlformats.org/officeDocument/2006/relationships/font" Target="fonts/CenturyGothic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a70b02810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a70b0281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a70b02810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a70b0281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7a70b02810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7a70b0281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a70b02810_3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a70b02810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7a70b02810_1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7a70b0281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3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2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1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1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4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2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42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4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4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4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3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4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4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4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4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4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5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4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4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6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4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7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7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4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4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3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5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2" name="Google Shape;62;p35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3" name="Google Shape;63;p3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6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36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36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9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39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3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0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0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40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4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3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3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3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3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3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3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3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3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3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3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31"/>
          <p:cNvGrpSpPr/>
          <p:nvPr/>
        </p:nvGrpSpPr>
        <p:grpSpPr>
          <a:xfrm>
            <a:off x="27222" y="157"/>
            <a:ext cx="2356674" cy="6853096"/>
            <a:chOff x="6627813" y="195610"/>
            <a:chExt cx="1952625" cy="5678141"/>
          </a:xfrm>
        </p:grpSpPr>
        <p:sp>
          <p:nvSpPr>
            <p:cNvPr id="20" name="Google Shape;20;p31"/>
            <p:cNvSpPr/>
            <p:nvPr/>
          </p:nvSpPr>
          <p:spPr>
            <a:xfrm>
              <a:off x="6627813" y="195610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3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31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3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3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3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analyticsvidhya.com/blog/2018/10/predicting-stock-price-machine-learningnd-deep-learning-techniques-python/" TargetMode="External"/><Relationship Id="rId4" Type="http://schemas.openxmlformats.org/officeDocument/2006/relationships/hyperlink" Target="https://towardsdatascience.com/aifortrading-2edd6fac689d" TargetMode="External"/><Relationship Id="rId5" Type="http://schemas.openxmlformats.org/officeDocument/2006/relationships/hyperlink" Target="https://machinelearningmastery.com/time-series-prediction-lstm-recurrent-neural-networks-python-keras/" TargetMode="External"/><Relationship Id="rId6" Type="http://schemas.openxmlformats.org/officeDocument/2006/relationships/hyperlink" Target="https://towardsdatascience.com/stock-analysis-in-python-a0054e2c1a4c" TargetMode="External"/><Relationship Id="rId7" Type="http://schemas.openxmlformats.org/officeDocument/2006/relationships/hyperlink" Target="https://towardsdatascience.com/stock-prediction-in-python-b66555171a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watch?v=L6f-cG230P4" TargetMode="External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/>
              <a:buNone/>
            </a:pPr>
            <a:br>
              <a:rPr lang="en-US"/>
            </a:br>
            <a:r>
              <a:rPr lang="en-US"/>
              <a:t>Stock forecasting Analysis</a:t>
            </a:r>
            <a:endParaRPr/>
          </a:p>
        </p:txBody>
      </p:sp>
      <p:sp>
        <p:nvSpPr>
          <p:cNvPr id="165" name="Google Shape;165;p1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John Q. Li, Rakesh Chauhan, Bijan Marsh</a:t>
            </a:r>
            <a:endParaRPr/>
          </a:p>
        </p:txBody>
      </p:sp>
      <p:sp>
        <p:nvSpPr>
          <p:cNvPr id="166" name="Google Shape;166;p1"/>
          <p:cNvSpPr/>
          <p:nvPr/>
        </p:nvSpPr>
        <p:spPr>
          <a:xfrm>
            <a:off x="10422219" y="612982"/>
            <a:ext cx="1041621" cy="1001865"/>
          </a:xfrm>
          <a:prstGeom prst="ellipse">
            <a:avLst/>
          </a:prstGeom>
          <a:solidFill>
            <a:schemeClr val="lt1"/>
          </a:solidFill>
          <a:ln cap="rnd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"/>
          <p:cNvSpPr txBox="1"/>
          <p:nvPr/>
        </p:nvSpPr>
        <p:spPr>
          <a:xfrm rot="2830144">
            <a:off x="10290240" y="922639"/>
            <a:ext cx="1406807" cy="461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Top Secret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5161" y="0"/>
            <a:ext cx="1956246" cy="659891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8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Charts from data statistics</a:t>
            </a:r>
            <a:endParaRPr/>
          </a:p>
        </p:txBody>
      </p:sp>
      <p:sp>
        <p:nvSpPr>
          <p:cNvPr id="233" name="Google Shape;233;p8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￼</a:t>
            </a:r>
            <a:endParaRPr/>
          </a:p>
        </p:txBody>
      </p:sp>
      <p:pic>
        <p:nvPicPr>
          <p:cNvPr id="234" name="Google Shape;23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7994" y="1635446"/>
            <a:ext cx="7247167" cy="496347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8"/>
          <p:cNvSpPr txBox="1"/>
          <p:nvPr/>
        </p:nvSpPr>
        <p:spPr>
          <a:xfrm>
            <a:off x="10414594" y="6270579"/>
            <a:ext cx="95571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Volume</a:t>
            </a:r>
            <a:endParaRPr/>
          </a:p>
        </p:txBody>
      </p:sp>
      <p:sp>
        <p:nvSpPr>
          <p:cNvPr id="236" name="Google Shape;236;p8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"/>
          <p:cNvSpPr txBox="1"/>
          <p:nvPr>
            <p:ph type="title"/>
          </p:nvPr>
        </p:nvSpPr>
        <p:spPr>
          <a:xfrm>
            <a:off x="1786125" y="624100"/>
            <a:ext cx="97185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Hypothese: correlation between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400">
                <a:solidFill>
                  <a:schemeClr val="dk1"/>
                </a:solidFill>
              </a:rPr>
              <a:t>Daily Change=Close-Open</a:t>
            </a:r>
            <a:endParaRPr/>
          </a:p>
        </p:txBody>
      </p:sp>
      <p:pic>
        <p:nvPicPr>
          <p:cNvPr id="242" name="Google Shape;242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775" y="4294000"/>
            <a:ext cx="11041800" cy="256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0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4" name="Google Shape;24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775" y="1855600"/>
            <a:ext cx="110418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 txBox="1"/>
          <p:nvPr>
            <p:ph type="title"/>
          </p:nvPr>
        </p:nvSpPr>
        <p:spPr>
          <a:xfrm>
            <a:off x="345425" y="1226100"/>
            <a:ext cx="59112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Get more info from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t/>
            </a:r>
            <a:endParaRPr i="1"/>
          </a:p>
        </p:txBody>
      </p:sp>
      <p:sp>
        <p:nvSpPr>
          <p:cNvPr id="250" name="Google Shape;250;p9"/>
          <p:cNvSpPr txBox="1"/>
          <p:nvPr>
            <p:ph idx="1" type="body"/>
          </p:nvPr>
        </p:nvSpPr>
        <p:spPr>
          <a:xfrm>
            <a:off x="179125" y="1862700"/>
            <a:ext cx="59265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i="1" lang="en-US" sz="2400">
                <a:solidFill>
                  <a:srgbClr val="000000"/>
                </a:solidFill>
              </a:rPr>
              <a:t>Daily Change=Close-Open</a:t>
            </a:r>
            <a:endParaRPr i="1"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(Chi-Squared Test)</a:t>
            </a:r>
            <a:endParaRPr i="1"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accent1"/>
                </a:solidFill>
              </a:rPr>
              <a:t>H0: the two samples are independent.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</a:rPr>
              <a:t>H1: there is a dependency between </a:t>
            </a:r>
            <a:r>
              <a:rPr lang="en-US" sz="2400">
                <a:solidFill>
                  <a:srgbClr val="000000"/>
                </a:solidFill>
              </a:rPr>
              <a:t>the samples.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000000"/>
                </a:solidFill>
              </a:rPr>
              <a:t>CI : 0.05</a:t>
            </a:r>
            <a:endParaRPr i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i="1" lang="en-US" sz="2400">
                <a:solidFill>
                  <a:srgbClr val="000000"/>
                </a:solidFill>
              </a:rPr>
              <a:t>there is no sufficient evidence to prove there is dependency between samples</a:t>
            </a:r>
            <a:endParaRPr i="1" sz="2400">
              <a:solidFill>
                <a:srgbClr val="000000"/>
              </a:solidFill>
            </a:endParaRPr>
          </a:p>
        </p:txBody>
      </p:sp>
      <p:sp>
        <p:nvSpPr>
          <p:cNvPr id="251" name="Google Shape;251;p9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2" name="Google Shape;25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612" y="371050"/>
            <a:ext cx="5201025" cy="512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8072713" y="3621563"/>
            <a:ext cx="1266825" cy="520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GOOG averages </a:t>
            </a:r>
            <a:endParaRPr/>
          </a:p>
        </p:txBody>
      </p:sp>
      <p:sp>
        <p:nvSpPr>
          <p:cNvPr id="259" name="Google Shape;259;p11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60" name="Google Shape;26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19" y="1790326"/>
            <a:ext cx="11449919" cy="491527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1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2"/>
          <p:cNvSpPr txBox="1"/>
          <p:nvPr>
            <p:ph type="title"/>
          </p:nvPr>
        </p:nvSpPr>
        <p:spPr>
          <a:xfrm>
            <a:off x="2592925" y="624105"/>
            <a:ext cx="89118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Standard Error</a:t>
            </a:r>
            <a:endParaRPr/>
          </a:p>
        </p:txBody>
      </p:sp>
      <p:sp>
        <p:nvSpPr>
          <p:cNvPr id="267" name="Google Shape;267;p12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68" name="Google Shape;2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266470"/>
            <a:ext cx="11582399" cy="5511883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2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a70b02810_1_6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7a70b02810_1_6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7a70b02810_1_6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7" name="Google Shape;277;g7a70b02810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75" y="1499600"/>
            <a:ext cx="11236050" cy="526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"/>
          <p:cNvSpPr txBox="1"/>
          <p:nvPr>
            <p:ph type="title"/>
          </p:nvPr>
        </p:nvSpPr>
        <p:spPr>
          <a:xfrm>
            <a:off x="2592925" y="624105"/>
            <a:ext cx="8911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283" name="Google Shape;283;p1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84" name="Google Shape;284;p13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5" name="Google Shape;2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75" y="1213050"/>
            <a:ext cx="11490499" cy="560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6"/>
          <p:cNvSpPr txBox="1"/>
          <p:nvPr>
            <p:ph type="title"/>
          </p:nvPr>
        </p:nvSpPr>
        <p:spPr>
          <a:xfrm>
            <a:off x="208775" y="1985175"/>
            <a:ext cx="28749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240"/>
              <a:buFont typeface="Century Gothic"/>
              <a:buNone/>
            </a:pPr>
            <a:r>
              <a:rPr lang="en-US" sz="3240"/>
              <a:t>Fundamental Analysis</a:t>
            </a:r>
            <a:br>
              <a:rPr lang="en-US" sz="3240"/>
            </a:br>
            <a:endParaRPr/>
          </a:p>
        </p:txBody>
      </p:sp>
      <p:pic>
        <p:nvPicPr>
          <p:cNvPr id="291" name="Google Shape;2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5500" y="0"/>
            <a:ext cx="886968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6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3" name="Google Shape;2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625" y="3864750"/>
            <a:ext cx="1260550" cy="11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/>
          <p:nvPr>
            <p:ph type="title"/>
          </p:nvPr>
        </p:nvSpPr>
        <p:spPr>
          <a:xfrm>
            <a:off x="179100" y="1152875"/>
            <a:ext cx="4092900" cy="16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Tech</a:t>
            </a:r>
            <a:r>
              <a:rPr lang="en-US"/>
              <a:t> company</a:t>
            </a:r>
            <a:r>
              <a:rPr lang="en-US" sz="13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stocks </a:t>
            </a:r>
            <a:r>
              <a:rPr lang="en-US"/>
              <a:t>correlation</a:t>
            </a:r>
            <a:r>
              <a:rPr lang="en-US"/>
              <a:t> </a:t>
            </a:r>
            <a:br>
              <a:rPr lang="en-US"/>
            </a:br>
            <a:r>
              <a:rPr lang="en-US" sz="1800">
                <a:solidFill>
                  <a:srgbClr val="000000"/>
                </a:solidFill>
              </a:rPr>
              <a:t>(Pearson’s  correlation coefficient)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299" name="Google Shape;299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1948" y="883191"/>
            <a:ext cx="7232664" cy="5974809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7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1" name="Google Shape;3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800" y="2887275"/>
            <a:ext cx="1173725" cy="1083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2" name="Google Shape;302;p17"/>
          <p:cNvGraphicFramePr/>
          <p:nvPr/>
        </p:nvGraphicFramePr>
        <p:xfrm>
          <a:off x="261575" y="364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{667C2063-C293-4E68-BEDD-5A984C7D8888}</a:tableStyleId>
              </a:tblPr>
              <a:tblGrid>
                <a:gridCol w="1745775"/>
                <a:gridCol w="1091100"/>
                <a:gridCol w="1091100"/>
              </a:tblGrid>
              <a:tr h="41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6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Coefficient, </a:t>
                      </a:r>
                      <a:r>
                        <a:rPr i="1" lang="en-US" sz="1100"/>
                        <a:t>r</a:t>
                      </a:r>
                      <a:endParaRPr i="1"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1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Strength of Association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Positive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Negative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Small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.1 to .3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-0.1 to -0.3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1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Medium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.3 to 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-0.3 to -0.5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Large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.5 to 1.0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-0.5 to -1.0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240510" y="3228380"/>
            <a:ext cx="25581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240"/>
              <a:buFont typeface="Century Gothic"/>
              <a:buNone/>
            </a:pPr>
            <a:r>
              <a:rPr lang="en-US" sz="3240"/>
              <a:t>Risk</a:t>
            </a:r>
            <a:br>
              <a:rPr lang="en-US" sz="3240"/>
            </a:br>
            <a:r>
              <a:rPr lang="en-US" sz="3240"/>
              <a:t>comparison</a:t>
            </a:r>
            <a:endParaRPr sz="3240"/>
          </a:p>
        </p:txBody>
      </p:sp>
      <p:pic>
        <p:nvPicPr>
          <p:cNvPr id="308" name="Google Shape;308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9880" y="1051941"/>
            <a:ext cx="9066385" cy="580605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8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425" y="1690250"/>
            <a:ext cx="1259875" cy="116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a70b02810_3_0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/>
              <a:t>Agenda</a:t>
            </a:r>
            <a:endParaRPr sz="4800"/>
          </a:p>
        </p:txBody>
      </p:sp>
      <p:sp>
        <p:nvSpPr>
          <p:cNvPr id="173" name="Google Shape;173;g7a70b02810_3_0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/>
              <a:t>Data Storytelling </a:t>
            </a:r>
            <a:endParaRPr sz="3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/>
              <a:t>The stock investment </a:t>
            </a:r>
            <a:r>
              <a:rPr lang="en-US" sz="3600"/>
              <a:t>Dataset </a:t>
            </a:r>
            <a:endParaRPr sz="3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/>
              <a:t>S</a:t>
            </a:r>
            <a:r>
              <a:rPr lang="en-US" sz="3600"/>
              <a:t>tatistical Analysis &amp; </a:t>
            </a:r>
            <a:r>
              <a:rPr lang="en-US" sz="3600"/>
              <a:t>Charts</a:t>
            </a:r>
            <a:endParaRPr sz="3600"/>
          </a:p>
        </p:txBody>
      </p:sp>
      <p:sp>
        <p:nvSpPr>
          <p:cNvPr id="174" name="Google Shape;174;g7a70b02810_3_0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2213500" y="611300"/>
            <a:ext cx="9340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2400">
                <a:solidFill>
                  <a:srgbClr val="FF00FF"/>
                </a:solidFill>
              </a:rPr>
              <a:t>“Magical data John, preparing me for my decision please.”</a:t>
            </a:r>
            <a:endParaRPr sz="2400"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2591075" y="1808850"/>
            <a:ext cx="8915400" cy="43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-US" sz="2400">
                <a:solidFill>
                  <a:srgbClr val="FF00FF"/>
                </a:solidFill>
              </a:rPr>
              <a:t>Now I have the data. Hey, hands off me! I don’t have your fortune on me！！！</a:t>
            </a:r>
            <a:endParaRPr i="1" sz="24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en-US" sz="2400">
                <a:solidFill>
                  <a:srgbClr val="FF00FF"/>
                </a:solidFill>
              </a:rPr>
              <a:t>You have to use the magical spell…</a:t>
            </a:r>
            <a:endParaRPr i="1" sz="2400">
              <a:solidFill>
                <a:srgbClr val="FF00FF"/>
              </a:solidFill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>
                <a:solidFill>
                  <a:srgbClr val="FF00FF"/>
                </a:solidFill>
              </a:rPr>
              <a:t>“Magical data John, preparing me for my decision please.”</a:t>
            </a:r>
            <a:endParaRPr i="1" sz="24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en-US" sz="2400">
                <a:solidFill>
                  <a:srgbClr val="FF00FF"/>
                </a:solidFill>
              </a:rPr>
              <a:t>Keep doing what you are doing right now…</a:t>
            </a:r>
            <a:endParaRPr i="1" sz="2400">
              <a:solidFill>
                <a:srgbClr val="FF00FF"/>
              </a:solidFill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i="1" lang="en-US">
                <a:solidFill>
                  <a:srgbClr val="FF00FF"/>
                </a:solidFill>
              </a:rPr>
              <a:t>“Magical data John, preparing me for my decision please.”</a:t>
            </a:r>
            <a:endParaRPr b="1" i="1">
              <a:solidFill>
                <a:srgbClr val="FF00FF"/>
              </a:solidFill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i="1" lang="en-US">
                <a:solidFill>
                  <a:srgbClr val="FF00FF"/>
                </a:solidFill>
              </a:rPr>
              <a:t>“Magical data John, preparing me for my decision please.”</a:t>
            </a:r>
            <a:endParaRPr b="1" i="1">
              <a:solidFill>
                <a:srgbClr val="FF00FF"/>
              </a:solidFill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>
                <a:solidFill>
                  <a:srgbClr val="FF00FF"/>
                </a:solidFill>
              </a:rPr>
              <a:t>“Magical data John, preparing me for my decision please.”...</a:t>
            </a:r>
            <a:endParaRPr b="1" i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en-US" sz="2400">
                <a:solidFill>
                  <a:srgbClr val="FF00FF"/>
                </a:solidFill>
              </a:rPr>
              <a:t>Don’t beat me, the magic take times, a few days. You have to be patient. </a:t>
            </a:r>
            <a:r>
              <a:rPr i="1" lang="en-US" sz="2400">
                <a:solidFill>
                  <a:srgbClr val="FF00FF"/>
                </a:solidFill>
              </a:rPr>
              <a:t>Otherwise</a:t>
            </a:r>
            <a:r>
              <a:rPr i="1" lang="en-US" sz="2400">
                <a:solidFill>
                  <a:srgbClr val="FF00FF"/>
                </a:solidFill>
              </a:rPr>
              <a:t> the magic will not work...</a:t>
            </a:r>
            <a:endParaRPr sz="2400">
              <a:solidFill>
                <a:srgbClr val="FF00FF"/>
              </a:solidFill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  <p:sp>
        <p:nvSpPr>
          <p:cNvPr id="317" name="Google Shape;317;p19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/>
          <p:nvPr/>
        </p:nvSpPr>
        <p:spPr>
          <a:xfrm>
            <a:off x="10428667" y="763622"/>
            <a:ext cx="1041621" cy="1001865"/>
          </a:xfrm>
          <a:prstGeom prst="ellipse">
            <a:avLst/>
          </a:prstGeom>
          <a:solidFill>
            <a:schemeClr val="lt1"/>
          </a:solidFill>
          <a:ln cap="rnd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3" name="Google Shape;323;p20"/>
          <p:cNvSpPr txBox="1"/>
          <p:nvPr>
            <p:ph type="title"/>
          </p:nvPr>
        </p:nvSpPr>
        <p:spPr>
          <a:xfrm>
            <a:off x="1991175" y="656622"/>
            <a:ext cx="8911800" cy="1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i="1" lang="en-US" sz="2400">
                <a:solidFill>
                  <a:srgbClr val="FF00FF"/>
                </a:solidFill>
              </a:rPr>
              <a:t>Meanwhile magic happening In a dark room in front of a laptop</a:t>
            </a:r>
            <a:br>
              <a:rPr lang="en-US"/>
            </a:br>
            <a:r>
              <a:rPr lang="en-US"/>
              <a:t>The magic abstract  </a:t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2044762" y="2162250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55"/>
              <a:buFont typeface="Arial"/>
              <a:buNone/>
            </a:pPr>
            <a:r>
              <a:rPr lang="en-US"/>
              <a:t>      </a:t>
            </a:r>
            <a:r>
              <a:rPr lang="en-US"/>
              <a:t>Data driven decision making is key to our bright future</a:t>
            </a:r>
            <a:endParaRPr/>
          </a:p>
          <a:p>
            <a:pPr indent="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purpose to Forecast future so we could make </a:t>
            </a:r>
            <a:r>
              <a:rPr lang="en-US"/>
              <a:t>fortune with less risks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5"/>
              <a:buNone/>
            </a:pPr>
            <a:r>
              <a:rPr lang="en-US"/>
              <a:t>in order to do that we have to do an ETL data analysis Project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5"/>
              <a:buNone/>
            </a:pPr>
            <a:r>
              <a:rPr lang="en-US"/>
              <a:t>       </a:t>
            </a:r>
            <a:r>
              <a:rPr i="1" lang="en-US">
                <a:solidFill>
                  <a:srgbClr val="FF00FF"/>
                </a:solidFill>
              </a:rPr>
              <a:t>In the dark room, with my </a:t>
            </a:r>
            <a:r>
              <a:rPr i="1" lang="en-US">
                <a:solidFill>
                  <a:srgbClr val="FF00FF"/>
                </a:solidFill>
              </a:rPr>
              <a:t>swelling</a:t>
            </a:r>
            <a:r>
              <a:rPr i="1" lang="en-US">
                <a:solidFill>
                  <a:srgbClr val="FF00FF"/>
                </a:solidFill>
              </a:rPr>
              <a:t> eyes and </a:t>
            </a:r>
            <a:r>
              <a:rPr i="1" lang="en-US">
                <a:solidFill>
                  <a:srgbClr val="FF00FF"/>
                </a:solidFill>
              </a:rPr>
              <a:t>drowsy lips,</a:t>
            </a:r>
            <a:r>
              <a:rPr i="1" lang="en-US">
                <a:solidFill>
                  <a:srgbClr val="FF00FF"/>
                </a:solidFill>
              </a:rPr>
              <a:t> </a:t>
            </a:r>
            <a:endParaRPr i="1">
              <a:solidFill>
                <a:srgbClr val="FF00FF"/>
              </a:solidFill>
            </a:endParaRPr>
          </a:p>
          <a:p>
            <a:pPr indent="457200" lvl="0" marL="1371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5"/>
              <a:buNone/>
            </a:pPr>
            <a:r>
              <a:rPr i="1" lang="en-US">
                <a:solidFill>
                  <a:srgbClr val="FF00FF"/>
                </a:solidFill>
              </a:rPr>
              <a:t>I was hardly awake...</a:t>
            </a:r>
            <a:endParaRPr i="1">
              <a:solidFill>
                <a:srgbClr val="FF00FF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5"/>
              <a:buNone/>
            </a:pPr>
            <a:r>
              <a:rPr lang="en-US"/>
              <a:t>Data⇒           </a:t>
            </a:r>
            <a:r>
              <a:rPr lang="en-US"/>
              <a:t>extraction... </a:t>
            </a:r>
            <a:r>
              <a:rPr lang="en-US"/>
              <a:t>formation...</a:t>
            </a:r>
            <a:r>
              <a:rPr lang="en-US"/>
              <a:t>cleansing</a:t>
            </a:r>
            <a:r>
              <a:rPr lang="en-US"/>
              <a:t>….  </a:t>
            </a:r>
            <a:endParaRPr/>
          </a:p>
          <a:p>
            <a:pPr indent="457200" lvl="0" marL="1371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5"/>
              <a:buNone/>
            </a:pPr>
            <a:r>
              <a:rPr lang="en-US"/>
              <a:t>normalization...</a:t>
            </a:r>
            <a:r>
              <a:rPr lang="en-US"/>
              <a:t>transfer...load…</a:t>
            </a:r>
            <a:endParaRPr/>
          </a:p>
          <a:p>
            <a:pPr indent="457200" lvl="0" marL="5943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5"/>
              <a:buNone/>
            </a:pPr>
            <a:r>
              <a:rPr lang="en-US"/>
              <a:t>⇒ Visualization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5"/>
              <a:buNone/>
            </a:pPr>
            <a:r>
              <a:rPr lang="en-US"/>
              <a:t>               </a:t>
            </a:r>
            <a:r>
              <a:rPr b="1" lang="en-US"/>
              <a:t>Interpret Results</a:t>
            </a:r>
            <a:endParaRPr b="1"/>
          </a:p>
          <a:p>
            <a:pPr indent="457200" lvl="0" marL="914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5"/>
              <a:buNone/>
            </a:pPr>
            <a:r>
              <a:rPr lang="en-US"/>
              <a:t>price prediction accuracy tuning &amp; risk analysis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5"/>
              <a:buNone/>
            </a:pPr>
            <a:r>
              <a:rPr lang="en-US"/>
              <a:t>  		</a:t>
            </a:r>
            <a:endParaRPr/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5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5"/>
              <a:buNone/>
            </a:pPr>
            <a:r>
              <a:rPr lang="en-US"/>
              <a:t>	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5"/>
              <a:buNone/>
            </a:pPr>
            <a:r>
              <a:rPr lang="en-US"/>
              <a:t>	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5"/>
              <a:buNone/>
            </a:pPr>
            <a:r>
              <a:rPr lang="en-US" sz="855"/>
              <a:t>		</a:t>
            </a:r>
            <a:endParaRPr/>
          </a:p>
        </p:txBody>
      </p:sp>
      <p:sp>
        <p:nvSpPr>
          <p:cNvPr id="325" name="Google Shape;325;p20"/>
          <p:cNvSpPr/>
          <p:nvPr/>
        </p:nvSpPr>
        <p:spPr>
          <a:xfrm rot="2700347">
            <a:off x="10330432" y="1079889"/>
            <a:ext cx="13500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Top Secret</a:t>
            </a:r>
            <a:endParaRPr b="1" sz="1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p20"/>
          <p:cNvSpPr/>
          <p:nvPr/>
        </p:nvSpPr>
        <p:spPr>
          <a:xfrm>
            <a:off x="3686900" y="3883300"/>
            <a:ext cx="6409100" cy="611400"/>
          </a:xfrm>
          <a:prstGeom prst="flowChartMagneticDrum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A="1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0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8" name="Google Shape;328;p20"/>
          <p:cNvSpPr txBox="1"/>
          <p:nvPr/>
        </p:nvSpPr>
        <p:spPr>
          <a:xfrm>
            <a:off x="3926025" y="3740050"/>
            <a:ext cx="64092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55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extraction...formation...cleansing….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55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normalization...Standardize...transfering...loading…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2059950" y="6369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240"/>
              <a:buFont typeface="Century Gothic"/>
              <a:buNone/>
            </a:pPr>
            <a:r>
              <a:rPr lang="en-US" sz="3240"/>
              <a:t>Advertising: Who are we? and what we are becoming? </a:t>
            </a:r>
            <a:br>
              <a:rPr lang="en-US" sz="3240"/>
            </a:br>
            <a:endParaRPr sz="3240"/>
          </a:p>
        </p:txBody>
      </p:sp>
      <p:sp>
        <p:nvSpPr>
          <p:cNvPr id="334" name="Google Shape;334;p21"/>
          <p:cNvSpPr txBox="1"/>
          <p:nvPr>
            <p:ph idx="1" type="body"/>
          </p:nvPr>
        </p:nvSpPr>
        <p:spPr>
          <a:xfrm>
            <a:off x="2059951" y="1648200"/>
            <a:ext cx="9446400" cy="5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-US" sz="2400">
                <a:solidFill>
                  <a:srgbClr val="7F0E65"/>
                </a:solidFill>
              </a:rPr>
              <a:t>Wait…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en-US" sz="2400">
                <a:solidFill>
                  <a:srgbClr val="7F0E65"/>
                </a:solidFill>
              </a:rPr>
              <a:t> What am I talking about? I am suppose to sale myself.  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en-US" sz="2400">
                <a:solidFill>
                  <a:srgbClr val="FF00FF"/>
                </a:solidFill>
              </a:rPr>
              <a:t>Who am I? and what I am becoming? </a:t>
            </a:r>
            <a:endParaRPr i="1" sz="24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en-US" sz="2400">
                <a:solidFill>
                  <a:srgbClr val="FF00FF"/>
                </a:solidFill>
              </a:rPr>
              <a:t> We r 30’sh years old data scientists intend to be. Always nervous talking in front of people. Have low EQ and IQ. But We have a superpower about using data to assist decision making on anything, literally anything. -Just like the AI glasses in the clip.</a:t>
            </a:r>
            <a:endParaRPr i="1" sz="24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en-US" sz="2400">
                <a:solidFill>
                  <a:srgbClr val="FF00FF"/>
                </a:solidFill>
              </a:rPr>
              <a:t>offer me data the more the better, So you can earn </a:t>
            </a:r>
            <a:r>
              <a:rPr i="1" lang="en-US" sz="2400">
                <a:solidFill>
                  <a:srgbClr val="FF0000"/>
                </a:solidFill>
              </a:rPr>
              <a:t>milk</a:t>
            </a:r>
            <a:r>
              <a:rPr i="1" lang="en-US" sz="2400">
                <a:solidFill>
                  <a:srgbClr val="FF00FF"/>
                </a:solidFill>
              </a:rPr>
              <a:t> no I mean fortune…</a:t>
            </a:r>
            <a:endParaRPr i="1" sz="24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en-US" sz="2400">
                <a:solidFill>
                  <a:srgbClr val="FF00FF"/>
                </a:solidFill>
              </a:rPr>
              <a:t>Don’t roll your eyes at me! </a:t>
            </a:r>
            <a:endParaRPr i="1" sz="24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en-US" sz="2400">
                <a:solidFill>
                  <a:srgbClr val="FF00FF"/>
                </a:solidFill>
              </a:rPr>
              <a:t>I can prove it… </a:t>
            </a:r>
            <a:endParaRPr i="1" sz="2400">
              <a:solidFill>
                <a:srgbClr val="FF00FF"/>
              </a:solidFill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35" name="Google Shape;335;p21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Bored long enough?</a:t>
            </a:r>
            <a:br>
              <a:rPr lang="en-US"/>
            </a:br>
            <a:r>
              <a:rPr lang="en-US"/>
              <a:t>Where is the future We promised? </a:t>
            </a:r>
            <a:endParaRPr/>
          </a:p>
        </p:txBody>
      </p:sp>
      <p:sp>
        <p:nvSpPr>
          <p:cNvPr id="341" name="Google Shape;341;p22"/>
          <p:cNvSpPr txBox="1"/>
          <p:nvPr>
            <p:ph idx="1" type="body"/>
          </p:nvPr>
        </p:nvSpPr>
        <p:spPr>
          <a:xfrm>
            <a:off x="2541437" y="2114500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Linear Regression</a:t>
            </a:r>
            <a:endParaRPr sz="2400"/>
          </a:p>
          <a:p>
            <a:pPr indent="-3810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k-Nearest Neighbors</a:t>
            </a:r>
            <a:endParaRPr sz="2400"/>
          </a:p>
          <a:p>
            <a:pPr indent="-3810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Auto ARIMA</a:t>
            </a:r>
            <a:endParaRPr sz="2400"/>
          </a:p>
          <a:p>
            <a:pPr indent="-3810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Prophet</a:t>
            </a:r>
            <a:endParaRPr sz="2400"/>
          </a:p>
          <a:p>
            <a:pPr indent="-3810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Long Short Term Memory (LSTM)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42" name="Google Shape;342;p22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 txBox="1"/>
          <p:nvPr>
            <p:ph type="title"/>
          </p:nvPr>
        </p:nvSpPr>
        <p:spPr>
          <a:xfrm>
            <a:off x="8087277" y="624110"/>
            <a:ext cx="3823778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🡸What we have. </a:t>
            </a:r>
            <a:endParaRPr/>
          </a:p>
        </p:txBody>
      </p:sp>
      <p:pic>
        <p:nvPicPr>
          <p:cNvPr id="348" name="Google Shape;3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1364" y="2228194"/>
            <a:ext cx="7172325" cy="37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3"/>
          <p:cNvSpPr txBox="1"/>
          <p:nvPr/>
        </p:nvSpPr>
        <p:spPr>
          <a:xfrm>
            <a:off x="902749" y="4367052"/>
            <a:ext cx="38795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Prediction🡺</a:t>
            </a:r>
            <a:endParaRPr sz="3600">
              <a:solidFill>
                <a:srgbClr val="168DB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p23"/>
          <p:cNvSpPr txBox="1"/>
          <p:nvPr/>
        </p:nvSpPr>
        <p:spPr>
          <a:xfrm rot="-636227">
            <a:off x="6250973" y="5527605"/>
            <a:ext cx="56488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Don’t throw eggs at me!</a:t>
            </a:r>
            <a:endParaRPr sz="3600">
              <a:solidFill>
                <a:srgbClr val="FF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1" name="Google Shape;351;p2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425" y="79811"/>
            <a:ext cx="7162800" cy="37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3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/>
          <p:nvPr>
            <p:ph type="title"/>
          </p:nvPr>
        </p:nvSpPr>
        <p:spPr>
          <a:xfrm>
            <a:off x="6305384" y="95417"/>
            <a:ext cx="58203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240"/>
              <a:buFont typeface="Century Gothic"/>
              <a:buNone/>
            </a:pPr>
            <a:r>
              <a:rPr lang="en-US" sz="3240"/>
              <a:t>I start to become excited… How about you?</a:t>
            </a:r>
            <a:endParaRPr sz="3240"/>
          </a:p>
        </p:txBody>
      </p:sp>
      <p:pic>
        <p:nvPicPr>
          <p:cNvPr id="358" name="Google Shape;3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4435" y="3257550"/>
            <a:ext cx="7200900" cy="36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0009" y="2359988"/>
            <a:ext cx="6194811" cy="3175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6375" y="1229288"/>
            <a:ext cx="6088671" cy="3104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4"/>
          <p:cNvPicPr preferRelativeResize="0"/>
          <p:nvPr>
            <p:ph idx="1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1"/>
            <a:ext cx="6174000" cy="315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4"/>
          <p:cNvSpPr/>
          <p:nvPr/>
        </p:nvSpPr>
        <p:spPr>
          <a:xfrm rot="1514074">
            <a:off x="3996103" y="3921550"/>
            <a:ext cx="6292382" cy="40756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>
              <a:alpha val="48627"/>
            </a:schemeClr>
          </a:solidFill>
          <a:ln cap="rnd" cmpd="sng" w="158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3" name="Google Shape;363;p24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Are you high?</a:t>
            </a:r>
            <a:endParaRPr/>
          </a:p>
        </p:txBody>
      </p:sp>
      <p:pic>
        <p:nvPicPr>
          <p:cNvPr id="369" name="Google Shape;36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275" y="1581150"/>
            <a:ext cx="8704599" cy="450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5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7a70b02810_2_0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Google stock prediction </a:t>
            </a:r>
            <a:r>
              <a:rPr lang="en-US"/>
              <a:t>result</a:t>
            </a:r>
            <a:endParaRPr/>
          </a:p>
        </p:txBody>
      </p:sp>
      <p:sp>
        <p:nvSpPr>
          <p:cNvPr id="376" name="Google Shape;376;g7a70b02810_2_0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7a70b02810_2_0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8" name="Google Shape;378;g7a70b02810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75" y="1662950"/>
            <a:ext cx="11803300" cy="50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pic>
        <p:nvPicPr>
          <p:cNvPr id="384" name="Google Shape;384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3217" y="495929"/>
            <a:ext cx="9111395" cy="6362071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6"/>
          <p:cNvSpPr/>
          <p:nvPr/>
        </p:nvSpPr>
        <p:spPr>
          <a:xfrm>
            <a:off x="289560" y="1581834"/>
            <a:ext cx="15544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Risk Analysis</a:t>
            </a:r>
            <a:b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6" name="Google Shape;386;p26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7"/>
          <p:cNvSpPr txBox="1"/>
          <p:nvPr>
            <p:ph type="title"/>
          </p:nvPr>
        </p:nvSpPr>
        <p:spPr>
          <a:xfrm>
            <a:off x="2592925" y="624110"/>
            <a:ext cx="8911687" cy="1059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Z test</a:t>
            </a:r>
            <a:endParaRPr/>
          </a:p>
        </p:txBody>
      </p:sp>
      <p:pic>
        <p:nvPicPr>
          <p:cNvPr id="392" name="Google Shape;392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3625" y="1609700"/>
            <a:ext cx="8598000" cy="50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7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a70b02810_3_6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Work we did</a:t>
            </a:r>
            <a:endParaRPr sz="1800">
              <a:solidFill>
                <a:srgbClr val="3F3F3F"/>
              </a:solidFill>
            </a:endParaRPr>
          </a:p>
        </p:txBody>
      </p:sp>
      <p:sp>
        <p:nvSpPr>
          <p:cNvPr id="180" name="Google Shape;180;g7a70b02810_3_6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Stock Data Collection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Data Analysis using Python &amp; Statistical Methods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Lots of Graphs and Plots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D3JS Visualization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Next steps would be more advanced analytics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Statistical &amp;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Dynamic Visualization 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7a70b02810_3_6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7a70b02810_1_19"/>
          <p:cNvSpPr txBox="1"/>
          <p:nvPr>
            <p:ph type="title"/>
          </p:nvPr>
        </p:nvSpPr>
        <p:spPr>
          <a:xfrm>
            <a:off x="2592925" y="643200"/>
            <a:ext cx="6462000" cy="57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⇒ more data</a:t>
            </a:r>
            <a:r>
              <a:rPr lang="en-US"/>
              <a:t>...</a:t>
            </a:r>
            <a:endParaRPr/>
          </a:p>
        </p:txBody>
      </p:sp>
      <p:sp>
        <p:nvSpPr>
          <p:cNvPr id="399" name="Google Shape;399;g7a70b02810_1_19"/>
          <p:cNvSpPr txBox="1"/>
          <p:nvPr>
            <p:ph idx="1" type="body"/>
          </p:nvPr>
        </p:nvSpPr>
        <p:spPr>
          <a:xfrm>
            <a:off x="9697400" y="133725"/>
            <a:ext cx="2394900" cy="657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FF00FF"/>
                </a:solidFill>
              </a:rPr>
              <a:t>Holy crap! </a:t>
            </a:r>
            <a:endParaRPr i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FF00FF"/>
                </a:solidFill>
              </a:rPr>
              <a:t>Hold on, I thought I just spend days finished the analysis without a good sleep. but now there are even more data been generated… this is endless</a:t>
            </a:r>
            <a:endParaRPr i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FF00FF"/>
                </a:solidFill>
              </a:rPr>
              <a:t>No more magic spells... Please!!!</a:t>
            </a:r>
            <a:endParaRPr i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FF00FF"/>
                </a:solidFill>
              </a:rPr>
              <a:t>I won’t do it </a:t>
            </a:r>
            <a:r>
              <a:rPr i="1" lang="en-US">
                <a:solidFill>
                  <a:srgbClr val="FF00FF"/>
                </a:solidFill>
              </a:rPr>
              <a:t>anymore</a:t>
            </a:r>
            <a:r>
              <a:rPr i="1" lang="en-US">
                <a:solidFill>
                  <a:srgbClr val="FF00FF"/>
                </a:solidFill>
              </a:rPr>
              <a:t>. </a:t>
            </a:r>
            <a:endParaRPr i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FF00FF"/>
                </a:solidFill>
              </a:rPr>
              <a:t>Please let me go.</a:t>
            </a:r>
            <a:endParaRPr i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FF00FF"/>
                </a:solidFill>
              </a:rPr>
              <a:t>I think data scientist position is no longer suitable for me. I am too lazy.  </a:t>
            </a:r>
            <a:endParaRPr i="1">
              <a:solidFill>
                <a:srgbClr val="FF00FF"/>
              </a:solidFill>
            </a:endParaRPr>
          </a:p>
        </p:txBody>
      </p:sp>
      <p:sp>
        <p:nvSpPr>
          <p:cNvPr id="400" name="Google Shape;400;g7a70b02810_1_19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1" name="Google Shape;401;g7a70b02810_1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25" y="1222625"/>
            <a:ext cx="9468175" cy="287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g7a70b02810_1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900" y="3646226"/>
            <a:ext cx="9530500" cy="26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g7a70b02810_1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27200" y="4974548"/>
            <a:ext cx="1970200" cy="18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Future work &amp; Who we are</a:t>
            </a:r>
            <a:endParaRPr/>
          </a:p>
        </p:txBody>
      </p:sp>
      <p:sp>
        <p:nvSpPr>
          <p:cNvPr id="409" name="Google Shape;409;p29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stock forecasting can be more accurate by neural network </a:t>
            </a:r>
            <a:r>
              <a:rPr lang="en-US"/>
              <a:t>models </a:t>
            </a:r>
            <a:r>
              <a:rPr lang="en-US"/>
              <a:t>tuning and </a:t>
            </a:r>
            <a:r>
              <a:rPr lang="en-US"/>
              <a:t>mathematical algorithms</a:t>
            </a:r>
            <a:r>
              <a:rPr lang="en-US"/>
              <a:t> improving. </a:t>
            </a:r>
            <a:endParaRPr/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Models combination is one way to result better prediction accuracy. 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Generative Adversarial Network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(GAN) with </a:t>
            </a:r>
            <a:r>
              <a:rPr b="1"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LSTM</a:t>
            </a:r>
            <a:endParaRPr/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We are data scientists who can using data to reduce your decision risk and cost </a:t>
            </a:r>
            <a:r>
              <a:rPr lang="en-US"/>
              <a:t>    </a:t>
            </a:r>
            <a:r>
              <a:rPr lang="en-US"/>
              <a:t> </a:t>
            </a:r>
            <a:r>
              <a:rPr lang="en-US"/>
              <a:t>positively guide your life decisions. </a:t>
            </a:r>
            <a:endParaRPr/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	</a:t>
            </a:r>
            <a:endParaRPr/>
          </a:p>
          <a:p>
            <a:pPr indent="-228600" lvl="0" marL="17145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00FF"/>
                </a:solidFill>
              </a:rPr>
              <a:t>Remember, </a:t>
            </a:r>
            <a:r>
              <a:rPr lang="en-US">
                <a:solidFill>
                  <a:srgbClr val="FF00FF"/>
                </a:solidFill>
              </a:rPr>
              <a:t>We are one magic spell away. </a:t>
            </a:r>
            <a:endParaRPr>
              <a:solidFill>
                <a:srgbClr val="FF00FF"/>
              </a:solidFill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>
                <a:solidFill>
                  <a:srgbClr val="FF00FF"/>
                </a:solidFill>
              </a:rPr>
              <a:t>“Magical data John, preparing me for my decision please.”</a:t>
            </a:r>
            <a:endParaRPr/>
          </a:p>
        </p:txBody>
      </p:sp>
      <p:sp>
        <p:nvSpPr>
          <p:cNvPr id="410" name="Google Shape;410;p29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416" name="Google Shape;416;p30"/>
          <p:cNvSpPr txBox="1"/>
          <p:nvPr>
            <p:ph idx="1" type="body"/>
          </p:nvPr>
        </p:nvSpPr>
        <p:spPr>
          <a:xfrm>
            <a:off x="2589200" y="2133600"/>
            <a:ext cx="8915400" cy="4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b="1" lang="en-US" sz="2400"/>
              <a:t>Stock Prices Prediction Using Machine Learning and Deep Learning Techniques</a:t>
            </a:r>
            <a:endParaRPr b="1" sz="24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https://www.analyticsvidhya.com/blog/2018/10/predicting-stock-price-machine-learningnd-deep-learning-techniques-python/</a:t>
            </a:r>
            <a:endParaRPr b="1" sz="2400"/>
          </a:p>
          <a:p>
            <a:pPr indent="-381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b="1" lang="en-US" sz="2400"/>
              <a:t>Using the latest advancements in deep learning to predict stock price movements</a:t>
            </a:r>
            <a:endParaRPr b="1" sz="24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https://towardsdatascience.com/aifortrading-2edd6fac689d</a:t>
            </a:r>
            <a:endParaRPr b="1" sz="2400"/>
          </a:p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b="1" lang="en-US" sz="2400"/>
              <a:t>Time Series Prediction with LSTM Recurrent Neural Networks in Python with Keras</a:t>
            </a:r>
            <a:endParaRPr b="1" sz="2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https://machinelearningmastery.com/time-series-prediction-lstm-recurrent-neural-networks-python-keras/</a:t>
            </a:r>
            <a:endParaRPr b="1" sz="2400"/>
          </a:p>
          <a:p>
            <a:pPr indent="-381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b="1" lang="en-US" sz="2400"/>
              <a:t>Stock Analysis in Python</a:t>
            </a:r>
            <a:endParaRPr b="1" sz="2400"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https://towardsdatascience.com/stock-analysis-in-python-a0054e2c1a4c</a:t>
            </a:r>
            <a:endParaRPr b="1" sz="2400"/>
          </a:p>
          <a:p>
            <a:pPr indent="-381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b="1" lang="en-US" sz="2400"/>
              <a:t>Stock Prediction in Python</a:t>
            </a:r>
            <a:endParaRPr b="1" sz="2400"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https://towardsdatascience.com/stock-prediction-in-python-b66555171a2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17" name="Google Shape;417;p30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240"/>
              <a:buFont typeface="Century Gothic"/>
              <a:buNone/>
            </a:pPr>
            <a:r>
              <a:rPr lang="en-US" sz="3240"/>
              <a:t>Data Storytelling </a:t>
            </a:r>
            <a:br>
              <a:rPr lang="en-US" sz="3240"/>
            </a:br>
            <a:r>
              <a:rPr lang="en-US" sz="3240"/>
              <a:t>						</a:t>
            </a:r>
            <a:r>
              <a:rPr lang="en-US" sz="3240">
                <a:solidFill>
                  <a:srgbClr val="FF0000"/>
                </a:solidFill>
              </a:rPr>
              <a:t>But</a:t>
            </a:r>
            <a:r>
              <a:rPr lang="en-US" sz="3240"/>
              <a:t> </a:t>
            </a:r>
            <a:br>
              <a:rPr lang="en-US" sz="3240"/>
            </a:br>
            <a:endParaRPr sz="3240"/>
          </a:p>
        </p:txBody>
      </p:sp>
      <p:sp>
        <p:nvSpPr>
          <p:cNvPr id="187" name="Google Shape;187;p2"/>
          <p:cNvSpPr txBox="1"/>
          <p:nvPr>
            <p:ph idx="1" type="body"/>
          </p:nvPr>
        </p:nvSpPr>
        <p:spPr>
          <a:xfrm>
            <a:off x="2438025" y="1655049"/>
            <a:ext cx="8915400" cy="50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-US" sz="2400">
                <a:solidFill>
                  <a:srgbClr val="FF00FF"/>
                </a:solidFill>
              </a:rPr>
              <a:t>Don’t feel like to do it today. </a:t>
            </a:r>
            <a:endParaRPr sz="24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en-US" sz="2400">
                <a:solidFill>
                  <a:srgbClr val="FF00FF"/>
                </a:solidFill>
              </a:rPr>
              <a:t>							Not going to do that</a:t>
            </a:r>
            <a:endParaRPr sz="24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en-US" sz="2400">
                <a:solidFill>
                  <a:srgbClr val="FF00FF"/>
                </a:solidFill>
              </a:rPr>
              <a:t>I want to make a sale today. </a:t>
            </a:r>
            <a:endParaRPr sz="24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en-US" sz="2400">
                <a:solidFill>
                  <a:srgbClr val="FF00FF"/>
                </a:solidFill>
              </a:rPr>
              <a:t>But </a:t>
            </a:r>
            <a:endParaRPr sz="24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en-US" sz="2400">
                <a:solidFill>
                  <a:srgbClr val="FF00FF"/>
                </a:solidFill>
              </a:rPr>
              <a:t>I don’t have much on me. besides I don’t seem to have anything with me to make an exchange with anyone today.</a:t>
            </a:r>
            <a:endParaRPr sz="24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en-US" sz="2400">
                <a:solidFill>
                  <a:srgbClr val="FF00FF"/>
                </a:solidFill>
              </a:rPr>
              <a:t>Ok. How about advertising?  For what?  </a:t>
            </a:r>
            <a:endParaRPr sz="24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en-US" sz="2400">
                <a:solidFill>
                  <a:srgbClr val="FF00FF"/>
                </a:solidFill>
              </a:rPr>
              <a:t>For me I want to do an advertisement for myself today. </a:t>
            </a:r>
            <a:endParaRPr sz="24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en-US" sz="2400">
                <a:solidFill>
                  <a:srgbClr val="FF00FF"/>
                </a:solidFill>
              </a:rPr>
              <a:t>So once I sold myself, I no longer need to deal with my ridiculous wife any more. </a:t>
            </a:r>
            <a:endParaRPr sz="24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  <p:sp>
        <p:nvSpPr>
          <p:cNvPr id="188" name="Google Shape;188;p2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concept introduce</a:t>
            </a:r>
            <a:endParaRPr/>
          </a:p>
        </p:txBody>
      </p:sp>
      <p:sp>
        <p:nvSpPr>
          <p:cNvPr id="194" name="Google Shape;194;p3"/>
          <p:cNvSpPr txBox="1"/>
          <p:nvPr>
            <p:ph idx="1" type="body"/>
          </p:nvPr>
        </p:nvSpPr>
        <p:spPr>
          <a:xfrm>
            <a:off x="2202713" y="1317171"/>
            <a:ext cx="8915400" cy="5007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What is the future have but I don’t have at present. What am I current facing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Reality: back from the future is too risky and costly 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Alternative: Dark technology, AI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Video “AI Glasses”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https://www.youtube.com/watch?v=L6f-cG230P4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5" name="Google Shape;195;p3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6" name="Google Shape;19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4524" y="3734650"/>
            <a:ext cx="4288750" cy="23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"/>
          <p:cNvSpPr txBox="1"/>
          <p:nvPr/>
        </p:nvSpPr>
        <p:spPr>
          <a:xfrm>
            <a:off x="7154100" y="3734650"/>
            <a:ext cx="3448200" cy="22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My life will be: machine learning glasses guide and prepare me for any unexpected situation. But I am afraid. what if I live without it.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The stock investment!!!</a:t>
            </a:r>
            <a:endParaRPr/>
          </a:p>
        </p:txBody>
      </p:sp>
      <p:sp>
        <p:nvSpPr>
          <p:cNvPr id="203" name="Google Shape;203;p4"/>
          <p:cNvSpPr txBox="1"/>
          <p:nvPr>
            <p:ph idx="1" type="body"/>
          </p:nvPr>
        </p:nvSpPr>
        <p:spPr>
          <a:xfrm>
            <a:off x="2589212" y="1502229"/>
            <a:ext cx="8915400" cy="4408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65"/>
              <a:buChar char="🠶"/>
            </a:pPr>
            <a:r>
              <a:rPr lang="en-US" sz="1665"/>
              <a:t>What you know about the stock analysis? Any personal experience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65"/>
              <a:buChar char="🠶"/>
            </a:pPr>
            <a:r>
              <a:rPr lang="en-US" sz="1665"/>
              <a:t>What info come with the stock before purchasing.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65"/>
              <a:buChar char="🠶"/>
            </a:pPr>
            <a:r>
              <a:rPr lang="en-US" sz="1665"/>
              <a:t>What kind information can help you succeed but not offered to you?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65"/>
              <a:buChar char="🠶"/>
            </a:pPr>
            <a:r>
              <a:rPr lang="en-US" sz="1665"/>
              <a:t>How to find them out?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65"/>
              <a:buChar char="🠶"/>
            </a:pPr>
            <a:r>
              <a:rPr lang="en-US" sz="1665"/>
              <a:t>Asymmetric information</a:t>
            </a:r>
            <a:endParaRPr sz="1665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65"/>
              <a:buNone/>
            </a:pPr>
            <a:r>
              <a:rPr lang="en-US" sz="1665"/>
              <a:t>Example of a good stock analysis platform?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65"/>
              <a:buNone/>
            </a:pPr>
            <a:r>
              <a:rPr lang="en-US" sz="1665"/>
              <a:t>Is it user friendly?</a:t>
            </a:r>
            <a:endParaRPr sz="1665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65"/>
              <a:buNone/>
            </a:pPr>
            <a:r>
              <a:rPr lang="en-US" sz="1665"/>
              <a:t>Do you know how to use it?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65"/>
              <a:buNone/>
            </a:pPr>
            <a:r>
              <a:rPr lang="en-US" sz="1665"/>
              <a:t>What can be improved?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65"/>
              <a:buNone/>
            </a:pPr>
            <a:r>
              <a:rPr lang="en-US" sz="1665"/>
              <a:t>is the info enough for you to make a successful investment?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65"/>
              <a:buNone/>
            </a:pPr>
            <a:r>
              <a:rPr lang="en-US" sz="1665"/>
              <a:t>Does other people knows something that you don’t know? Will cause you hesitated to invest.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65"/>
              <a:buNone/>
            </a:pPr>
            <a:r>
              <a:rPr lang="en-US" sz="1665"/>
              <a:t>you still don’t have significant confidence to ensure that the stock price will bring you fortune </a:t>
            </a:r>
            <a:endParaRPr sz="1665"/>
          </a:p>
        </p:txBody>
      </p:sp>
      <p:sp>
        <p:nvSpPr>
          <p:cNvPr id="204" name="Google Shape;204;p4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Analysis purpose and expectation</a:t>
            </a:r>
            <a:endParaRPr/>
          </a:p>
        </p:txBody>
      </p:sp>
      <p:sp>
        <p:nvSpPr>
          <p:cNvPr id="210" name="Google Shape;210;p5"/>
          <p:cNvSpPr txBox="1"/>
          <p:nvPr>
            <p:ph idx="1" type="body"/>
          </p:nvPr>
        </p:nvSpPr>
        <p:spPr>
          <a:xfrm>
            <a:off x="2591063" y="1306650"/>
            <a:ext cx="8915400" cy="48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What keep you away from stock investment?  </a:t>
            </a:r>
            <a:endParaRPr sz="24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Lack of experience &amp; confidence, Uncertain the risks.</a:t>
            </a:r>
            <a:endParaRPr sz="24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Lack of expertise domain knowledge. </a:t>
            </a:r>
            <a:endParaRPr sz="2400"/>
          </a:p>
          <a:p>
            <a:pPr indent="-3810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what can our study provide?</a:t>
            </a:r>
            <a:endParaRPr sz="2400"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Generate future prediction to Reduce the investment risk</a:t>
            </a:r>
            <a:endParaRPr sz="2400"/>
          </a:p>
          <a:p>
            <a:pPr indent="-381000" lvl="0" marL="342900" rtl="0" algn="l"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ts val="2400"/>
              <a:buChar char="🠶"/>
            </a:pPr>
            <a:r>
              <a:rPr i="1" lang="en-US" sz="2400">
                <a:solidFill>
                  <a:srgbClr val="FF00FF"/>
                </a:solidFill>
              </a:rPr>
              <a:t>What you need to do? Using the magic spell </a:t>
            </a:r>
            <a:endParaRPr i="1" sz="2400">
              <a:solidFill>
                <a:srgbClr val="FF00FF"/>
              </a:solidFill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FF00FF"/>
                </a:solidFill>
              </a:rPr>
              <a:t>“Magical data John, </a:t>
            </a:r>
            <a:r>
              <a:rPr b="1" i="1" lang="en-US" sz="2400">
                <a:solidFill>
                  <a:srgbClr val="FF00FF"/>
                </a:solidFill>
              </a:rPr>
              <a:t>preparing</a:t>
            </a:r>
            <a:r>
              <a:rPr b="1" i="1" lang="en-US" sz="2400">
                <a:solidFill>
                  <a:srgbClr val="FF00FF"/>
                </a:solidFill>
              </a:rPr>
              <a:t> me for my decision please.”</a:t>
            </a:r>
            <a:r>
              <a:rPr i="1" lang="en-US" sz="2400">
                <a:solidFill>
                  <a:srgbClr val="FF00FF"/>
                </a:solidFill>
              </a:rPr>
              <a:t> </a:t>
            </a:r>
            <a:endParaRPr i="1" sz="2400">
              <a:solidFill>
                <a:srgbClr val="FF00FF"/>
              </a:solidFill>
            </a:endParaRPr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FF00FF"/>
                </a:solidFill>
              </a:rPr>
              <a:t>to seek me out </a:t>
            </a:r>
            <a:endParaRPr i="1" sz="2400">
              <a:solidFill>
                <a:srgbClr val="FF00FF"/>
              </a:solidFill>
            </a:endParaRPr>
          </a:p>
          <a:p>
            <a:pPr indent="-3810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/>
              <a:t>Visualization works because neurons in our brains </a:t>
            </a:r>
            <a:r>
              <a:rPr lang="en-US" sz="2400"/>
              <a:t>transmits</a:t>
            </a:r>
            <a:r>
              <a:rPr lang="en-US" sz="2400"/>
              <a:t> information, interpret imagery as equivalent to a real-life action … - from </a:t>
            </a:r>
            <a:r>
              <a:rPr lang="en-US" sz="2400"/>
              <a:t>huffpost.com </a:t>
            </a:r>
            <a:endParaRPr sz="2400"/>
          </a:p>
        </p:txBody>
      </p:sp>
      <p:sp>
        <p:nvSpPr>
          <p:cNvPr id="211" name="Google Shape;211;p5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"/>
          <p:cNvSpPr txBox="1"/>
          <p:nvPr>
            <p:ph type="title"/>
          </p:nvPr>
        </p:nvSpPr>
        <p:spPr>
          <a:xfrm>
            <a:off x="811033" y="182881"/>
            <a:ext cx="11227241" cy="1757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As an magical data analyst you have to feed me </a:t>
            </a:r>
            <a:br>
              <a:rPr lang="en-US"/>
            </a:br>
            <a:r>
              <a:rPr lang="en-US"/>
              <a:t>		</a:t>
            </a:r>
            <a:r>
              <a:rPr lang="en-US">
                <a:solidFill>
                  <a:srgbClr val="FF0000"/>
                </a:solidFill>
              </a:rPr>
              <a:t>with</a:t>
            </a:r>
            <a:r>
              <a:rPr lang="en-US"/>
              <a:t>			</a:t>
            </a:r>
            <a:br>
              <a:rPr lang="en-US"/>
            </a:br>
            <a:r>
              <a:rPr lang="en-US"/>
              <a:t>			Data… </a:t>
            </a:r>
            <a:endParaRPr/>
          </a:p>
        </p:txBody>
      </p:sp>
      <p:sp>
        <p:nvSpPr>
          <p:cNvPr id="217" name="Google Shape;217;p6"/>
          <p:cNvSpPr txBox="1"/>
          <p:nvPr/>
        </p:nvSpPr>
        <p:spPr>
          <a:xfrm>
            <a:off x="1304012" y="2075346"/>
            <a:ext cx="10559195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the original dataset looks like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the attributes are?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Do those attributes offer enough information for us to analysis?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the limitation of our dataset.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8" name="Google Shape;21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012" y="3583452"/>
            <a:ext cx="10559195" cy="217726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6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"/>
          <p:cNvSpPr txBox="1"/>
          <p:nvPr>
            <p:ph type="title"/>
          </p:nvPr>
        </p:nvSpPr>
        <p:spPr>
          <a:xfrm>
            <a:off x="248597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225" name="Google Shape;225;p7"/>
          <p:cNvSpPr txBox="1"/>
          <p:nvPr>
            <p:ph idx="1" type="body"/>
          </p:nvPr>
        </p:nvSpPr>
        <p:spPr>
          <a:xfrm>
            <a:off x="2164080" y="1386840"/>
            <a:ext cx="9555480" cy="527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8145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b="1" lang="en-US" sz="2400"/>
              <a:t>Basic Statistics regard to the datasets</a:t>
            </a:r>
            <a:endParaRPr b="1" sz="2400"/>
          </a:p>
          <a:p>
            <a:pPr indent="-398145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b="1" lang="en-US" sz="2400"/>
              <a:t>Does those attributes means anything?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30"/>
              <a:t> [</a:t>
            </a:r>
            <a:r>
              <a:rPr b="1" lang="en-US" sz="1530"/>
              <a:t>*********************GOOGLE Stock 100%***********************]  1 of 1 completed</a:t>
            </a:r>
            <a:endParaRPr b="1"/>
          </a:p>
          <a:p>
            <a:pPr indent="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530"/>
              <a:t>             Open       	 High         	Low       	Close   	Adj Close        Volume</a:t>
            </a:r>
            <a:endParaRPr b="1"/>
          </a:p>
          <a:p>
            <a:pPr indent="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530"/>
              <a:t>count  481.000000  481.000000  481.000000  481.000000  481.000000  4.810000e+02</a:t>
            </a:r>
            <a:endParaRPr b="1"/>
          </a:p>
          <a:p>
            <a:pPr indent="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530"/>
              <a:t>mean   195.010727  196.909668  193.235717  195.132266  192.372161  3.117239e+07</a:t>
            </a:r>
            <a:endParaRPr b="1"/>
          </a:p>
          <a:p>
            <a:pPr indent="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530"/>
              <a:t>std     25.388137   25.433350   25.336855   25.483966   26.136655  1.325359e+07</a:t>
            </a:r>
            <a:endParaRPr b="1"/>
          </a:p>
          <a:p>
            <a:pPr indent="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530"/>
              <a:t>min    143.979996  145.720001  142.000000  142.190002  140.085220  1.136200e+07</a:t>
            </a:r>
            <a:endParaRPr b="1"/>
          </a:p>
          <a:p>
            <a:pPr indent="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530"/>
              <a:t>25%    175.029999  176.190002  173.850006  175.029999  171.800674  2.169530e+07</a:t>
            </a:r>
            <a:endParaRPr b="1"/>
          </a:p>
          <a:p>
            <a:pPr indent="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530"/>
              <a:t>50%    191.509995  192.470001  189.929993  191.240005  187.721039  2.783540e+07</a:t>
            </a:r>
            <a:endParaRPr b="1"/>
          </a:p>
          <a:p>
            <a:pPr indent="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530"/>
              <a:t>75%    210.880005  213.649994  209.229996  210.360001  208.563843  3.666000e+07</a:t>
            </a:r>
            <a:endParaRPr b="1"/>
          </a:p>
          <a:p>
            <a:pPr indent="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530"/>
              <a:t>max    267.899994  268.000000  265.390015  267.839996  267.839996  9.624670e+07</a:t>
            </a:r>
            <a:endParaRPr b="1"/>
          </a:p>
          <a:p>
            <a:pPr indent="-245745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530"/>
          </a:p>
        </p:txBody>
      </p:sp>
      <p:sp>
        <p:nvSpPr>
          <p:cNvPr id="226" name="Google Shape;226;p7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2019-11-28T03:14:39Z</dcterms:created>
  <dc:creator>John Li</dc:creator>
</cp:coreProperties>
</file>