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5833" r:id="rId2"/>
    <p:sldId id="3910" r:id="rId3"/>
    <p:sldId id="3912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8EBA-BD80-917D-AA09-E18F6D54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C4BBD-DE31-7382-73BF-78DD90CB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7B95-3610-E808-C424-80D7705E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0927-32DC-C780-8465-FEFBFA01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C472-451F-4260-90F6-AAE2A7F3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74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45F1-6B67-7CCA-B214-627B7BF4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5CA11-F872-DA5C-6137-5BE8CE63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3B00-1191-E6B0-ADC6-BADDB986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A95D-C3B7-2829-2249-42F2018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9709-89C0-2F6A-7DAC-9949DD0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64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C143D-4DA9-2FD7-8953-F57B191B4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2D858-A968-2969-8620-A953F1F0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CD61-325B-5A99-D18A-AC18C3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FFE8-A3BB-4581-6078-B9837348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9F2D-4980-8CBE-BA9B-7715FAF3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91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- one line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1B-1D5A-B740-89AC-D04FB209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1285139"/>
            <a:ext cx="9540000" cy="702130"/>
          </a:xfrm>
        </p:spPr>
        <p:txBody>
          <a:bodyPr anchor="b"/>
          <a:lstStyle>
            <a:lvl1pPr algn="l">
              <a:lnSpc>
                <a:spcPts val="4400"/>
              </a:lnSpc>
              <a:defRPr sz="4000" b="1" i="0">
                <a:solidFill>
                  <a:schemeClr val="bg1"/>
                </a:solidFill>
                <a:latin typeface="Unilever Shilling" panose="020B0502020202020204" pitchFamily="34" charset="77"/>
                <a:cs typeface="Unilever Shilling" panose="020B0502020202020204" pitchFamily="34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F486-6287-2449-9F17-D507B95F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99" y="334737"/>
            <a:ext cx="8338410" cy="576916"/>
          </a:xfrm>
        </p:spPr>
        <p:txBody>
          <a:bodyPr anchor="b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000" b="1" i="0">
                <a:solidFill>
                  <a:schemeClr val="bg1"/>
                </a:solidFill>
                <a:latin typeface="Unilever Shilling" panose="020B0502020202020204" pitchFamily="34" charset="77"/>
                <a:cs typeface="Unilever Shilling" panose="020B0502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3475-D7F9-9A44-B21B-378AFD7E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999" y="2309020"/>
            <a:ext cx="9540000" cy="823912"/>
          </a:xfrm>
        </p:spPr>
        <p:txBody>
          <a:bodyPr anchor="t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6D531-F2EF-7045-BED7-2746E9151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8990" y="6181903"/>
            <a:ext cx="457200" cy="508000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6457449-A26E-7341-98AB-918F1A549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9175" y="6175350"/>
            <a:ext cx="523869" cy="514400"/>
          </a:xfrm>
        </p:spPr>
        <p:txBody>
          <a:bodyPr lIns="72000" rIns="72000" anchor="ctr"/>
          <a:lstStyle>
            <a:lvl1pPr marL="0" indent="0" algn="ctr">
              <a:buNone/>
              <a:defRPr sz="6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BA8DCD1-B8EE-1847-84AC-5CD43C60BC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45515" y="6175350"/>
            <a:ext cx="523869" cy="514400"/>
          </a:xfrm>
        </p:spPr>
        <p:txBody>
          <a:bodyPr lIns="72000" rIns="72000" anchor="ctr"/>
          <a:lstStyle>
            <a:lvl1pPr marL="0" indent="0" algn="ctr">
              <a:buNone/>
              <a:defRPr sz="6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847DC53-952E-B042-8F89-A107518282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71855" y="6175350"/>
            <a:ext cx="523869" cy="514400"/>
          </a:xfrm>
        </p:spPr>
        <p:txBody>
          <a:bodyPr lIns="72000" rIns="72000" anchor="ctr"/>
          <a:lstStyle>
            <a:lvl1pPr marL="0" indent="0" algn="ctr">
              <a:buNone/>
              <a:defRPr sz="60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2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4CD8-3659-2AF6-0ABE-213FADD2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A6B8-641D-B339-90FB-10E5A888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71E9-3724-410C-D51D-D6D056A8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66C9-3BF9-9693-32B2-05F6C0B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92C9-7089-1540-CD18-82AC3D3D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981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DBBB-4251-A98C-E4C5-178671CD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87A68-20DB-8431-C883-C5FDF3C5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82F4-2288-9ED4-FAF5-0D072CC3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D5BD-295B-4307-3CC4-E02D2FB0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7789-8ADF-5977-25F0-88CA7F0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43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CD1-5ABA-80E8-ED80-64D405CF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ADBC-06B9-5066-DF8A-209AC4704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B9B6-C99F-4198-F413-479DA2D09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F787-2CDA-C846-793B-2D0EDCF1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2D0A-4E16-2B8D-9FCA-EBC2560E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0B26-7F90-4EF4-E3F6-E2D41F0E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922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648B-79FD-3BB7-1E5D-9AFF260C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D993-454C-71E5-066A-C0D95D8D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969B-9DDE-F750-9BD1-B6877DBC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A7471-6DE0-8900-B9B7-A33B5EA8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60748-1D46-33D9-5490-D48276AF3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0CBAD-8AFE-3CFA-294E-977257E5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3459C-AF6D-9C53-AD4E-8FC82244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E1911-C407-9987-E1F4-129C51CC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40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27EA-F4A7-020A-613B-FF65B2F8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FC46-E966-9169-3B59-355F6E53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509C9-2216-1554-3B52-70C782B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FFEBC-B462-7988-17B0-68177CB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21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72D5F-AC99-A783-7304-FEC56D6F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4572A-FDBB-103F-1649-15781BA2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60C5-1D47-1FFE-DF67-EEB3B88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69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5E4C-AC66-3B05-B605-20212E4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A8EA-2CB9-B374-0BD6-FB38054D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FED4A-5861-5657-4E3C-3C22D8AF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49D1-1D09-7A16-8EA7-514AE047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220EC-5ED5-61D5-BE38-D40A1FD1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9736-104E-2231-391D-0C853598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924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D78A-9DA6-1C04-A2B2-9B6F7D16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0329E-0B13-9489-38C7-0C24FA405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7A2BF-A4D1-72C6-19D0-C304A5F8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CD17-FA58-EBD2-AC29-C9402A7A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E95F-5EA7-2A0E-6341-7E907C4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CE307-DBB5-5D65-4AFC-F577954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78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4C584-3434-BDF0-FF86-732349A3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5DF4-4D51-7BA7-2095-A35D5D99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04C4-8319-8AEA-BE6B-2253C56B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AE32-443C-40CA-8629-562917450DA7}" type="datetimeFigureOut">
              <a:rPr lang="en-PK" smtClean="0"/>
              <a:t>20/01/2025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794C-7936-2348-8C4E-FD09AFFD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E5DD-E665-525B-8195-E1A0CF2D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8D62-EAD9-46B1-8252-26809EA77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21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2013"/>
            <a:ext cx="12183943" cy="6513973"/>
          </a:xfrm>
          <a:custGeom>
            <a:avLst/>
            <a:gdLst/>
            <a:ahLst/>
            <a:cxnLst/>
            <a:rect l="l" t="t" r="r" b="b"/>
            <a:pathLst>
              <a:path w="18275915" h="9770960">
                <a:moveTo>
                  <a:pt x="0" y="0"/>
                </a:moveTo>
                <a:lnTo>
                  <a:pt x="18275915" y="0"/>
                </a:lnTo>
                <a:lnTo>
                  <a:pt x="18275915" y="9770960"/>
                </a:lnTo>
                <a:lnTo>
                  <a:pt x="0" y="977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14130-FB21-DEAB-5AEB-6D687FC52AA7}"/>
              </a:ext>
            </a:extLst>
          </p:cNvPr>
          <p:cNvSpPr txBox="1"/>
          <p:nvPr/>
        </p:nvSpPr>
        <p:spPr>
          <a:xfrm>
            <a:off x="1127761" y="1920894"/>
            <a:ext cx="9763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chemeClr val="bg1"/>
                </a:solidFill>
                <a:latin typeface="Unilever Shilling Bold" panose="020B0802020202020204" pitchFamily="34" charset="0"/>
                <a:cs typeface="Unilever Shilling Bold" panose="020B0802020202020204" pitchFamily="34" charset="0"/>
              </a:rPr>
              <a:t>Unilever </a:t>
            </a:r>
            <a:br>
              <a:rPr lang="en-GB" sz="8800" b="1" dirty="0">
                <a:solidFill>
                  <a:schemeClr val="bg1"/>
                </a:solidFill>
                <a:latin typeface="Unilever Shilling Bold" panose="020B0802020202020204" pitchFamily="34" charset="0"/>
                <a:cs typeface="Unilever Shilling Bold" panose="020B0802020202020204" pitchFamily="34" charset="0"/>
              </a:rPr>
            </a:br>
            <a:r>
              <a:rPr lang="en-GB" sz="8800" b="1" dirty="0">
                <a:solidFill>
                  <a:schemeClr val="bg1"/>
                </a:solidFill>
                <a:latin typeface="Unilever Shilling Bold" panose="020B0802020202020204" pitchFamily="34" charset="0"/>
                <a:cs typeface="Unilever Shilling Bold" panose="020B0802020202020204" pitchFamily="34" charset="0"/>
              </a:rPr>
              <a:t>Talent Hunt’25</a:t>
            </a:r>
            <a:endParaRPr lang="en-PK" sz="8800" b="1" dirty="0">
              <a:solidFill>
                <a:schemeClr val="bg1"/>
              </a:solidFill>
              <a:latin typeface="Unilever Shilling Bold" panose="020B0802020202020204" pitchFamily="34" charset="0"/>
              <a:cs typeface="Unilever Shilling Bold" panose="020B08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5C1C1-600D-6611-BAC9-F786A519CA67}"/>
              </a:ext>
            </a:extLst>
          </p:cNvPr>
          <p:cNvSpPr txBox="1"/>
          <p:nvPr/>
        </p:nvSpPr>
        <p:spPr>
          <a:xfrm>
            <a:off x="4043362" y="180975"/>
            <a:ext cx="410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Instructions</a:t>
            </a:r>
            <a:endParaRPr lang="en-PK" sz="3200" b="1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984E6-FD71-4E03-6F7A-0D902146872C}"/>
              </a:ext>
            </a:extLst>
          </p:cNvPr>
          <p:cNvSpPr txBox="1"/>
          <p:nvPr/>
        </p:nvSpPr>
        <p:spPr>
          <a:xfrm>
            <a:off x="333375" y="1028343"/>
            <a:ext cx="11363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Please ensure that you’re working on the </a:t>
            </a:r>
            <a:r>
              <a:rPr lang="en-GB" sz="1600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same challenge/track </a:t>
            </a: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that you picked when registering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The team will have to submit </a:t>
            </a:r>
            <a:r>
              <a:rPr lang="en-US" sz="1600" u="sng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one PowerPoint Presentation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 as a response to the case (please keep it to </a:t>
            </a:r>
            <a:r>
              <a:rPr lang="en-US" sz="1600" u="sng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5 slides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 maximum) </a:t>
            </a:r>
            <a:endParaRPr lang="en-GB" sz="1600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The </a:t>
            </a:r>
            <a:r>
              <a:rPr lang="en-GB" sz="1600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headers</a:t>
            </a: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for the 5 slides should be as follows: </a:t>
            </a:r>
            <a:r>
              <a:rPr lang="en-GB" sz="1600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Market Research</a:t>
            </a:r>
            <a:r>
              <a:rPr lang="en-GB" sz="1600" b="1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, </a:t>
            </a:r>
            <a:r>
              <a:rPr lang="en-GB" sz="1600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Big Idea</a:t>
            </a:r>
            <a:r>
              <a:rPr lang="en-GB" sz="1600" b="1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, </a:t>
            </a:r>
            <a:r>
              <a:rPr lang="en-GB" sz="1600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Marketing Plan</a:t>
            </a:r>
            <a:r>
              <a:rPr lang="en-GB" sz="1600" b="1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You can use </a:t>
            </a:r>
            <a:r>
              <a:rPr lang="en-GB" sz="1600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any template </a:t>
            </a: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in terms of </a:t>
            </a:r>
            <a:r>
              <a:rPr lang="en-GB" sz="1600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design</a:t>
            </a:r>
            <a:r>
              <a:rPr lang="en-GB" sz="16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when submitting your idea as long as the 5 headers are mentioned. Get creative with it!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Please make sure </a:t>
            </a:r>
            <a:r>
              <a:rPr lang="en-US" sz="1600" u="sng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all submissions are made by the group/team leader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 only using the attached google form link.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Please make sure you </a:t>
            </a:r>
            <a:r>
              <a:rPr lang="en-US" sz="1600" u="sng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double check before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 submitting as </a:t>
            </a:r>
            <a:r>
              <a:rPr lang="en-US" sz="1600" u="sng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once you submit you will not be able to resubmit or edit</a:t>
            </a:r>
            <a:r>
              <a:rPr lang="en-US" sz="1600" dirty="0">
                <a:solidFill>
                  <a:schemeClr val="bg1"/>
                </a:solidFill>
                <a:effectLst/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Unilever Shilling" panose="020B0502020202020204" pitchFamily="34" charset="0"/>
                <a:ea typeface="Calibri" panose="020F0502020204030204" pitchFamily="34" charset="0"/>
                <a:cs typeface="Unilever Shilling" panose="020B0502020202020204" pitchFamily="34" charset="0"/>
              </a:rPr>
              <a:t>Keep in mind it is mandatory to submit both the PowerPoint Presentation &amp; the social media challenge to qualify. </a:t>
            </a:r>
            <a:endParaRPr lang="en-PK" sz="1600" dirty="0">
              <a:solidFill>
                <a:schemeClr val="bg1"/>
              </a:solidFill>
              <a:effectLst/>
              <a:latin typeface="Unilever Shilling" panose="020B0502020202020204" pitchFamily="34" charset="0"/>
              <a:ea typeface="Calibri" panose="020F0502020204030204" pitchFamily="34" charset="0"/>
              <a:cs typeface="Unilever Shilling" panose="020B0502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5C1C1-600D-6611-BAC9-F786A519CA67}"/>
              </a:ext>
            </a:extLst>
          </p:cNvPr>
          <p:cNvSpPr txBox="1"/>
          <p:nvPr/>
        </p:nvSpPr>
        <p:spPr>
          <a:xfrm>
            <a:off x="4043362" y="180975"/>
            <a:ext cx="410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Team Details</a:t>
            </a:r>
            <a:endParaRPr lang="en-PK" sz="3200" b="1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C002D-9F15-F8A5-44D8-F8AAD16B720D}"/>
              </a:ext>
            </a:extLst>
          </p:cNvPr>
          <p:cNvSpPr txBox="1"/>
          <p:nvPr/>
        </p:nvSpPr>
        <p:spPr>
          <a:xfrm>
            <a:off x="200025" y="1114425"/>
            <a:ext cx="11315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Name of Challenge:</a:t>
            </a:r>
          </a:p>
          <a:p>
            <a:endParaRPr lang="en-GB" b="1" u="sng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Team Name:</a:t>
            </a:r>
          </a:p>
          <a:p>
            <a:endParaRPr lang="en-GB" b="1" u="sng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Name of University:</a:t>
            </a:r>
          </a:p>
          <a:p>
            <a:endParaRPr lang="en-GB" b="1" u="sng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Team Leader Name:</a:t>
            </a:r>
          </a:p>
          <a:p>
            <a:endParaRPr lang="en-GB" b="1" u="sng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2</a:t>
            </a:r>
            <a:r>
              <a:rPr lang="en-GB" b="1" u="sng" baseline="300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nd</a:t>
            </a:r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Team Member Name</a:t>
            </a:r>
          </a:p>
          <a:p>
            <a:endParaRPr lang="en-GB" b="1" u="sng" dirty="0">
              <a:solidFill>
                <a:schemeClr val="bg1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3</a:t>
            </a:r>
            <a:r>
              <a:rPr lang="en-GB" b="1" u="sng" baseline="30000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rd</a:t>
            </a:r>
            <a:r>
              <a:rPr lang="en-GB" b="1" u="sng" dirty="0">
                <a:solidFill>
                  <a:schemeClr val="bg1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Team Member Name:</a:t>
            </a:r>
          </a:p>
          <a:p>
            <a:endParaRPr lang="en-GB" dirty="0">
              <a:solidFill>
                <a:srgbClr val="9C44BF"/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51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C5F5-D249-F9C5-68D6-2126CB642A4A}"/>
              </a:ext>
            </a:extLst>
          </p:cNvPr>
          <p:cNvSpPr txBox="1"/>
          <p:nvPr/>
        </p:nvSpPr>
        <p:spPr>
          <a:xfrm>
            <a:off x="95250" y="9528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Research</a:t>
            </a:r>
            <a:endParaRPr lang="en-PK" sz="2400" b="1" dirty="0">
              <a:solidFill>
                <a:srgbClr val="002060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B09C-5269-C7D2-3552-65CB167059D2}"/>
              </a:ext>
            </a:extLst>
          </p:cNvPr>
          <p:cNvSpPr txBox="1"/>
          <p:nvPr/>
        </p:nvSpPr>
        <p:spPr>
          <a:xfrm>
            <a:off x="168274" y="652225"/>
            <a:ext cx="1164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Before heading right into your big idea – make sure your idea is backed by research on consumer trends – primary and secondary!</a:t>
            </a:r>
            <a:endParaRPr lang="en-PK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D1C5B-FB5E-5694-4846-7B5D0B3AAB13}"/>
              </a:ext>
            </a:extLst>
          </p:cNvPr>
          <p:cNvSpPr txBox="1"/>
          <p:nvPr/>
        </p:nvSpPr>
        <p:spPr>
          <a:xfrm>
            <a:off x="168273" y="1583958"/>
            <a:ext cx="11642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D2D2D"/>
                </a:solidFill>
                <a:latin typeface="Noto Sans" panose="020B0502040504020204" pitchFamily="34" charset="0"/>
              </a:rPr>
              <a:t>You might want to think about the following: </a:t>
            </a:r>
            <a:endParaRPr lang="en-US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Industry outlook: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Determine whether your market is growing, shrinking or stagnating.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Feedback: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You can ask current clients to fill out a quick survey to gauge their needs.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Gaps in service: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Look for demographics of people that your industry doesn't represent or serve. You might be able to fill these gaps with your product's marketing.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D2D2D"/>
                </a:solidFill>
                <a:latin typeface="Noto Sans" panose="020B0502040504020204" pitchFamily="34" charset="0"/>
              </a:rPr>
              <a:t> SWOT:</a:t>
            </a: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 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You can also conduct a SWOT analysis to find the strengths, weaknesses, opportunities and threats to the success of your product.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Research Competition: </a:t>
            </a:r>
            <a:r>
              <a:rPr lang="en-US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You might want to see what your competition is doing to help position yourself more strategically.</a:t>
            </a:r>
            <a:endParaRPr lang="en-US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C5F5-D249-F9C5-68D6-2126CB642A4A}"/>
              </a:ext>
            </a:extLst>
          </p:cNvPr>
          <p:cNvSpPr txBox="1"/>
          <p:nvPr/>
        </p:nvSpPr>
        <p:spPr>
          <a:xfrm>
            <a:off x="95250" y="9528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Big Idea</a:t>
            </a:r>
            <a:endParaRPr lang="en-PK" sz="2400" b="1" dirty="0">
              <a:solidFill>
                <a:srgbClr val="002060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59A8C-731D-7974-57CE-A70D2DC3AC33}"/>
              </a:ext>
            </a:extLst>
          </p:cNvPr>
          <p:cNvSpPr txBox="1"/>
          <p:nvPr/>
        </p:nvSpPr>
        <p:spPr>
          <a:xfrm>
            <a:off x="168274" y="763905"/>
            <a:ext cx="116427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Tell us your Big Idea and ensure you include the following:</a:t>
            </a:r>
            <a:b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</a:br>
            <a:endParaRPr lang="en-GB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Brand Positioning 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– overall idea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Tagline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ex: </a:t>
            </a:r>
            <a:r>
              <a:rPr lang="en-GB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Daag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GB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tou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GB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achay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Target Audience 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(Age, Gender, Interests, Values, SEC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C5F5-D249-F9C5-68D6-2126CB642A4A}"/>
              </a:ext>
            </a:extLst>
          </p:cNvPr>
          <p:cNvSpPr txBox="1"/>
          <p:nvPr/>
        </p:nvSpPr>
        <p:spPr>
          <a:xfrm>
            <a:off x="95250" y="95280"/>
            <a:ext cx="578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Marketing Plan – 2 slides</a:t>
            </a:r>
            <a:endParaRPr lang="en-PK" sz="2400" b="1" dirty="0">
              <a:solidFill>
                <a:srgbClr val="002060"/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656DD-5E99-F9F7-3248-DB58FEDA00F9}"/>
              </a:ext>
            </a:extLst>
          </p:cNvPr>
          <p:cNvSpPr txBox="1"/>
          <p:nvPr/>
        </p:nvSpPr>
        <p:spPr>
          <a:xfrm>
            <a:off x="168274" y="763905"/>
            <a:ext cx="11642725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Ensure you provide a through plan for your big idea. It should include:</a:t>
            </a:r>
          </a:p>
          <a:p>
            <a:endParaRPr lang="en-GB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>
                <a:latin typeface="Unilever Shilling"/>
                <a:cs typeface="Unilever Shilling" panose="020B0502020202020204" pitchFamily="34" charset="0"/>
              </a:rPr>
              <a:t>The </a:t>
            </a:r>
            <a:r>
              <a:rPr lang="en-GB" b="1" dirty="0">
                <a:latin typeface="Unilever Shilling"/>
                <a:cs typeface="Unilever Shilling" panose="020B0502020202020204" pitchFamily="34" charset="0"/>
              </a:rPr>
              <a:t>6Ps</a:t>
            </a:r>
            <a:r>
              <a:rPr lang="en-GB" dirty="0">
                <a:latin typeface="Unilever Shilling"/>
                <a:cs typeface="Unilever Shilling" panose="020B0502020202020204" pitchFamily="34" charset="0"/>
              </a:rPr>
              <a:t> (Product, Price, Place, Promotion, Presentation, People)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Communication Plan </a:t>
            </a:r>
            <a:r>
              <a:rPr lang="en-GB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across mediums channels -traditional, social media, digital advertising, ecommerce etc and identify the platforms to be used (ex: YouTube/ TikTok for digital)</a:t>
            </a:r>
          </a:p>
          <a:p>
            <a:pPr marL="342900" indent="-342900">
              <a:buAutoNum type="arabicPeriod"/>
            </a:pPr>
            <a:endParaRPr lang="en-PK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5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9db4e91-bad5-4fd0-9ca4-c06485916e3a}" enabled="1" method="Standard" siteId="{f66fae02-5d36-495b-bfe0-78a6ff9f8e6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436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Unilever Shilling</vt:lpstr>
      <vt:lpstr>Unilever Shilling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Sarwar, Rida</dc:creator>
  <cp:lastModifiedBy>Eva, Ilma</cp:lastModifiedBy>
  <cp:revision>9</cp:revision>
  <dcterms:created xsi:type="dcterms:W3CDTF">2023-02-02T06:13:09Z</dcterms:created>
  <dcterms:modified xsi:type="dcterms:W3CDTF">2025-01-22T06:30:10Z</dcterms:modified>
</cp:coreProperties>
</file>