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14"/>
  </p:notesMasterIdLst>
  <p:handoutMasterIdLst>
    <p:handoutMasterId r:id="rId15"/>
  </p:handoutMasterIdLst>
  <p:sldIdLst>
    <p:sldId id="375" r:id="rId2"/>
    <p:sldId id="459" r:id="rId3"/>
    <p:sldId id="460" r:id="rId4"/>
    <p:sldId id="462" r:id="rId5"/>
    <p:sldId id="463" r:id="rId6"/>
    <p:sldId id="464" r:id="rId7"/>
    <p:sldId id="465" r:id="rId8"/>
    <p:sldId id="466" r:id="rId9"/>
    <p:sldId id="468" r:id="rId10"/>
    <p:sldId id="469" r:id="rId11"/>
    <p:sldId id="467" r:id="rId12"/>
    <p:sldId id="418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8C2517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84009"/>
  </p:normalViewPr>
  <p:slideViewPr>
    <p:cSldViewPr snapToGrid="0" snapToObjects="1">
      <p:cViewPr varScale="1">
        <p:scale>
          <a:sx n="113" d="100"/>
          <a:sy n="113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12B3C0C-1CFD-1748-A346-4F07CCD93297}" type="datetimeFigureOut">
              <a:rPr lang="en-US" altLang="x-none"/>
              <a:pPr/>
              <a:t>3/4/2020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88AAE09-A5C2-7D45-9021-3DF07EDF55F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21FE8CF-AF51-664A-A971-26CD0FD70F49}" type="datetimeFigureOut">
              <a:rPr lang="en-US" altLang="x-none"/>
              <a:pPr/>
              <a:t>3/4/2020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FD704AC-B034-E740-A060-3609E6944F9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21870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491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613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260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446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8168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8984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272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87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983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704AC-B034-E740-A060-3609E6944F96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294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8C251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1583C49-0D07-493E-8CBC-E3C85F05D7E5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3138653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8C251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7FDAEA-069A-40EF-B24A-0FDCC98DF868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8831485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8C25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046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634251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50C50986-B87B-D843-9CF6-E76000A066BB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8503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64595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961020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09565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8C251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FFA4E01-0B38-43CF-9978-DBE02F12C676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8841388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8C25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1808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8991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542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0729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42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C1E-50AE-4656-B4A6-4861735A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048196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2517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8C251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21489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EB2669-5A1B-425B-9E3E-4DF692ACB15B}"/>
              </a:ext>
            </a:extLst>
          </p:cNvPr>
          <p:cNvSpPr/>
          <p:nvPr userDrawn="1"/>
        </p:nvSpPr>
        <p:spPr>
          <a:xfrm>
            <a:off x="0" y="4801104"/>
            <a:ext cx="9144000" cy="342396"/>
          </a:xfrm>
          <a:prstGeom prst="rect">
            <a:avLst/>
          </a:prstGeom>
          <a:solidFill>
            <a:srgbClr val="8C2517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75AFA2-C38A-4BA4-8AB0-556DDF9B60DE}"/>
              </a:ext>
            </a:extLst>
          </p:cNvPr>
          <p:cNvSpPr txBox="1">
            <a:spLocks/>
          </p:cNvSpPr>
          <p:nvPr userDrawn="1"/>
        </p:nvSpPr>
        <p:spPr>
          <a:xfrm>
            <a:off x="109538" y="4845330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charset="0"/>
                <a:ea typeface="ＭＳ Ｐゴシック" charset="-128"/>
                <a:cs typeface="+mn-cs"/>
              </a:defRPr>
            </a:lvl9pPr>
          </a:lstStyle>
          <a:p>
            <a:fld id="{0D43BB7F-BCAB-D44B-B5B7-2AA05B5711E3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100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thesnow.com/california/mammoth-mountain-ski-area/historical-snowfal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>
                <a:latin typeface="Arial" charset="0"/>
                <a:ea typeface="ＭＳ Ｐゴシック" charset="-128"/>
              </a:rPr>
              <a:t>Mammoth snow depth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1603375" y="4227672"/>
            <a:ext cx="6059488" cy="205740"/>
          </a:xfrm>
        </p:spPr>
        <p:txBody>
          <a:bodyPr/>
          <a:lstStyle/>
          <a:p>
            <a:r>
              <a:rPr lang="en-US" sz="1400" dirty="0"/>
              <a:t>John Rapp </a:t>
            </a:r>
            <a:r>
              <a:rPr lang="en-US" sz="1400" dirty="0" err="1"/>
              <a:t>Farnes</a:t>
            </a:r>
            <a:endParaRPr lang="en-US" sz="1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A Time Series Analysis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r>
              <a:rPr lang="sv-SE" dirty="0"/>
              <a:t> different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Better</a:t>
            </a:r>
            <a:r>
              <a:rPr lang="sv-SE" dirty="0">
                <a:solidFill>
                  <a:schemeClr val="tx1"/>
                </a:solidFill>
              </a:rPr>
              <a:t> Ljung-Box and </a:t>
            </a:r>
            <a:r>
              <a:rPr lang="sv-SE" dirty="0" err="1">
                <a:solidFill>
                  <a:schemeClr val="tx1"/>
                </a:solidFill>
              </a:rPr>
              <a:t>residual</a:t>
            </a:r>
            <a:r>
              <a:rPr lang="sv-SE" dirty="0">
                <a:solidFill>
                  <a:schemeClr val="tx1"/>
                </a:solidFill>
              </a:rPr>
              <a:t> ACF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Predicts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snow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will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increase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B6E14-A4E2-43DC-BE5F-70AAD0FC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76" y="1912373"/>
            <a:ext cx="4005577" cy="22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660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Next</a:t>
            </a:r>
            <a:r>
              <a:rPr lang="sv-SE" dirty="0"/>
              <a:t>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More</a:t>
            </a:r>
            <a:r>
              <a:rPr lang="sv-SE" dirty="0">
                <a:solidFill>
                  <a:schemeClr val="tx1"/>
                </a:solidFill>
              </a:rPr>
              <a:t> transformations on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E.g</a:t>
            </a:r>
            <a:r>
              <a:rPr lang="sv-SE" dirty="0">
                <a:solidFill>
                  <a:schemeClr val="tx1"/>
                </a:solidFill>
              </a:rPr>
              <a:t>. 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Other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weather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predicting</a:t>
            </a:r>
            <a:r>
              <a:rPr lang="sv-SE" dirty="0">
                <a:solidFill>
                  <a:schemeClr val="tx1"/>
                </a:solidFill>
              </a:rPr>
              <a:t>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Other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models</a:t>
            </a:r>
            <a:r>
              <a:rPr lang="sv-SE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789933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BF8517-EC18-4CFD-8E4B-65128FAA35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30746" y="1629764"/>
            <a:ext cx="5882510" cy="1883971"/>
          </a:xfrm>
          <a:prstGeom prst="rect">
            <a:avLst/>
          </a:prstGeom>
          <a:noFill/>
        </p:spPr>
        <p:txBody>
          <a:bodyPr vert="horz" wrap="square" rtlCol="0" anchor="ctr">
            <a:noAutofit/>
          </a:bodyPr>
          <a:lstStyle/>
          <a:p>
            <a:r>
              <a:rPr lang="en-US" sz="4800" dirty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</a:rPr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5236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Mammouth</a:t>
            </a:r>
            <a:r>
              <a:rPr lang="sv-SE" dirty="0"/>
              <a:t> </a:t>
            </a:r>
            <a:r>
              <a:rPr lang="sv-SE" dirty="0" err="1"/>
              <a:t>mountain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78641-112B-4A98-9B7D-CE813A90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38" y="908685"/>
            <a:ext cx="2914602" cy="3193708"/>
          </a:xfrm>
          <a:prstGeom prst="rect">
            <a:avLst/>
          </a:prstGeom>
        </p:spPr>
      </p:pic>
      <p:pic>
        <p:nvPicPr>
          <p:cNvPr id="1028" name="Picture 4" descr="Bildresultat för mammoth mountain sign">
            <a:extLst>
              <a:ext uri="{FF2B5EF4-FFF2-40B4-BE49-F238E27FC236}">
                <a16:creationId xmlns:a16="http://schemas.microsoft.com/office/drawing/2014/main" id="{7C355AEC-999F-4926-985C-BA83E96E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7" y="908685"/>
            <a:ext cx="4301292" cy="28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2576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Dataset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Snow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 data from </a:t>
            </a:r>
            <a:r>
              <a:rPr lang="sv-SE" dirty="0" err="1">
                <a:solidFill>
                  <a:schemeClr val="tx1"/>
                </a:solidFill>
              </a:rPr>
              <a:t>Mammoth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website</a:t>
            </a:r>
            <a:r>
              <a:rPr lang="sv-SE" dirty="0">
                <a:solidFill>
                  <a:schemeClr val="tx1"/>
                </a:solidFill>
              </a:rPr>
              <a:t> (Main </a:t>
            </a:r>
            <a:r>
              <a:rPr lang="sv-SE" dirty="0" err="1">
                <a:solidFill>
                  <a:schemeClr val="tx1"/>
                </a:solidFill>
              </a:rPr>
              <a:t>lodge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Collected</a:t>
            </a:r>
            <a:r>
              <a:rPr lang="sv-SE" dirty="0">
                <a:solidFill>
                  <a:schemeClr val="tx1"/>
                </a:solidFill>
              </a:rPr>
              <a:t> by </a:t>
            </a:r>
            <a:r>
              <a:rPr lang="sv-SE" dirty="0">
                <a:hlinkClick r:id="rId3"/>
              </a:rPr>
              <a:t>https://www.onthesnow.com/california/mammoth-mountain-ski-area/historical-snowfall.html</a:t>
            </a:r>
            <a:endParaRPr lang="sv-S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Problem </a:t>
            </a:r>
            <a:r>
              <a:rPr lang="sv-SE" dirty="0" err="1">
                <a:solidFill>
                  <a:schemeClr val="tx1"/>
                </a:solidFill>
              </a:rPr>
              <a:t>with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missing</a:t>
            </a:r>
            <a:r>
              <a:rPr lang="sv-SE" dirty="0">
                <a:solidFill>
                  <a:schemeClr val="tx1"/>
                </a:solidFill>
              </a:rPr>
              <a:t>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During</a:t>
            </a:r>
            <a:r>
              <a:rPr lang="sv-SE" dirty="0">
                <a:solidFill>
                  <a:schemeClr val="tx1"/>
                </a:solidFill>
              </a:rPr>
              <a:t> off </a:t>
            </a:r>
            <a:r>
              <a:rPr lang="sv-SE" dirty="0" err="1">
                <a:solidFill>
                  <a:schemeClr val="tx1"/>
                </a:solidFill>
              </a:rPr>
              <a:t>season</a:t>
            </a:r>
            <a:r>
              <a:rPr lang="sv-SE" dirty="0">
                <a:solidFill>
                  <a:schemeClr val="tx1"/>
                </a:solidFill>
              </a:rPr>
              <a:t> and </a:t>
            </a:r>
            <a:r>
              <a:rPr lang="sv-SE" dirty="0" err="1">
                <a:solidFill>
                  <a:schemeClr val="tx1"/>
                </a:solidFill>
              </a:rPr>
              <a:t>missing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measurements</a:t>
            </a:r>
            <a:endParaRPr lang="sv-SE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9E836-DE51-409B-BC01-A675F2F8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76" y="2571750"/>
            <a:ext cx="3396572" cy="2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5428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cleaning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Weekly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average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Fill</a:t>
            </a:r>
            <a:r>
              <a:rPr lang="sv-SE" dirty="0">
                <a:solidFill>
                  <a:schemeClr val="tx1"/>
                </a:solidFill>
              </a:rPr>
              <a:t> 0s in </a:t>
            </a:r>
            <a:r>
              <a:rPr lang="sv-SE" dirty="0" err="1">
                <a:solidFill>
                  <a:schemeClr val="tx1"/>
                </a:solidFill>
              </a:rPr>
              <a:t>missing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values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1E1E7-1379-4525-8839-4A67786D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7" y="1998133"/>
            <a:ext cx="4356588" cy="2669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26AB2-333B-424D-8CE5-74F2C739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573" y="2316925"/>
            <a:ext cx="3393864" cy="19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299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Detrending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Clear and </a:t>
            </a:r>
            <a:r>
              <a:rPr lang="sv-SE" dirty="0" err="1">
                <a:solidFill>
                  <a:schemeClr val="tx1"/>
                </a:solidFill>
              </a:rPr>
              <a:t>obvious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yearly</a:t>
            </a:r>
            <a:r>
              <a:rPr lang="sv-SE" dirty="0">
                <a:solidFill>
                  <a:schemeClr val="tx1"/>
                </a:solidFill>
              </a:rPr>
              <a:t> trend (</a:t>
            </a:r>
            <a:r>
              <a:rPr lang="sv-SE" dirty="0" err="1">
                <a:solidFill>
                  <a:schemeClr val="tx1"/>
                </a:solidFill>
              </a:rPr>
              <a:t>additional</a:t>
            </a:r>
            <a:r>
              <a:rPr lang="sv-SE" dirty="0">
                <a:solidFill>
                  <a:schemeClr val="tx1"/>
                </a:solidFill>
              </a:rPr>
              <a:t> 4 </a:t>
            </a:r>
            <a:r>
              <a:rPr lang="sv-SE" dirty="0" err="1">
                <a:solidFill>
                  <a:schemeClr val="tx1"/>
                </a:solidFill>
              </a:rPr>
              <a:t>year</a:t>
            </a:r>
            <a:r>
              <a:rPr lang="sv-SE" dirty="0">
                <a:solidFill>
                  <a:schemeClr val="tx1"/>
                </a:solidFill>
              </a:rPr>
              <a:t> trend)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Fit 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 – </a:t>
            </a:r>
            <a:r>
              <a:rPr lang="sv-SE" dirty="0" err="1">
                <a:solidFill>
                  <a:schemeClr val="tx1"/>
                </a:solidFill>
              </a:rPr>
              <a:t>monthlyavg</a:t>
            </a:r>
            <a:r>
              <a:rPr lang="sv-SE" dirty="0">
                <a:solidFill>
                  <a:schemeClr val="tx1"/>
                </a:solidFill>
              </a:rPr>
              <a:t>(</a:t>
            </a:r>
            <a:r>
              <a:rPr lang="sv-SE" dirty="0" err="1">
                <a:solidFill>
                  <a:schemeClr val="tx1"/>
                </a:solidFill>
              </a:rPr>
              <a:t>dept</a:t>
            </a:r>
            <a:r>
              <a:rPr lang="sv-SE" dirty="0">
                <a:solidFill>
                  <a:schemeClr val="tx1"/>
                </a:solidFill>
              </a:rPr>
              <a:t>), and </a:t>
            </a:r>
            <a:r>
              <a:rPr lang="sv-SE" dirty="0" err="1">
                <a:solidFill>
                  <a:schemeClr val="tx1"/>
                </a:solidFill>
              </a:rPr>
              <a:t>linear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C3506-5438-4F9E-B118-94AAF1F0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7" y="3122327"/>
            <a:ext cx="2119281" cy="136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1D450-37BD-4931-8C80-3D4BA9D6F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28" y="1891368"/>
            <a:ext cx="2049977" cy="1169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4ECFB8-906B-4203-AFEC-13D27D27F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446" y="1891368"/>
            <a:ext cx="3930306" cy="24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817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Detrended</a:t>
            </a:r>
            <a:r>
              <a:rPr lang="sv-SE" dirty="0"/>
              <a:t> series </a:t>
            </a:r>
            <a:r>
              <a:rPr lang="sv-SE" dirty="0" err="1"/>
              <a:t>properties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Looks like AR, </a:t>
            </a:r>
            <a:r>
              <a:rPr lang="sv-SE" dirty="0" err="1">
                <a:solidFill>
                  <a:schemeClr val="tx1"/>
                </a:solidFill>
              </a:rPr>
              <a:t>however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many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significant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values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Pacf</a:t>
            </a:r>
            <a:r>
              <a:rPr lang="sv-SE" dirty="0">
                <a:solidFill>
                  <a:schemeClr val="tx1"/>
                </a:solidFill>
              </a:rPr>
              <a:t> at lag 1 </a:t>
            </a:r>
            <a:r>
              <a:rPr lang="sv-SE" dirty="0" err="1">
                <a:solidFill>
                  <a:schemeClr val="tx1"/>
                </a:solidFill>
              </a:rPr>
              <a:t>year</a:t>
            </a:r>
            <a:r>
              <a:rPr lang="sv-SE" dirty="0">
                <a:solidFill>
                  <a:schemeClr val="tx1"/>
                </a:solidFill>
              </a:rPr>
              <a:t>, </a:t>
            </a:r>
            <a:r>
              <a:rPr lang="sv-SE" dirty="0" err="1">
                <a:solidFill>
                  <a:schemeClr val="tx1"/>
                </a:solidFill>
              </a:rPr>
              <a:t>but</a:t>
            </a:r>
            <a:r>
              <a:rPr lang="sv-SE" dirty="0">
                <a:solidFill>
                  <a:schemeClr val="tx1"/>
                </a:solidFill>
              </a:rPr>
              <a:t> no </a:t>
            </a:r>
            <a:r>
              <a:rPr lang="sv-SE" dirty="0" err="1">
                <a:solidFill>
                  <a:schemeClr val="tx1"/>
                </a:solidFill>
              </a:rPr>
              <a:t>peak</a:t>
            </a:r>
            <a:r>
              <a:rPr lang="sv-SE" dirty="0">
                <a:solidFill>
                  <a:schemeClr val="tx1"/>
                </a:solidFill>
              </a:rPr>
              <a:t> on </a:t>
            </a:r>
            <a:r>
              <a:rPr lang="sv-SE" dirty="0" err="1">
                <a:solidFill>
                  <a:schemeClr val="tx1"/>
                </a:solidFill>
              </a:rPr>
              <a:t>periodogram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4BB98-AA6F-4C48-B0D5-19D4DB11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74" y="2035289"/>
            <a:ext cx="2657204" cy="2199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09A63-D70E-4F04-B16B-A9A62475B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214" y="2010528"/>
            <a:ext cx="2634985" cy="2203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F6720-6798-465E-9FF4-24FA68BB1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18" y="2223816"/>
            <a:ext cx="2680778" cy="17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6958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fitting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Best </a:t>
            </a:r>
            <a:r>
              <a:rPr lang="sv-SE" dirty="0" err="1">
                <a:solidFill>
                  <a:schemeClr val="tx1"/>
                </a:solidFill>
              </a:rPr>
              <a:t>model</a:t>
            </a:r>
            <a:r>
              <a:rPr lang="sv-SE" dirty="0">
                <a:solidFill>
                  <a:schemeClr val="tx1"/>
                </a:solidFill>
              </a:rPr>
              <a:t> (2,1,2)X(1,1,0)[52]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All terms </a:t>
            </a:r>
            <a:r>
              <a:rPr lang="sv-SE" dirty="0" err="1">
                <a:solidFill>
                  <a:schemeClr val="tx1"/>
                </a:solidFill>
              </a:rPr>
              <a:t>significant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Very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high</a:t>
            </a:r>
            <a:r>
              <a:rPr lang="sv-SE" dirty="0">
                <a:solidFill>
                  <a:schemeClr val="tx1"/>
                </a:solidFill>
              </a:rPr>
              <a:t> sigma^2 </a:t>
            </a:r>
            <a:r>
              <a:rPr lang="sv-SE" dirty="0" err="1">
                <a:solidFill>
                  <a:schemeClr val="tx1"/>
                </a:solidFill>
              </a:rPr>
              <a:t>estimate</a:t>
            </a:r>
            <a:r>
              <a:rPr lang="sv-SE" dirty="0">
                <a:solidFill>
                  <a:schemeClr val="tx1"/>
                </a:solidFill>
              </a:rPr>
              <a:t>: 312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C8975-DD75-4FD2-86B7-40FD0730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7" y="2571749"/>
            <a:ext cx="6648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1357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Residuals</a:t>
            </a:r>
            <a:r>
              <a:rPr lang="sv-SE" dirty="0"/>
              <a:t> and </a:t>
            </a:r>
            <a:r>
              <a:rPr lang="sv-SE" dirty="0" err="1"/>
              <a:t>smoothness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/>
                </a:solidFill>
              </a:rPr>
              <a:t>Residuals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doesn’t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meet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assumptions</a:t>
            </a:r>
            <a:endParaRPr lang="sv-SE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Big </a:t>
            </a:r>
            <a:r>
              <a:rPr lang="sv-SE" sz="1600" dirty="0" err="1">
                <a:solidFill>
                  <a:schemeClr val="tx1"/>
                </a:solidFill>
              </a:rPr>
              <a:t>residuals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big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snow</a:t>
            </a:r>
            <a:r>
              <a:rPr lang="sv-SE" sz="1600" dirty="0">
                <a:solidFill>
                  <a:schemeClr val="tx1"/>
                </a:solidFill>
              </a:rPr>
              <a:t> falls?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Standard </a:t>
            </a:r>
            <a:r>
              <a:rPr lang="sv-SE" sz="1600" dirty="0" err="1">
                <a:solidFill>
                  <a:schemeClr val="tx1"/>
                </a:solidFill>
              </a:rPr>
              <a:t>error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higher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than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estimate</a:t>
            </a:r>
            <a:endParaRPr lang="sv-SE" sz="16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/>
                </a:solidFill>
              </a:rPr>
              <a:t>Low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frequency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variance</a:t>
            </a:r>
            <a:endParaRPr lang="sv-SE" sz="1600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/>
                </a:solidFill>
              </a:rPr>
              <a:t>Smooth</a:t>
            </a:r>
            <a:r>
              <a:rPr lang="sv-SE" sz="1600" dirty="0">
                <a:solidFill>
                  <a:schemeClr val="tx1"/>
                </a:solidFill>
              </a:rPr>
              <a:t>, </a:t>
            </a:r>
            <a:r>
              <a:rPr lang="sv-SE" sz="1600" dirty="0" err="1">
                <a:solidFill>
                  <a:schemeClr val="tx1"/>
                </a:solidFill>
              </a:rPr>
              <a:t>however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big</a:t>
            </a:r>
            <a:r>
              <a:rPr lang="sv-SE" sz="1600" dirty="0">
                <a:solidFill>
                  <a:schemeClr val="tx1"/>
                </a:solidFill>
              </a:rPr>
              <a:t> </a:t>
            </a:r>
            <a:r>
              <a:rPr lang="sv-SE" sz="1600" dirty="0" err="1">
                <a:solidFill>
                  <a:schemeClr val="tx1"/>
                </a:solidFill>
              </a:rPr>
              <a:t>jumps</a:t>
            </a:r>
            <a:endParaRPr lang="sv-SE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F6720-6798-465E-9FF4-24FA68BB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78" y="2539299"/>
            <a:ext cx="3130270" cy="2075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2DF08C-7B99-4649-A3E4-8E7D90D7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76" y="2539299"/>
            <a:ext cx="3439255" cy="21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20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65E6-BA63-48E7-B79E-6BE0553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2E41B-CE3B-4333-BF48-9E480CA87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Predicting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snow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depth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decrease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compared</a:t>
            </a:r>
            <a:r>
              <a:rPr lang="sv-SE" dirty="0">
                <a:solidFill>
                  <a:schemeClr val="tx1"/>
                </a:solidFill>
              </a:rPr>
              <a:t> to </a:t>
            </a:r>
            <a:r>
              <a:rPr lang="sv-SE" dirty="0" err="1">
                <a:solidFill>
                  <a:schemeClr val="tx1"/>
                </a:solidFill>
              </a:rPr>
              <a:t>average</a:t>
            </a:r>
            <a:endParaRPr lang="sv-S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</a:rPr>
              <a:t>High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error</a:t>
            </a:r>
            <a:r>
              <a:rPr lang="sv-SE" dirty="0">
                <a:solidFill>
                  <a:schemeClr val="tx1"/>
                </a:solidFill>
              </a:rPr>
              <a:t>, </a:t>
            </a:r>
            <a:r>
              <a:rPr lang="sv-SE" dirty="0" err="1">
                <a:solidFill>
                  <a:schemeClr val="tx1"/>
                </a:solidFill>
              </a:rPr>
              <a:t>higher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than</a:t>
            </a:r>
            <a:r>
              <a:rPr lang="sv-SE" dirty="0">
                <a:solidFill>
                  <a:schemeClr val="tx1"/>
                </a:solidFill>
              </a:rPr>
              <a:t> </a:t>
            </a:r>
            <a:r>
              <a:rPr lang="sv-SE" dirty="0" err="1">
                <a:solidFill>
                  <a:schemeClr val="tx1"/>
                </a:solidFill>
              </a:rPr>
              <a:t>reported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B6E14-A4E2-43DC-BE5F-70AAD0FC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76" y="1912373"/>
            <a:ext cx="4005577" cy="22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8815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0&quot; checked=&quot;0&quot; leftSpacing=&quot;10&quot; rightDistribute=&quot;1&quot; dock=&quot;1&quot; /&gt;&lt;column field=&quot;freecolumn&quot; label=&quot;Beschreibung&quot; visible=&quot;1&quot; checked=&quot;1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31.12504&quot; top=&quot;133.875&quot; width=&quot;657.75&quot; height=&quot;351.6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Arial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Titanic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layoutId=&quot;1_8&quot; createSections=&quot;0&quot; singleSlideId=&quot;7ebeb588-8fba-49fc-b57c-65932a7bce3c&quot; backupSlideId=&quot;47d21fe2-8ccd-4363-ad68-9e39af7a636c&quot; backupSectionId=&quot;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418.5646&quot; /&gt;&lt;column field=&quot;responsible&quot; label=&quot;Responsible&quot; visible=&quot;1&quot; checked=&quot;0&quot; leftSpacing=&quot;10&quot; rightDistribute=&quot;1&quot; dock=&quot;1&quot; rightSpacing=&quot;205.6776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0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bbdef152-42b1-434f-b2eb-b811666c0c64&quot; parentId=&quot;&quot; level=&quot;1&quot; generateAgendaSlide=&quot;1&quot; showAgendaItem=&quot;1&quot; isBreak=&quot;0&quot; topic=&quot;Introduction&quot; agendaSlideId=&quot;bd9a1627-c2f9-44a3-9028-d8af89a4e25d&quot; itemNo=&quot;1&quot; subItemNo=&quot;0&quot; sectionId=&quot;&quot; /&gt;&lt;item duration=&quot;30&quot; id=&quot;211f2fd1-bf1e-455e-b13d-bea581f0906e&quot; parentId=&quot;&quot; level=&quot;1&quot; generateAgendaSlide=&quot;1&quot; showAgendaItem=&quot;1&quot; isBreak=&quot;0&quot; topic=&quot;Analysis&quot; agendaSlideId=&quot;70f84df0-6d8e-4290-b530-727efd1015bd&quot; itemNo=&quot;2&quot; subItemNo=&quot;0&quot; sectionId=&quot;&quot; /&gt;&lt;item duration=&quot;30&quot; id=&quot;f01bffa5-3448-4899-b38c-48f2a7a49bfd&quot; parentId=&quot;211f2fd1-bf1e-455e-b13d-bea581f0906e&quot; level=&quot;2&quot; generateAgendaSlide=&quot;1&quot; showAgendaItem=&quot;1&quot; isBreak=&quot;0&quot; topic=&quot;Covariates&quot; agendaSlideId=&quot;12078ae7-9d54-48a4-a47f-1e7c271d2a07&quot; sectionId=&quot;&quot; /&gt;&lt;item duration=&quot;30&quot; id=&quot;6a2afad1-8aeb-444b-9b5e-80b8003aa934&quot; parentId=&quot;211f2fd1-bf1e-455e-b13d-bea581f0906e&quot; level=&quot;2&quot; generateAgendaSlide=&quot;1&quot; showAgendaItem=&quot;1&quot; isBreak=&quot;0&quot; topic=&quot;Comparing models&quot; agendaSlideId=&quot;075058fd-6a15-43df-968e-afb187f0d03b&quot; sectionId=&quot;&quot; /&gt;&lt;item duration=&quot;30&quot; id=&quot;c09f0615-26aa-4597-bf97-2e716700fe32&quot; parentId=&quot;&quot; level=&quot;1&quot; generateAgendaSlide=&quot;1&quot; showAgendaItem=&quot;1&quot; isBreak=&quot;0&quot; topic=&quot;Results&quot; agendaSlideId=&quot;1803e2b3-43b7-47be-b0bb-d0fa1fcbf3de&quot; itemNo=&quot;3&quot; subItemNo=&quot;0&quot; sectionId=&quot;&quot; /&gt;&lt;item duration=&quot;30&quot; id=&quot;4685fd59-35a3-4a07-9ef5-f6030ac13514&quot; parentId=&quot;&quot; level=&quot;1&quot; generateAgendaSlide=&quot;1&quot; showAgendaItem=&quot;1&quot; isBreak=&quot;0&quot; topic=&quot;Questions&quot; agendaSlideId=&quot;8ce0f310-56f6-4fd8-8fd1-bd21585a51f4&quot; /&gt;&lt;/items&gt;&lt;/agenda&gt;&lt;/contents&gt;&lt;/ee4p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8ce0f310-56f6-4fd8-8fd1-bd21585a51f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Questions"/>
  <p:tag name="EE4P_AGENDAWIZARD_PROPERTIES" val="370.4102/242.5891/318.4648/43.62189"/>
</p:tagLst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210</Words>
  <Application>Microsoft Office PowerPoint</Application>
  <PresentationFormat>On-screen Show (16:9)</PresentationFormat>
  <Paragraphs>52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Source Sans Pro</vt:lpstr>
      <vt:lpstr>Source Sans Pro Semibold</vt:lpstr>
      <vt:lpstr>Wingdings</vt:lpstr>
      <vt:lpstr>SU_Template_TopBar</vt:lpstr>
      <vt:lpstr>Mammoth snow depth</vt:lpstr>
      <vt:lpstr>Mammouth mountain</vt:lpstr>
      <vt:lpstr>Dataset</vt:lpstr>
      <vt:lpstr>Data cleaning</vt:lpstr>
      <vt:lpstr>Detrending</vt:lpstr>
      <vt:lpstr>Detrended series properties</vt:lpstr>
      <vt:lpstr>Model fitting</vt:lpstr>
      <vt:lpstr>Residuals and smoothness</vt:lpstr>
      <vt:lpstr>Prediction</vt:lpstr>
      <vt:lpstr>Prediction different model</vt:lpstr>
      <vt:lpstr>Next steps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Melinda Hantke</dc:creator>
  <dc:description>2012 PowerPoint template redesign</dc:description>
  <cp:lastModifiedBy>John</cp:lastModifiedBy>
  <cp:revision>421</cp:revision>
  <dcterms:created xsi:type="dcterms:W3CDTF">2018-02-28T00:33:16Z</dcterms:created>
  <dcterms:modified xsi:type="dcterms:W3CDTF">2020-03-04T15:11:20Z</dcterms:modified>
</cp:coreProperties>
</file>