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375" r:id="rId2"/>
    <p:sldId id="459" r:id="rId3"/>
    <p:sldId id="460" r:id="rId4"/>
    <p:sldId id="462" r:id="rId5"/>
    <p:sldId id="463" r:id="rId6"/>
    <p:sldId id="464" r:id="rId7"/>
    <p:sldId id="470" r:id="rId8"/>
    <p:sldId id="466" r:id="rId9"/>
    <p:sldId id="468" r:id="rId10"/>
    <p:sldId id="469" r:id="rId11"/>
    <p:sldId id="467" r:id="rId12"/>
    <p:sldId id="418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8C2517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84009"/>
  </p:normalViewPr>
  <p:slideViewPr>
    <p:cSldViewPr snapToGrid="0" snapToObjects="1">
      <p:cViewPr varScale="1">
        <p:scale>
          <a:sx n="113" d="100"/>
          <a:sy n="113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12B3C0C-1CFD-1748-A346-4F07CCD93297}" type="datetimeFigureOut">
              <a:rPr lang="en-US" altLang="x-none"/>
              <a:pPr/>
              <a:t>3/4/2020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88AAE09-A5C2-7D45-9021-3DF07EDF55F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21FE8CF-AF51-664A-A971-26CD0FD70F49}" type="datetimeFigureOut">
              <a:rPr lang="en-US" altLang="x-none"/>
              <a:pPr/>
              <a:t>3/4/2020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FD704AC-B034-E740-A060-3609E6944F9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2187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491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1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260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46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816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8984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72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690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83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294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8C251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1583C49-0D07-493E-8CBC-E3C85F05D7E5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3138653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8C251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7FDAEA-069A-40EF-B24A-0FDCC98DF868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831485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8C25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46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634251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50C50986-B87B-D843-9CF6-E76000A066BB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8503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64595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961020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0956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8C251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FFA4E01-0B38-43CF-9978-DBE02F12C676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841388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8C25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1808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8991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542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0729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42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C1E-50AE-4656-B4A6-4861735A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8196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2517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8C251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21489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EB2669-5A1B-425B-9E3E-4DF692ACB15B}"/>
              </a:ext>
            </a:extLst>
          </p:cNvPr>
          <p:cNvSpPr/>
          <p:nvPr userDrawn="1"/>
        </p:nvSpPr>
        <p:spPr>
          <a:xfrm>
            <a:off x="0" y="4801104"/>
            <a:ext cx="9144000" cy="342396"/>
          </a:xfrm>
          <a:prstGeom prst="rect">
            <a:avLst/>
          </a:prstGeom>
          <a:solidFill>
            <a:srgbClr val="8C2517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75AFA2-C38A-4BA4-8AB0-556DDF9B60DE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100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thesnow.com/california/mammoth-mountain-ski-area/historical-snowfa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>
                <a:latin typeface="Arial" charset="0"/>
                <a:ea typeface="ＭＳ Ｐゴシック" charset="-128"/>
              </a:rPr>
              <a:t>Mammoth snow depth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1603375" y="4227672"/>
            <a:ext cx="6059488" cy="205740"/>
          </a:xfrm>
        </p:spPr>
        <p:txBody>
          <a:bodyPr/>
          <a:lstStyle/>
          <a:p>
            <a:r>
              <a:rPr lang="en-US" sz="1400" dirty="0"/>
              <a:t>John Rapp </a:t>
            </a:r>
            <a:r>
              <a:rPr lang="en-US" sz="1400" dirty="0" err="1"/>
              <a:t>Farnes</a:t>
            </a:r>
            <a:endParaRPr lang="en-US" sz="1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 Time Series Analysis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different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Linear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detrending</a:t>
            </a:r>
            <a:r>
              <a:rPr lang="sv-SE" dirty="0">
                <a:solidFill>
                  <a:schemeClr val="tx1"/>
                </a:solidFill>
              </a:rPr>
              <a:t>, ARMA(2,0,1)x(1,1,0)[52]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Better</a:t>
            </a:r>
            <a:r>
              <a:rPr lang="sv-SE" dirty="0">
                <a:solidFill>
                  <a:schemeClr val="tx1"/>
                </a:solidFill>
              </a:rPr>
              <a:t> Ljung-Box and </a:t>
            </a:r>
            <a:r>
              <a:rPr lang="sv-SE" dirty="0" err="1">
                <a:solidFill>
                  <a:schemeClr val="tx1"/>
                </a:solidFill>
              </a:rPr>
              <a:t>residual</a:t>
            </a:r>
            <a:r>
              <a:rPr lang="sv-SE" dirty="0">
                <a:solidFill>
                  <a:schemeClr val="tx1"/>
                </a:solidFill>
              </a:rPr>
              <a:t> ACF, </a:t>
            </a:r>
            <a:r>
              <a:rPr lang="sv-SE" dirty="0" err="1">
                <a:solidFill>
                  <a:schemeClr val="tx1"/>
                </a:solidFill>
              </a:rPr>
              <a:t>high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variance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Predicts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will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increase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ED9F1-5CA7-4D9E-AA0C-8071F3E7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272" y="2259451"/>
            <a:ext cx="3430368" cy="2146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A98C9-EF53-49D3-94B0-C71419E5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272" y="1636231"/>
            <a:ext cx="3123325" cy="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D2EE-E714-4CA6-8BBB-D5BE9447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77" y="2198331"/>
            <a:ext cx="3573005" cy="220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60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Next</a:t>
            </a:r>
            <a:r>
              <a:rPr lang="sv-SE" dirty="0"/>
              <a:t>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3921123" cy="253216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More</a:t>
            </a:r>
            <a:r>
              <a:rPr lang="sv-SE" dirty="0">
                <a:solidFill>
                  <a:schemeClr val="tx1"/>
                </a:solidFill>
              </a:rPr>
              <a:t> transformations on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E.g</a:t>
            </a:r>
            <a:r>
              <a:rPr lang="sv-SE" dirty="0">
                <a:solidFill>
                  <a:schemeClr val="tx1"/>
                </a:solidFill>
              </a:rPr>
              <a:t>. log, </a:t>
            </a:r>
            <a:r>
              <a:rPr lang="sv-SE" dirty="0" err="1">
                <a:solidFill>
                  <a:schemeClr val="tx1"/>
                </a:solidFill>
              </a:rPr>
              <a:t>removing</a:t>
            </a:r>
            <a:r>
              <a:rPr lang="sv-SE" dirty="0">
                <a:solidFill>
                  <a:schemeClr val="tx1"/>
                </a:solidFill>
              </a:rPr>
              <a:t> trend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Other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weather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predicting</a:t>
            </a:r>
            <a:r>
              <a:rPr lang="sv-SE" dirty="0">
                <a:solidFill>
                  <a:schemeClr val="tx1"/>
                </a:solidFill>
              </a:rPr>
              <a:t>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E.g</a:t>
            </a:r>
            <a:r>
              <a:rPr lang="sv-SE" dirty="0">
                <a:solidFill>
                  <a:schemeClr val="tx1"/>
                </a:solidFill>
              </a:rPr>
              <a:t>. radar, </a:t>
            </a:r>
            <a:r>
              <a:rPr lang="sv-SE" dirty="0" err="1">
                <a:solidFill>
                  <a:schemeClr val="tx1"/>
                </a:solidFill>
              </a:rPr>
              <a:t>temperature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Other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models</a:t>
            </a:r>
            <a:endParaRPr lang="sv-S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GARCH, </a:t>
            </a:r>
            <a:r>
              <a:rPr lang="sv-SE" dirty="0" err="1">
                <a:solidFill>
                  <a:schemeClr val="tx1"/>
                </a:solidFill>
              </a:rPr>
              <a:t>varying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variance</a:t>
            </a:r>
            <a:r>
              <a:rPr lang="sv-SE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69B23-F165-478F-BCFA-865580E1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4" y="1748883"/>
            <a:ext cx="3473294" cy="2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93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BF8517-EC18-4CFD-8E4B-65128FAA35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30746" y="1629764"/>
            <a:ext cx="5882510" cy="1883971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4800" dirty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rPr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5236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Mammouth</a:t>
            </a:r>
            <a:r>
              <a:rPr lang="sv-SE" dirty="0"/>
              <a:t> </a:t>
            </a:r>
            <a:r>
              <a:rPr lang="sv-SE" dirty="0" err="1"/>
              <a:t>mountain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78641-112B-4A98-9B7D-CE813A90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38" y="908685"/>
            <a:ext cx="2914602" cy="3193708"/>
          </a:xfrm>
          <a:prstGeom prst="rect">
            <a:avLst/>
          </a:prstGeom>
        </p:spPr>
      </p:pic>
      <p:pic>
        <p:nvPicPr>
          <p:cNvPr id="1028" name="Picture 4" descr="Bildresultat för mammoth mountain sign">
            <a:extLst>
              <a:ext uri="{FF2B5EF4-FFF2-40B4-BE49-F238E27FC236}">
                <a16:creationId xmlns:a16="http://schemas.microsoft.com/office/drawing/2014/main" id="{7C355AEC-999F-4926-985C-BA83E96E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7" y="908685"/>
            <a:ext cx="4301292" cy="28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2576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Dataset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data from </a:t>
            </a:r>
            <a:r>
              <a:rPr lang="sv-SE" dirty="0" err="1">
                <a:solidFill>
                  <a:schemeClr val="tx1"/>
                </a:solidFill>
              </a:rPr>
              <a:t>Mammoth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website</a:t>
            </a:r>
            <a:r>
              <a:rPr lang="sv-SE" dirty="0">
                <a:solidFill>
                  <a:schemeClr val="tx1"/>
                </a:solidFill>
              </a:rPr>
              <a:t> (Main </a:t>
            </a:r>
            <a:r>
              <a:rPr lang="sv-SE" dirty="0" err="1">
                <a:solidFill>
                  <a:schemeClr val="tx1"/>
                </a:solidFill>
              </a:rPr>
              <a:t>lodge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Collected</a:t>
            </a:r>
            <a:r>
              <a:rPr lang="sv-SE" dirty="0">
                <a:solidFill>
                  <a:schemeClr val="tx1"/>
                </a:solidFill>
              </a:rPr>
              <a:t> by </a:t>
            </a:r>
            <a:r>
              <a:rPr lang="sv-SE" dirty="0">
                <a:hlinkClick r:id="rId3"/>
              </a:rPr>
              <a:t>https://www.onthesnow.com/california/mammoth-mountain-ski-area/historical-snowfall.html</a:t>
            </a: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Problem </a:t>
            </a:r>
            <a:r>
              <a:rPr lang="sv-SE" dirty="0" err="1">
                <a:solidFill>
                  <a:schemeClr val="tx1"/>
                </a:solidFill>
              </a:rPr>
              <a:t>with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During</a:t>
            </a:r>
            <a:r>
              <a:rPr lang="sv-SE" dirty="0">
                <a:solidFill>
                  <a:schemeClr val="tx1"/>
                </a:solidFill>
              </a:rPr>
              <a:t> off </a:t>
            </a:r>
            <a:r>
              <a:rPr lang="sv-SE" dirty="0" err="1">
                <a:solidFill>
                  <a:schemeClr val="tx1"/>
                </a:solidFill>
              </a:rPr>
              <a:t>season</a:t>
            </a:r>
            <a:r>
              <a:rPr lang="sv-SE" dirty="0">
                <a:solidFill>
                  <a:schemeClr val="tx1"/>
                </a:solidFill>
              </a:rPr>
              <a:t> and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measurements</a:t>
            </a:r>
            <a:endParaRPr lang="sv-S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9E836-DE51-409B-BC01-A675F2F8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76" y="2571750"/>
            <a:ext cx="3396572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428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cleaning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Weekly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average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Fill</a:t>
            </a:r>
            <a:r>
              <a:rPr lang="sv-SE" dirty="0">
                <a:solidFill>
                  <a:schemeClr val="tx1"/>
                </a:solidFill>
              </a:rPr>
              <a:t> 0s in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values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1E1E7-1379-4525-8839-4A67786D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1998133"/>
            <a:ext cx="4356588" cy="266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26AB2-333B-424D-8CE5-74F2C739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73" y="2316925"/>
            <a:ext cx="3393864" cy="19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299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Detrending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Clear and </a:t>
            </a:r>
            <a:r>
              <a:rPr lang="sv-SE" dirty="0" err="1">
                <a:solidFill>
                  <a:schemeClr val="tx1"/>
                </a:solidFill>
              </a:rPr>
              <a:t>obvious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yearly</a:t>
            </a:r>
            <a:r>
              <a:rPr lang="sv-SE" dirty="0">
                <a:solidFill>
                  <a:schemeClr val="tx1"/>
                </a:solidFill>
              </a:rPr>
              <a:t> trend (</a:t>
            </a:r>
            <a:r>
              <a:rPr lang="sv-SE" dirty="0" err="1">
                <a:solidFill>
                  <a:schemeClr val="tx1"/>
                </a:solidFill>
              </a:rPr>
              <a:t>additional</a:t>
            </a:r>
            <a:r>
              <a:rPr lang="sv-SE" dirty="0">
                <a:solidFill>
                  <a:schemeClr val="tx1"/>
                </a:solidFill>
              </a:rPr>
              <a:t> 4 </a:t>
            </a:r>
            <a:r>
              <a:rPr lang="sv-SE" dirty="0" err="1">
                <a:solidFill>
                  <a:schemeClr val="tx1"/>
                </a:solidFill>
              </a:rPr>
              <a:t>year</a:t>
            </a:r>
            <a:r>
              <a:rPr lang="sv-SE" dirty="0">
                <a:solidFill>
                  <a:schemeClr val="tx1"/>
                </a:solidFill>
              </a:rPr>
              <a:t> trend)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Detrend</a:t>
            </a:r>
            <a:r>
              <a:rPr lang="sv-SE" dirty="0">
                <a:solidFill>
                  <a:schemeClr val="tx1"/>
                </a:solidFill>
              </a:rPr>
              <a:t> as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– </a:t>
            </a:r>
            <a:r>
              <a:rPr lang="sv-SE" dirty="0" err="1">
                <a:solidFill>
                  <a:schemeClr val="tx1"/>
                </a:solidFill>
              </a:rPr>
              <a:t>weekly_average</a:t>
            </a:r>
            <a:r>
              <a:rPr lang="sv-SE" dirty="0">
                <a:solidFill>
                  <a:schemeClr val="tx1"/>
                </a:solidFill>
              </a:rPr>
              <a:t>(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)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C3506-5438-4F9E-B118-94AAF1F0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3241053"/>
            <a:ext cx="2208087" cy="1426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1D450-37BD-4931-8C80-3D4BA9D6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28" y="1855894"/>
            <a:ext cx="2135879" cy="1218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DFD4C5-4F60-46FA-B366-88D9DA609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46" y="1891368"/>
            <a:ext cx="4026071" cy="24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17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Detrended</a:t>
            </a:r>
            <a:r>
              <a:rPr lang="sv-SE" dirty="0"/>
              <a:t> series </a:t>
            </a:r>
            <a:r>
              <a:rPr lang="sv-SE" dirty="0" err="1"/>
              <a:t>properties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Looks like AR(1)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No </a:t>
            </a:r>
            <a:r>
              <a:rPr lang="sv-SE" dirty="0" err="1">
                <a:solidFill>
                  <a:schemeClr val="tx1"/>
                </a:solidFill>
              </a:rPr>
              <a:t>yearly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peak</a:t>
            </a:r>
            <a:r>
              <a:rPr lang="sv-SE" dirty="0">
                <a:solidFill>
                  <a:schemeClr val="tx1"/>
                </a:solidFill>
              </a:rPr>
              <a:t> in </a:t>
            </a:r>
            <a:r>
              <a:rPr lang="sv-SE" dirty="0" err="1">
                <a:solidFill>
                  <a:schemeClr val="tx1"/>
                </a:solidFill>
              </a:rPr>
              <a:t>periodogram</a:t>
            </a:r>
            <a:endParaRPr lang="sv-S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8B13AB-0FDE-45F9-95C3-90F7037CA135}"/>
              </a:ext>
            </a:extLst>
          </p:cNvPr>
          <p:cNvGrpSpPr/>
          <p:nvPr/>
        </p:nvGrpSpPr>
        <p:grpSpPr>
          <a:xfrm>
            <a:off x="492582" y="2110708"/>
            <a:ext cx="8158836" cy="2024129"/>
            <a:chOff x="624883" y="2110708"/>
            <a:chExt cx="8158836" cy="20241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42C63E-59DB-44C4-951F-27E948F9A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83" y="2135268"/>
              <a:ext cx="2750445" cy="199956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D9B886-B37F-4C5D-9FB2-1CB17704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5328" y="2110708"/>
              <a:ext cx="2690676" cy="200360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4ED85A-0B3D-4245-90A0-5FDE749D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6004" y="2223814"/>
              <a:ext cx="2717715" cy="1777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5695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fitting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Best </a:t>
            </a:r>
            <a:r>
              <a:rPr lang="sv-SE" dirty="0" err="1">
                <a:solidFill>
                  <a:schemeClr val="tx1"/>
                </a:solidFill>
              </a:rPr>
              <a:t>model</a:t>
            </a:r>
            <a:r>
              <a:rPr lang="sv-SE" dirty="0">
                <a:solidFill>
                  <a:schemeClr val="tx1"/>
                </a:solidFill>
              </a:rPr>
              <a:t> ARMA(1,1,1) </a:t>
            </a:r>
            <a:r>
              <a:rPr lang="sv-SE" dirty="0" err="1">
                <a:solidFill>
                  <a:schemeClr val="tx1"/>
                </a:solidFill>
              </a:rPr>
              <a:t>according</a:t>
            </a:r>
            <a:r>
              <a:rPr lang="sv-SE" dirty="0">
                <a:solidFill>
                  <a:schemeClr val="tx1"/>
                </a:solidFill>
              </a:rPr>
              <a:t> to AIC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All terms </a:t>
            </a:r>
            <a:r>
              <a:rPr lang="sv-SE" dirty="0" err="1">
                <a:solidFill>
                  <a:schemeClr val="tx1"/>
                </a:solidFill>
              </a:rPr>
              <a:t>significant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High</a:t>
            </a:r>
            <a:r>
              <a:rPr lang="sv-SE" dirty="0">
                <a:solidFill>
                  <a:schemeClr val="tx1"/>
                </a:solidFill>
              </a:rPr>
              <a:t> sigma^2 </a:t>
            </a:r>
            <a:r>
              <a:rPr lang="sv-SE" dirty="0" err="1">
                <a:solidFill>
                  <a:schemeClr val="tx1"/>
                </a:solidFill>
              </a:rPr>
              <a:t>estimate</a:t>
            </a:r>
            <a:r>
              <a:rPr lang="sv-SE" dirty="0">
                <a:solidFill>
                  <a:schemeClr val="tx1"/>
                </a:solidFill>
              </a:rPr>
              <a:t>: 108.4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3F789-3007-454B-ACFF-871D2540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2658268"/>
            <a:ext cx="6537960" cy="12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9688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Residuals</a:t>
            </a:r>
            <a:r>
              <a:rPr lang="sv-SE" dirty="0"/>
              <a:t> and </a:t>
            </a:r>
            <a:r>
              <a:rPr lang="sv-SE" dirty="0" err="1"/>
              <a:t>smoothness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Residuals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doesn’t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meet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assumptions</a:t>
            </a:r>
            <a:endParaRPr lang="sv-SE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Big non-normal </a:t>
            </a:r>
            <a:r>
              <a:rPr lang="sv-SE" sz="1600" dirty="0" err="1">
                <a:solidFill>
                  <a:schemeClr val="tx1"/>
                </a:solidFill>
              </a:rPr>
              <a:t>residuals</a:t>
            </a:r>
            <a:endParaRPr lang="sv-SE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ACF and Ljung-Box OK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Low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frequency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variance</a:t>
            </a:r>
            <a:endParaRPr lang="sv-SE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Smooth</a:t>
            </a:r>
            <a:r>
              <a:rPr lang="sv-SE" sz="1600" dirty="0">
                <a:solidFill>
                  <a:schemeClr val="tx1"/>
                </a:solidFill>
              </a:rPr>
              <a:t>, </a:t>
            </a:r>
            <a:r>
              <a:rPr lang="sv-SE" sz="1600" dirty="0" err="1">
                <a:solidFill>
                  <a:schemeClr val="tx1"/>
                </a:solidFill>
              </a:rPr>
              <a:t>however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big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jumps</a:t>
            </a:r>
            <a:endParaRPr lang="sv-SE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F6720-6798-465E-9FF4-24FA68BB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78" y="2539299"/>
            <a:ext cx="3130270" cy="2075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1783CB-6BB8-479A-9750-313829C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7" y="2539299"/>
            <a:ext cx="3171742" cy="20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20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Predicting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continue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according</a:t>
            </a:r>
            <a:r>
              <a:rPr lang="sv-SE" dirty="0">
                <a:solidFill>
                  <a:schemeClr val="tx1"/>
                </a:solidFill>
              </a:rPr>
              <a:t> to </a:t>
            </a:r>
            <a:r>
              <a:rPr lang="sv-SE" dirty="0" err="1">
                <a:solidFill>
                  <a:schemeClr val="tx1"/>
                </a:solidFill>
              </a:rPr>
              <a:t>seasonal</a:t>
            </a:r>
            <a:r>
              <a:rPr lang="sv-SE" dirty="0">
                <a:solidFill>
                  <a:schemeClr val="tx1"/>
                </a:solidFill>
              </a:rPr>
              <a:t> trend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Big standard </a:t>
            </a:r>
            <a:r>
              <a:rPr lang="sv-SE" dirty="0" err="1">
                <a:solidFill>
                  <a:schemeClr val="tx1"/>
                </a:solidFill>
              </a:rPr>
              <a:t>errors</a:t>
            </a:r>
            <a:r>
              <a:rPr lang="sv-SE" dirty="0">
                <a:solidFill>
                  <a:schemeClr val="tx1"/>
                </a:solidFill>
              </a:rPr>
              <a:t>, not </a:t>
            </a:r>
            <a:r>
              <a:rPr lang="sv-SE" dirty="0" err="1">
                <a:solidFill>
                  <a:schemeClr val="tx1"/>
                </a:solidFill>
              </a:rPr>
              <a:t>predicting</a:t>
            </a:r>
            <a:r>
              <a:rPr lang="sv-SE" dirty="0">
                <a:solidFill>
                  <a:schemeClr val="tx1"/>
                </a:solidFill>
              </a:rPr>
              <a:t> last 5 </a:t>
            </a:r>
            <a:r>
              <a:rPr lang="sv-SE" dirty="0" err="1">
                <a:solidFill>
                  <a:schemeClr val="tx1"/>
                </a:solidFill>
              </a:rPr>
              <a:t>weeks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2533C-90CA-4A81-9C8A-928C7851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48" y="1912373"/>
            <a:ext cx="3646487" cy="227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EB96C-8477-4FAD-8BE3-40A31EAE4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65" y="2054653"/>
            <a:ext cx="3257074" cy="19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815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0&quot; checked=&quot;0&quot; leftSpacing=&quot;10&quot; rightDistribute=&quot;1&quot; dock=&quot;1&quot; /&gt;&lt;column field=&quot;freecolumn&quot; label=&quot;Beschreibung&quot; visible=&quot;1&quot; checked=&quot;1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Arial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Titanic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layoutId=&quot;1_8&quot; createSections=&quot;0&quot; singleSlideId=&quot;7ebeb588-8fba-49fc-b57c-65932a7bce3c&quot; backupSlideId=&quot;47d21fe2-8ccd-4363-ad68-9e39af7a636c&quot; backupSectionId=&quot;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418.5646&quot; /&gt;&lt;column field=&quot;responsible&quot; label=&quot;Responsible&quot; visible=&quot;1&quot; checked=&quot;0&quot; leftSpacing=&quot;10&quot; rightDistribute=&quot;1&quot; dock=&quot;1&quot; rightSpacing=&quot;205.6776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0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bbdef152-42b1-434f-b2eb-b811666c0c64&quot; parentId=&quot;&quot; level=&quot;1&quot; generateAgendaSlide=&quot;1&quot; showAgendaItem=&quot;1&quot; isBreak=&quot;0&quot; topic=&quot;Introduction&quot; agendaSlideId=&quot;bd9a1627-c2f9-44a3-9028-d8af89a4e25d&quot; itemNo=&quot;1&quot; subItemNo=&quot;0&quot; sectionId=&quot;&quot; /&gt;&lt;item duration=&quot;30&quot; id=&quot;211f2fd1-bf1e-455e-b13d-bea581f0906e&quot; parentId=&quot;&quot; level=&quot;1&quot; generateAgendaSlide=&quot;1&quot; showAgendaItem=&quot;1&quot; isBreak=&quot;0&quot; topic=&quot;Analysis&quot; agendaSlideId=&quot;70f84df0-6d8e-4290-b530-727efd1015bd&quot; itemNo=&quot;2&quot; subItemNo=&quot;0&quot; sectionId=&quot;&quot; /&gt;&lt;item duration=&quot;30&quot; id=&quot;f01bffa5-3448-4899-b38c-48f2a7a49bfd&quot; parentId=&quot;211f2fd1-bf1e-455e-b13d-bea581f0906e&quot; level=&quot;2&quot; generateAgendaSlide=&quot;1&quot; showAgendaItem=&quot;1&quot; isBreak=&quot;0&quot; topic=&quot;Covariates&quot; agendaSlideId=&quot;12078ae7-9d54-48a4-a47f-1e7c271d2a07&quot; sectionId=&quot;&quot; /&gt;&lt;item duration=&quot;30&quot; id=&quot;6a2afad1-8aeb-444b-9b5e-80b8003aa934&quot; parentId=&quot;211f2fd1-bf1e-455e-b13d-bea581f0906e&quot; level=&quot;2&quot; generateAgendaSlide=&quot;1&quot; showAgendaItem=&quot;1&quot; isBreak=&quot;0&quot; topic=&quot;Comparing models&quot; agendaSlideId=&quot;075058fd-6a15-43df-968e-afb187f0d03b&quot; sectionId=&quot;&quot; /&gt;&lt;item duration=&quot;30&quot; id=&quot;c09f0615-26aa-4597-bf97-2e716700fe32&quot; parentId=&quot;&quot; level=&quot;1&quot; generateAgendaSlide=&quot;1&quot; showAgendaItem=&quot;1&quot; isBreak=&quot;0&quot; topic=&quot;Results&quot; agendaSlideId=&quot;1803e2b3-43b7-47be-b0bb-d0fa1fcbf3de&quot; itemNo=&quot;3&quot; subItemNo=&quot;0&quot; sectionId=&quot;&quot; /&gt;&lt;item duration=&quot;30&quot; id=&quot;4685fd59-35a3-4a07-9ef5-f6030ac13514&quot; parentId=&quot;&quot; level=&quot;1&quot; generateAgendaSlide=&quot;1&quot; showAgendaItem=&quot;1&quot; isBreak=&quot;0&quot; topic=&quot;Questions&quot; agendaSlideId=&quot;8ce0f310-56f6-4fd8-8fd1-bd21585a51f4&quot; /&gt;&lt;/items&gt;&lt;/agenda&gt;&lt;/contents&gt;&lt;/ee4p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ce0f310-56f6-4fd8-8fd1-bd21585a51f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Questions"/>
  <p:tag name="EE4P_AGENDAWIZARD_PROPERTIES" val="370.4102/242.5891/318.4648/43.62189"/>
</p:tagLst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229</Words>
  <Application>Microsoft Office PowerPoint</Application>
  <PresentationFormat>On-screen Show (16:9)</PresentationFormat>
  <Paragraphs>55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</vt:lpstr>
      <vt:lpstr>Source Sans Pro Semibold</vt:lpstr>
      <vt:lpstr>Wingdings</vt:lpstr>
      <vt:lpstr>SU_Template_TopBar</vt:lpstr>
      <vt:lpstr>Mammoth snow depth</vt:lpstr>
      <vt:lpstr>Mammouth mountain</vt:lpstr>
      <vt:lpstr>Dataset</vt:lpstr>
      <vt:lpstr>Data cleaning</vt:lpstr>
      <vt:lpstr>Detrending</vt:lpstr>
      <vt:lpstr>Detrended series properties</vt:lpstr>
      <vt:lpstr>Model fitting</vt:lpstr>
      <vt:lpstr>Residuals and smoothness</vt:lpstr>
      <vt:lpstr>Prediction</vt:lpstr>
      <vt:lpstr>Prediction different model</vt:lpstr>
      <vt:lpstr>Next steps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Melinda Hantke</dc:creator>
  <dc:description>2012 PowerPoint template redesign</dc:description>
  <cp:lastModifiedBy>John</cp:lastModifiedBy>
  <cp:revision>458</cp:revision>
  <dcterms:created xsi:type="dcterms:W3CDTF">2018-02-28T00:33:16Z</dcterms:created>
  <dcterms:modified xsi:type="dcterms:W3CDTF">2020-03-05T02:14:40Z</dcterms:modified>
</cp:coreProperties>
</file>