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Introductions - &lt;30s. Greet the class, name ourselves, name the game.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Overall Progress - ~1min. What we have right now when we launch the game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Future goals - ~1min. What we’ll work toward, and how we may approach the tasks.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@ Friends, feel free to add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Q&amp;A + outro - remaining time – take questions from class (and more likely Dr Raffe), and give the class our regards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 sz="700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Project Idea  - ~1min. Describe the game from a player perspective; what genre is it? What will the player do and encounter? How long is it?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 sz="700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Intermediate topic plan – 30-60s. Name and explain our pick (simple AI iirc)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Intermediate progress – 30-60s. What we have currently towards our topic.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en-GB">
                <a:solidFill>
                  <a:schemeClr val="dk1"/>
                </a:solidFill>
              </a:rPr>
              <a:t>Will take a crack at getting targets to aim and shoot, and report on it here.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Advanced topic plan – 30-60s. Name and explain our pick (procedurally generated levels), and what we want(ed) our procedural generation to do.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 sz="700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Advanced topic – 30-60s. What we researched on procedural generation methods.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Advanced topic research – 1min+. What we have so far (extended to explain the current working iteration.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92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InterHavoc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User feedback</a:t>
            </a:r>
          </a:p>
        </p:txBody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Create direct feedback when player shoot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Gun </a:t>
            </a:r>
            <a:r>
              <a:rPr lang="en-GB"/>
              <a:t>recoil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Sound feedback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Animation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6" name="Shape 556"/>
          <p:cNvPicPr preferRelativeResize="0"/>
          <p:nvPr/>
        </p:nvPicPr>
        <p:blipFill rotWithShape="1">
          <a:blip r:embed="rId3">
            <a:alphaModFix/>
          </a:blip>
          <a:srcRect b="36894" l="12183" r="70566" t="23523"/>
          <a:stretch/>
        </p:blipFill>
        <p:spPr>
          <a:xfrm>
            <a:off x="5208423" y="1152474"/>
            <a:ext cx="2671996" cy="172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400"/>
              <a:t>Overall Progress</a:t>
            </a:r>
          </a:p>
        </p:txBody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311700" y="1152475"/>
            <a:ext cx="4212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Procedural level generation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Turret-like enemy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Basic movement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Solid framework to build on</a:t>
            </a:r>
          </a:p>
        </p:txBody>
      </p:sp>
      <p:pic>
        <p:nvPicPr>
          <p:cNvPr id="563" name="Shape 5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700" y="1170125"/>
            <a:ext cx="4314900" cy="34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400"/>
              <a:t>Future Goals</a:t>
            </a:r>
          </a:p>
        </p:txBody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214400" y="11849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Added scenes and room permutations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Mobile enemies (pathfinding AI)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Improved movement code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Sound additions (refined triggers)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Level objective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11700" y="2181150"/>
            <a:ext cx="8520600" cy="78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48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400"/>
              <a:t>Project Idea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First Person Shooter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Roguelike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Set on an abandoned outpost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Simple AI enemies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Procedural</a:t>
            </a:r>
            <a:r>
              <a:rPr lang="en-GB"/>
              <a:t> level generation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400"/>
              <a:t>Simple AI - Making Enemies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Enemy properties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Spawn points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Pathfinding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1154528" y="0"/>
            <a:ext cx="1175530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400"/>
              <a:t>Simple AI - Beginnings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Enemies have health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Will aim at the player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Will add basic walk-towards-player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Will follow player through level (pathfinding)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deA.png" id="78" name="Shape 7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79590" y="0"/>
            <a:ext cx="818481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400"/>
              <a:t>Introduction to Substantial Procedural Content Generation 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Procedurally Generated Levels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… in 3 dimensions!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Rooms in Levels contain Loot and Enemies</a:t>
            </a:r>
          </a:p>
        </p:txBody>
      </p:sp>
      <p:grpSp>
        <p:nvGrpSpPr>
          <p:cNvPr id="81" name="Shape 81"/>
          <p:cNvGrpSpPr/>
          <p:nvPr/>
        </p:nvGrpSpPr>
        <p:grpSpPr>
          <a:xfrm>
            <a:off x="3105725" y="3270562"/>
            <a:ext cx="2932550" cy="873600"/>
            <a:chOff x="1021175" y="3118125"/>
            <a:chExt cx="2932550" cy="873600"/>
          </a:xfrm>
        </p:grpSpPr>
        <p:grpSp>
          <p:nvGrpSpPr>
            <p:cNvPr id="82" name="Shape 82"/>
            <p:cNvGrpSpPr/>
            <p:nvPr/>
          </p:nvGrpSpPr>
          <p:grpSpPr>
            <a:xfrm>
              <a:off x="1675950" y="3118125"/>
              <a:ext cx="2277775" cy="218400"/>
              <a:chOff x="1675950" y="3118125"/>
              <a:chExt cx="2277775" cy="218400"/>
            </a:xfrm>
          </p:grpSpPr>
          <p:grpSp>
            <p:nvGrpSpPr>
              <p:cNvPr id="83" name="Shape 83"/>
              <p:cNvGrpSpPr/>
              <p:nvPr/>
            </p:nvGrpSpPr>
            <p:grpSpPr>
              <a:xfrm>
                <a:off x="1773800" y="31181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84" name="Shape 84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85" name="Shape 85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6" name="Shape 86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" name="Shape 87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88" name="Shape 88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89" name="Shape 89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Shape 90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Shape 91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92" name="Shape 92"/>
              <p:cNvGrpSpPr/>
              <p:nvPr/>
            </p:nvGrpSpPr>
            <p:grpSpPr>
              <a:xfrm>
                <a:off x="1675950" y="32273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93" name="Shape 93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94" name="Shape 94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" name="Shape 95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" name="Shape 96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97" name="Shape 97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98" name="Shape 98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" name="Shape 99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" name="Shape 100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01" name="Shape 101"/>
            <p:cNvGrpSpPr/>
            <p:nvPr/>
          </p:nvGrpSpPr>
          <p:grpSpPr>
            <a:xfrm>
              <a:off x="1454175" y="3336525"/>
              <a:ext cx="2277775" cy="218400"/>
              <a:chOff x="1675950" y="3118125"/>
              <a:chExt cx="2277775" cy="218400"/>
            </a:xfrm>
          </p:grpSpPr>
          <p:grpSp>
            <p:nvGrpSpPr>
              <p:cNvPr id="102" name="Shape 102"/>
              <p:cNvGrpSpPr/>
              <p:nvPr/>
            </p:nvGrpSpPr>
            <p:grpSpPr>
              <a:xfrm>
                <a:off x="1773800" y="31181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103" name="Shape 103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104" name="Shape 104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105" name="Shape 105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106" name="Shape 106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  <p:grpSp>
              <p:nvGrpSpPr>
                <p:cNvPr id="107" name="Shape 107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108" name="Shape 108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109" name="Shape 109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110" name="Shape 110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</p:grpSp>
          <p:grpSp>
            <p:nvGrpSpPr>
              <p:cNvPr id="111" name="Shape 111"/>
              <p:cNvGrpSpPr/>
              <p:nvPr/>
            </p:nvGrpSpPr>
            <p:grpSpPr>
              <a:xfrm>
                <a:off x="1675950" y="32273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112" name="Shape 112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113" name="Shape 113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114" name="Shape 114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115" name="Shape 115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  <p:grpSp>
              <p:nvGrpSpPr>
                <p:cNvPr id="116" name="Shape 116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117" name="Shape 117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118" name="Shape 118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119" name="Shape 119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</p:grpSp>
        </p:grpSp>
        <p:grpSp>
          <p:nvGrpSpPr>
            <p:cNvPr id="120" name="Shape 120"/>
            <p:cNvGrpSpPr/>
            <p:nvPr/>
          </p:nvGrpSpPr>
          <p:grpSpPr>
            <a:xfrm>
              <a:off x="1242950" y="3554925"/>
              <a:ext cx="2277775" cy="218400"/>
              <a:chOff x="1675950" y="3118125"/>
              <a:chExt cx="2277775" cy="218400"/>
            </a:xfrm>
          </p:grpSpPr>
          <p:grpSp>
            <p:nvGrpSpPr>
              <p:cNvPr id="121" name="Shape 121"/>
              <p:cNvGrpSpPr/>
              <p:nvPr/>
            </p:nvGrpSpPr>
            <p:grpSpPr>
              <a:xfrm>
                <a:off x="1773800" y="31181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122" name="Shape 122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123" name="Shape 123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Shape 124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" name="Shape 125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6" name="Shape 126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127" name="Shape 127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" name="Shape 128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" name="Shape 129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30" name="Shape 130"/>
              <p:cNvGrpSpPr/>
              <p:nvPr/>
            </p:nvGrpSpPr>
            <p:grpSpPr>
              <a:xfrm>
                <a:off x="1675950" y="32273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131" name="Shape 131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132" name="Shape 132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Shape 133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Shape 134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5" name="Shape 135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136" name="Shape 136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" name="Shape 137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" name="Shape 138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39" name="Shape 139"/>
            <p:cNvGrpSpPr/>
            <p:nvPr/>
          </p:nvGrpSpPr>
          <p:grpSpPr>
            <a:xfrm>
              <a:off x="1021175" y="3773325"/>
              <a:ext cx="2277775" cy="218400"/>
              <a:chOff x="1675950" y="3118125"/>
              <a:chExt cx="2277775" cy="218400"/>
            </a:xfrm>
          </p:grpSpPr>
          <p:grpSp>
            <p:nvGrpSpPr>
              <p:cNvPr id="140" name="Shape 140"/>
              <p:cNvGrpSpPr/>
              <p:nvPr/>
            </p:nvGrpSpPr>
            <p:grpSpPr>
              <a:xfrm>
                <a:off x="1773800" y="31181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141" name="Shape 141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142" name="Shape 142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143" name="Shape 143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144" name="Shape 144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  <p:grpSp>
              <p:nvGrpSpPr>
                <p:cNvPr id="145" name="Shape 145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146" name="Shape 146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147" name="Shape 147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148" name="Shape 148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</p:grpSp>
          <p:grpSp>
            <p:nvGrpSpPr>
              <p:cNvPr id="149" name="Shape 149"/>
              <p:cNvGrpSpPr/>
              <p:nvPr/>
            </p:nvGrpSpPr>
            <p:grpSpPr>
              <a:xfrm>
                <a:off x="1675950" y="32273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150" name="Shape 150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151" name="Shape 151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152" name="Shape 152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153" name="Shape 153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  <p:grpSp>
              <p:nvGrpSpPr>
                <p:cNvPr id="154" name="Shape 154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155" name="Shape 155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156" name="Shape 156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157" name="Shape 157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</p:grpSp>
        </p:grpSp>
      </p:grpSp>
      <p:sp>
        <p:nvSpPr>
          <p:cNvPr id="158" name="Shape 158"/>
          <p:cNvSpPr/>
          <p:nvPr/>
        </p:nvSpPr>
        <p:spPr>
          <a:xfrm>
            <a:off x="4100025" y="3036737"/>
            <a:ext cx="444300" cy="44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3987400" y="3153612"/>
            <a:ext cx="444300" cy="44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332575" y="3153612"/>
            <a:ext cx="444300" cy="44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684350" y="3153612"/>
            <a:ext cx="444300" cy="444300"/>
          </a:xfrm>
          <a:prstGeom prst="cube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5016075" y="3153612"/>
            <a:ext cx="444300" cy="444300"/>
          </a:xfrm>
          <a:prstGeom prst="cube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5347775" y="3153612"/>
            <a:ext cx="444300" cy="444300"/>
          </a:xfrm>
          <a:prstGeom prst="cube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591100" y="3270562"/>
            <a:ext cx="444300" cy="444300"/>
          </a:xfrm>
          <a:prstGeom prst="cube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4922825" y="3270562"/>
            <a:ext cx="444300" cy="444300"/>
          </a:xfrm>
          <a:prstGeom prst="cube">
            <a:avLst>
              <a:gd fmla="val 25000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5254525" y="3270562"/>
            <a:ext cx="444300" cy="444300"/>
          </a:xfrm>
          <a:prstGeom prst="cube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490250" y="3388262"/>
            <a:ext cx="444300" cy="444300"/>
          </a:xfrm>
          <a:prstGeom prst="cube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4821975" y="3388262"/>
            <a:ext cx="444300" cy="444300"/>
          </a:xfrm>
          <a:prstGeom prst="cube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5153675" y="3388262"/>
            <a:ext cx="444300" cy="444300"/>
          </a:xfrm>
          <a:prstGeom prst="cube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4349850" y="3485212"/>
            <a:ext cx="444300" cy="44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4240050" y="3597912"/>
            <a:ext cx="444300" cy="44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4570537" y="3597912"/>
            <a:ext cx="444300" cy="444300"/>
          </a:xfrm>
          <a:prstGeom prst="cube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3987400" y="2826262"/>
            <a:ext cx="444300" cy="44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3888300" y="2922787"/>
            <a:ext cx="444300" cy="44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3756650" y="3043887"/>
            <a:ext cx="444300" cy="44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4100025" y="3036737"/>
            <a:ext cx="444300" cy="44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3987425" y="3153612"/>
            <a:ext cx="444300" cy="44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4332575" y="3153612"/>
            <a:ext cx="444300" cy="44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677275" y="3153612"/>
            <a:ext cx="444300" cy="44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558050" y="3270562"/>
            <a:ext cx="444300" cy="444300"/>
          </a:xfrm>
          <a:prstGeom prst="cube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400"/>
              <a:t>Procedural Generation Research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Rogue (1980) relied heavily on procedural generation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New content made on the fly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Can have varying degrees of complexity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deC.png" id="191" name="Shape 19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76480" y="0"/>
            <a:ext cx="819103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Procedural Level Generation - Features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Map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Rooms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“Stairs”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Large Rooms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Entrances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en-GB"/>
              <a:t>To Come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en-GB"/>
              <a:t>Objectives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en-GB"/>
              <a:t>Boss Room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deD.png" id="198" name="Shape 19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76480" y="0"/>
            <a:ext cx="819103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400"/>
              <a:t>Map Generation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3 Dimensional Array of Strings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Generate Position with Horizontal Adjacency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GB"/>
              <a:t>Stairs + empty space above</a:t>
            </a:r>
          </a:p>
        </p:txBody>
      </p:sp>
      <p:grpSp>
        <p:nvGrpSpPr>
          <p:cNvPr id="201" name="Shape 201"/>
          <p:cNvGrpSpPr/>
          <p:nvPr/>
        </p:nvGrpSpPr>
        <p:grpSpPr>
          <a:xfrm>
            <a:off x="3105725" y="3270562"/>
            <a:ext cx="2932550" cy="873600"/>
            <a:chOff x="1021175" y="3118125"/>
            <a:chExt cx="2932550" cy="873600"/>
          </a:xfrm>
        </p:grpSpPr>
        <p:grpSp>
          <p:nvGrpSpPr>
            <p:cNvPr id="202" name="Shape 202"/>
            <p:cNvGrpSpPr/>
            <p:nvPr/>
          </p:nvGrpSpPr>
          <p:grpSpPr>
            <a:xfrm>
              <a:off x="1675950" y="3118125"/>
              <a:ext cx="2277775" cy="218400"/>
              <a:chOff x="1675950" y="3118125"/>
              <a:chExt cx="2277775" cy="218400"/>
            </a:xfrm>
          </p:grpSpPr>
          <p:grpSp>
            <p:nvGrpSpPr>
              <p:cNvPr id="203" name="Shape 203"/>
              <p:cNvGrpSpPr/>
              <p:nvPr/>
            </p:nvGrpSpPr>
            <p:grpSpPr>
              <a:xfrm>
                <a:off x="1773800" y="31181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204" name="Shape 204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205" name="Shape 205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6" name="Shape 206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7" name="Shape 207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8" name="Shape 208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209" name="Shape 209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Shape 210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1" name="Shape 211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12" name="Shape 212"/>
              <p:cNvGrpSpPr/>
              <p:nvPr/>
            </p:nvGrpSpPr>
            <p:grpSpPr>
              <a:xfrm>
                <a:off x="1675950" y="32273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213" name="Shape 213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214" name="Shape 214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" name="Shape 215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" name="Shape 216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7" name="Shape 217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218" name="Shape 218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9" name="Shape 219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0" name="Shape 220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21" name="Shape 221"/>
            <p:cNvGrpSpPr/>
            <p:nvPr/>
          </p:nvGrpSpPr>
          <p:grpSpPr>
            <a:xfrm>
              <a:off x="1454175" y="3336525"/>
              <a:ext cx="2277775" cy="218400"/>
              <a:chOff x="1675950" y="3118125"/>
              <a:chExt cx="2277775" cy="218400"/>
            </a:xfrm>
          </p:grpSpPr>
          <p:grpSp>
            <p:nvGrpSpPr>
              <p:cNvPr id="222" name="Shape 222"/>
              <p:cNvGrpSpPr/>
              <p:nvPr/>
            </p:nvGrpSpPr>
            <p:grpSpPr>
              <a:xfrm>
                <a:off x="1773800" y="31181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223" name="Shape 223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224" name="Shape 224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225" name="Shape 225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226" name="Shape 226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  <p:grpSp>
              <p:nvGrpSpPr>
                <p:cNvPr id="227" name="Shape 227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228" name="Shape 228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229" name="Shape 229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230" name="Shape 230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</p:grpSp>
          <p:grpSp>
            <p:nvGrpSpPr>
              <p:cNvPr id="231" name="Shape 231"/>
              <p:cNvGrpSpPr/>
              <p:nvPr/>
            </p:nvGrpSpPr>
            <p:grpSpPr>
              <a:xfrm>
                <a:off x="1675950" y="32273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232" name="Shape 232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233" name="Shape 233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234" name="Shape 234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235" name="Shape 235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  <p:grpSp>
              <p:nvGrpSpPr>
                <p:cNvPr id="236" name="Shape 236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237" name="Shape 237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238" name="Shape 238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239" name="Shape 239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</p:grpSp>
        </p:grpSp>
        <p:grpSp>
          <p:nvGrpSpPr>
            <p:cNvPr id="240" name="Shape 240"/>
            <p:cNvGrpSpPr/>
            <p:nvPr/>
          </p:nvGrpSpPr>
          <p:grpSpPr>
            <a:xfrm>
              <a:off x="1242950" y="3554925"/>
              <a:ext cx="2277775" cy="218400"/>
              <a:chOff x="1675950" y="3118125"/>
              <a:chExt cx="2277775" cy="218400"/>
            </a:xfrm>
          </p:grpSpPr>
          <p:grpSp>
            <p:nvGrpSpPr>
              <p:cNvPr id="241" name="Shape 241"/>
              <p:cNvGrpSpPr/>
              <p:nvPr/>
            </p:nvGrpSpPr>
            <p:grpSpPr>
              <a:xfrm>
                <a:off x="1773800" y="31181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242" name="Shape 242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243" name="Shape 243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" name="Shape 244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5" name="Shape 245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6" name="Shape 246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247" name="Shape 247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8" name="Shape 248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9" name="Shape 249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50" name="Shape 250"/>
              <p:cNvGrpSpPr/>
              <p:nvPr/>
            </p:nvGrpSpPr>
            <p:grpSpPr>
              <a:xfrm>
                <a:off x="1675950" y="32273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251" name="Shape 251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252" name="Shape 252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3" name="Shape 253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4" name="Shape 254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55" name="Shape 255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256" name="Shape 256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7" name="Shape 257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" name="Shape 258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59" name="Shape 259"/>
            <p:cNvGrpSpPr/>
            <p:nvPr/>
          </p:nvGrpSpPr>
          <p:grpSpPr>
            <a:xfrm>
              <a:off x="1021175" y="3773325"/>
              <a:ext cx="2277775" cy="218400"/>
              <a:chOff x="1675950" y="3118125"/>
              <a:chExt cx="2277775" cy="218400"/>
            </a:xfrm>
          </p:grpSpPr>
          <p:grpSp>
            <p:nvGrpSpPr>
              <p:cNvPr id="260" name="Shape 260"/>
              <p:cNvGrpSpPr/>
              <p:nvPr/>
            </p:nvGrpSpPr>
            <p:grpSpPr>
              <a:xfrm>
                <a:off x="1773800" y="31181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261" name="Shape 261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262" name="Shape 262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263" name="Shape 263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264" name="Shape 264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  <p:grpSp>
              <p:nvGrpSpPr>
                <p:cNvPr id="265" name="Shape 265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266" name="Shape 266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267" name="Shape 267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268" name="Shape 268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</p:grpSp>
          <p:grpSp>
            <p:nvGrpSpPr>
              <p:cNvPr id="269" name="Shape 269"/>
              <p:cNvGrpSpPr/>
              <p:nvPr/>
            </p:nvGrpSpPr>
            <p:grpSpPr>
              <a:xfrm>
                <a:off x="1675950" y="32273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270" name="Shape 270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271" name="Shape 271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272" name="Shape 272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273" name="Shape 273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  <p:grpSp>
              <p:nvGrpSpPr>
                <p:cNvPr id="274" name="Shape 274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275" name="Shape 275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276" name="Shape 276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277" name="Shape 277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</p:grpSp>
        </p:grpSp>
      </p:grpSp>
      <p:sp>
        <p:nvSpPr>
          <p:cNvPr id="278" name="Shape 278"/>
          <p:cNvSpPr/>
          <p:nvPr/>
        </p:nvSpPr>
        <p:spPr>
          <a:xfrm>
            <a:off x="4135175" y="3371862"/>
            <a:ext cx="444300" cy="44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4473900" y="3371862"/>
            <a:ext cx="444300" cy="44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4804387" y="3371862"/>
            <a:ext cx="444300" cy="444300"/>
          </a:xfrm>
          <a:prstGeom prst="cube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791900" y="3044512"/>
            <a:ext cx="444300" cy="444300"/>
          </a:xfrm>
          <a:prstGeom prst="cube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deB.png" id="286" name="Shape 286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93850" y="0"/>
            <a:ext cx="81563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Shape 287"/>
          <p:cNvGrpSpPr/>
          <p:nvPr/>
        </p:nvGrpSpPr>
        <p:grpSpPr>
          <a:xfrm>
            <a:off x="3040200" y="2665950"/>
            <a:ext cx="2932550" cy="873600"/>
            <a:chOff x="1021175" y="3118125"/>
            <a:chExt cx="2932550" cy="873600"/>
          </a:xfrm>
        </p:grpSpPr>
        <p:grpSp>
          <p:nvGrpSpPr>
            <p:cNvPr id="288" name="Shape 288"/>
            <p:cNvGrpSpPr/>
            <p:nvPr/>
          </p:nvGrpSpPr>
          <p:grpSpPr>
            <a:xfrm>
              <a:off x="1675950" y="3118125"/>
              <a:ext cx="2277775" cy="218400"/>
              <a:chOff x="1675950" y="3118125"/>
              <a:chExt cx="2277775" cy="218400"/>
            </a:xfrm>
          </p:grpSpPr>
          <p:grpSp>
            <p:nvGrpSpPr>
              <p:cNvPr id="289" name="Shape 289"/>
              <p:cNvGrpSpPr/>
              <p:nvPr/>
            </p:nvGrpSpPr>
            <p:grpSpPr>
              <a:xfrm>
                <a:off x="1773800" y="31181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290" name="Shape 290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291" name="Shape 291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Shape 292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Shape 293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4" name="Shape 294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295" name="Shape 295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" name="Shape 296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" name="Shape 297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98" name="Shape 298"/>
              <p:cNvGrpSpPr/>
              <p:nvPr/>
            </p:nvGrpSpPr>
            <p:grpSpPr>
              <a:xfrm>
                <a:off x="1675950" y="32273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299" name="Shape 299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300" name="Shape 300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1" name="Shape 301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2" name="Shape 302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03" name="Shape 303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304" name="Shape 304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Shape 305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Shape 306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07" name="Shape 307"/>
            <p:cNvGrpSpPr/>
            <p:nvPr/>
          </p:nvGrpSpPr>
          <p:grpSpPr>
            <a:xfrm>
              <a:off x="1454175" y="3336525"/>
              <a:ext cx="2277775" cy="218400"/>
              <a:chOff x="1675950" y="3118125"/>
              <a:chExt cx="2277775" cy="218400"/>
            </a:xfrm>
          </p:grpSpPr>
          <p:grpSp>
            <p:nvGrpSpPr>
              <p:cNvPr id="308" name="Shape 308"/>
              <p:cNvGrpSpPr/>
              <p:nvPr/>
            </p:nvGrpSpPr>
            <p:grpSpPr>
              <a:xfrm>
                <a:off x="1773800" y="31181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309" name="Shape 309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310" name="Shape 310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311" name="Shape 311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312" name="Shape 312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  <p:grpSp>
              <p:nvGrpSpPr>
                <p:cNvPr id="313" name="Shape 313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314" name="Shape 314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315" name="Shape 315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316" name="Shape 316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</p:grpSp>
          <p:grpSp>
            <p:nvGrpSpPr>
              <p:cNvPr id="317" name="Shape 317"/>
              <p:cNvGrpSpPr/>
              <p:nvPr/>
            </p:nvGrpSpPr>
            <p:grpSpPr>
              <a:xfrm>
                <a:off x="1675950" y="32273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318" name="Shape 318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319" name="Shape 319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320" name="Shape 320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321" name="Shape 321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  <p:grpSp>
              <p:nvGrpSpPr>
                <p:cNvPr id="322" name="Shape 322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323" name="Shape 323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324" name="Shape 324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325" name="Shape 325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</p:grpSp>
        </p:grpSp>
        <p:grpSp>
          <p:nvGrpSpPr>
            <p:cNvPr id="326" name="Shape 326"/>
            <p:cNvGrpSpPr/>
            <p:nvPr/>
          </p:nvGrpSpPr>
          <p:grpSpPr>
            <a:xfrm>
              <a:off x="1242950" y="3554925"/>
              <a:ext cx="2277775" cy="218400"/>
              <a:chOff x="1675950" y="3118125"/>
              <a:chExt cx="2277775" cy="218400"/>
            </a:xfrm>
          </p:grpSpPr>
          <p:grpSp>
            <p:nvGrpSpPr>
              <p:cNvPr id="327" name="Shape 327"/>
              <p:cNvGrpSpPr/>
              <p:nvPr/>
            </p:nvGrpSpPr>
            <p:grpSpPr>
              <a:xfrm>
                <a:off x="1773800" y="31181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328" name="Shape 328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329" name="Shape 329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Shape 330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Shape 331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32" name="Shape 332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333" name="Shape 333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4" name="Shape 334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5" name="Shape 335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36" name="Shape 336"/>
              <p:cNvGrpSpPr/>
              <p:nvPr/>
            </p:nvGrpSpPr>
            <p:grpSpPr>
              <a:xfrm>
                <a:off x="1675950" y="32273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337" name="Shape 337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338" name="Shape 338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9" name="Shape 339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0" name="Shape 340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41" name="Shape 341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342" name="Shape 342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3" name="Shape 343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4" name="Shape 344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45" name="Shape 345"/>
            <p:cNvGrpSpPr/>
            <p:nvPr/>
          </p:nvGrpSpPr>
          <p:grpSpPr>
            <a:xfrm>
              <a:off x="1021175" y="3773325"/>
              <a:ext cx="2277775" cy="218400"/>
              <a:chOff x="1675950" y="3118125"/>
              <a:chExt cx="2277775" cy="218400"/>
            </a:xfrm>
          </p:grpSpPr>
          <p:grpSp>
            <p:nvGrpSpPr>
              <p:cNvPr id="346" name="Shape 346"/>
              <p:cNvGrpSpPr/>
              <p:nvPr/>
            </p:nvGrpSpPr>
            <p:grpSpPr>
              <a:xfrm>
                <a:off x="1773800" y="31181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347" name="Shape 347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348" name="Shape 348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349" name="Shape 349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350" name="Shape 350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  <p:grpSp>
              <p:nvGrpSpPr>
                <p:cNvPr id="351" name="Shape 351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352" name="Shape 352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353" name="Shape 353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354" name="Shape 354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</p:grpSp>
          <p:grpSp>
            <p:nvGrpSpPr>
              <p:cNvPr id="355" name="Shape 355"/>
              <p:cNvGrpSpPr/>
              <p:nvPr/>
            </p:nvGrpSpPr>
            <p:grpSpPr>
              <a:xfrm>
                <a:off x="1675950" y="32273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356" name="Shape 356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357" name="Shape 357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358" name="Shape 358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359" name="Shape 359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  <p:grpSp>
              <p:nvGrpSpPr>
                <p:cNvPr id="360" name="Shape 360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361" name="Shape 361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362" name="Shape 362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363" name="Shape 363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</p:grpSp>
        </p:grpSp>
      </p:grpSp>
      <p:grpSp>
        <p:nvGrpSpPr>
          <p:cNvPr id="364" name="Shape 364"/>
          <p:cNvGrpSpPr/>
          <p:nvPr/>
        </p:nvGrpSpPr>
        <p:grpSpPr>
          <a:xfrm>
            <a:off x="107650" y="2665950"/>
            <a:ext cx="2932550" cy="873600"/>
            <a:chOff x="1021175" y="3118125"/>
            <a:chExt cx="2932550" cy="873600"/>
          </a:xfrm>
        </p:grpSpPr>
        <p:grpSp>
          <p:nvGrpSpPr>
            <p:cNvPr id="365" name="Shape 365"/>
            <p:cNvGrpSpPr/>
            <p:nvPr/>
          </p:nvGrpSpPr>
          <p:grpSpPr>
            <a:xfrm>
              <a:off x="1675950" y="3118125"/>
              <a:ext cx="2277775" cy="218400"/>
              <a:chOff x="1675950" y="3118125"/>
              <a:chExt cx="2277775" cy="218400"/>
            </a:xfrm>
          </p:grpSpPr>
          <p:grpSp>
            <p:nvGrpSpPr>
              <p:cNvPr id="366" name="Shape 366"/>
              <p:cNvGrpSpPr/>
              <p:nvPr/>
            </p:nvGrpSpPr>
            <p:grpSpPr>
              <a:xfrm>
                <a:off x="1773800" y="31181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367" name="Shape 367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368" name="Shape 368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9" name="Shape 369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0" name="Shape 370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71" name="Shape 371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372" name="Shape 372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3" name="Shape 373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4" name="Shape 374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75" name="Shape 375"/>
              <p:cNvGrpSpPr/>
              <p:nvPr/>
            </p:nvGrpSpPr>
            <p:grpSpPr>
              <a:xfrm>
                <a:off x="1675950" y="32273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376" name="Shape 376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377" name="Shape 377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8" name="Shape 378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9" name="Shape 379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80" name="Shape 380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381" name="Shape 381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2" name="Shape 382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" name="Shape 383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84" name="Shape 384"/>
            <p:cNvGrpSpPr/>
            <p:nvPr/>
          </p:nvGrpSpPr>
          <p:grpSpPr>
            <a:xfrm>
              <a:off x="1454175" y="3336525"/>
              <a:ext cx="2277775" cy="218400"/>
              <a:chOff x="1675950" y="3118125"/>
              <a:chExt cx="2277775" cy="218400"/>
            </a:xfrm>
          </p:grpSpPr>
          <p:grpSp>
            <p:nvGrpSpPr>
              <p:cNvPr id="385" name="Shape 385"/>
              <p:cNvGrpSpPr/>
              <p:nvPr/>
            </p:nvGrpSpPr>
            <p:grpSpPr>
              <a:xfrm>
                <a:off x="1773800" y="31181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386" name="Shape 386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387" name="Shape 387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388" name="Shape 388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389" name="Shape 389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  <p:grpSp>
              <p:nvGrpSpPr>
                <p:cNvPr id="390" name="Shape 390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391" name="Shape 391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392" name="Shape 392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393" name="Shape 393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</p:grpSp>
          <p:grpSp>
            <p:nvGrpSpPr>
              <p:cNvPr id="394" name="Shape 394"/>
              <p:cNvGrpSpPr/>
              <p:nvPr/>
            </p:nvGrpSpPr>
            <p:grpSpPr>
              <a:xfrm>
                <a:off x="1675950" y="32273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395" name="Shape 395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396" name="Shape 396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397" name="Shape 397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398" name="Shape 398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  <p:grpSp>
              <p:nvGrpSpPr>
                <p:cNvPr id="399" name="Shape 399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400" name="Shape 400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401" name="Shape 401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402" name="Shape 402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</p:grpSp>
        </p:grpSp>
        <p:grpSp>
          <p:nvGrpSpPr>
            <p:cNvPr id="403" name="Shape 403"/>
            <p:cNvGrpSpPr/>
            <p:nvPr/>
          </p:nvGrpSpPr>
          <p:grpSpPr>
            <a:xfrm>
              <a:off x="1242950" y="3554925"/>
              <a:ext cx="2277775" cy="218400"/>
              <a:chOff x="1675950" y="3118125"/>
              <a:chExt cx="2277775" cy="218400"/>
            </a:xfrm>
          </p:grpSpPr>
          <p:grpSp>
            <p:nvGrpSpPr>
              <p:cNvPr id="404" name="Shape 404"/>
              <p:cNvGrpSpPr/>
              <p:nvPr/>
            </p:nvGrpSpPr>
            <p:grpSpPr>
              <a:xfrm>
                <a:off x="1773800" y="31181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405" name="Shape 405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406" name="Shape 406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" name="Shape 407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8" name="Shape 408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09" name="Shape 409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410" name="Shape 410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" name="Shape 411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" name="Shape 412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13" name="Shape 413"/>
              <p:cNvGrpSpPr/>
              <p:nvPr/>
            </p:nvGrpSpPr>
            <p:grpSpPr>
              <a:xfrm>
                <a:off x="1675950" y="32273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414" name="Shape 414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415" name="Shape 415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6" name="Shape 416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7" name="Shape 417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18" name="Shape 418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419" name="Shape 419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0" name="Shape 420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1" name="Shape 421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422" name="Shape 422"/>
            <p:cNvGrpSpPr/>
            <p:nvPr/>
          </p:nvGrpSpPr>
          <p:grpSpPr>
            <a:xfrm>
              <a:off x="1021175" y="3773325"/>
              <a:ext cx="2277775" cy="218400"/>
              <a:chOff x="1675950" y="3118125"/>
              <a:chExt cx="2277775" cy="218400"/>
            </a:xfrm>
          </p:grpSpPr>
          <p:grpSp>
            <p:nvGrpSpPr>
              <p:cNvPr id="423" name="Shape 423"/>
              <p:cNvGrpSpPr/>
              <p:nvPr/>
            </p:nvGrpSpPr>
            <p:grpSpPr>
              <a:xfrm>
                <a:off x="1773800" y="31181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424" name="Shape 424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425" name="Shape 425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426" name="Shape 426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427" name="Shape 427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  <p:grpSp>
              <p:nvGrpSpPr>
                <p:cNvPr id="428" name="Shape 428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429" name="Shape 429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430" name="Shape 430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431" name="Shape 431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</p:grpSp>
          <p:grpSp>
            <p:nvGrpSpPr>
              <p:cNvPr id="432" name="Shape 432"/>
              <p:cNvGrpSpPr/>
              <p:nvPr/>
            </p:nvGrpSpPr>
            <p:grpSpPr>
              <a:xfrm>
                <a:off x="1675950" y="32273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433" name="Shape 433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434" name="Shape 434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435" name="Shape 435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436" name="Shape 436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  <p:grpSp>
              <p:nvGrpSpPr>
                <p:cNvPr id="437" name="Shape 437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438" name="Shape 438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439" name="Shape 439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440" name="Shape 440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</p:grpSp>
        </p:grpSp>
      </p:grpSp>
      <p:sp>
        <p:nvSpPr>
          <p:cNvPr id="441" name="Shape 4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400"/>
              <a:t>How Large Rooms Work</a:t>
            </a:r>
          </a:p>
        </p:txBody>
      </p:sp>
      <p:sp>
        <p:nvSpPr>
          <p:cNvPr id="442" name="Shape 442"/>
          <p:cNvSpPr/>
          <p:nvPr/>
        </p:nvSpPr>
        <p:spPr>
          <a:xfrm>
            <a:off x="1122525" y="2432125"/>
            <a:ext cx="444300" cy="44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1009900" y="2549000"/>
            <a:ext cx="444300" cy="44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1351775" y="2549000"/>
            <a:ext cx="444300" cy="44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4034500" y="2432125"/>
            <a:ext cx="444300" cy="44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3921875" y="2549000"/>
            <a:ext cx="444300" cy="44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4270775" y="2549000"/>
            <a:ext cx="444300" cy="44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4618825" y="2549000"/>
            <a:ext cx="444300" cy="444300"/>
          </a:xfrm>
          <a:prstGeom prst="cube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4950550" y="2549000"/>
            <a:ext cx="444300" cy="444300"/>
          </a:xfrm>
          <a:prstGeom prst="cube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5282250" y="2549000"/>
            <a:ext cx="444300" cy="444300"/>
          </a:xfrm>
          <a:prstGeom prst="cube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4525575" y="2665950"/>
            <a:ext cx="444300" cy="444300"/>
          </a:xfrm>
          <a:prstGeom prst="cube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4857300" y="2665950"/>
            <a:ext cx="444300" cy="444300"/>
          </a:xfrm>
          <a:prstGeom prst="cube">
            <a:avLst>
              <a:gd fmla="val 25000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5189000" y="2665950"/>
            <a:ext cx="444300" cy="444300"/>
          </a:xfrm>
          <a:prstGeom prst="cube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4424725" y="2783650"/>
            <a:ext cx="444300" cy="444300"/>
          </a:xfrm>
          <a:prstGeom prst="cube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4756450" y="2783650"/>
            <a:ext cx="444300" cy="444300"/>
          </a:xfrm>
          <a:prstGeom prst="cube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5088150" y="2783650"/>
            <a:ext cx="444300" cy="444300"/>
          </a:xfrm>
          <a:prstGeom prst="cube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7" name="Shape 457"/>
          <p:cNvGrpSpPr/>
          <p:nvPr/>
        </p:nvGrpSpPr>
        <p:grpSpPr>
          <a:xfrm>
            <a:off x="5945675" y="2685912"/>
            <a:ext cx="2932550" cy="873600"/>
            <a:chOff x="1021175" y="3118125"/>
            <a:chExt cx="2932550" cy="873600"/>
          </a:xfrm>
        </p:grpSpPr>
        <p:grpSp>
          <p:nvGrpSpPr>
            <p:cNvPr id="458" name="Shape 458"/>
            <p:cNvGrpSpPr/>
            <p:nvPr/>
          </p:nvGrpSpPr>
          <p:grpSpPr>
            <a:xfrm>
              <a:off x="1675950" y="3118125"/>
              <a:ext cx="2277775" cy="218400"/>
              <a:chOff x="1675950" y="3118125"/>
              <a:chExt cx="2277775" cy="218400"/>
            </a:xfrm>
          </p:grpSpPr>
          <p:grpSp>
            <p:nvGrpSpPr>
              <p:cNvPr id="459" name="Shape 459"/>
              <p:cNvGrpSpPr/>
              <p:nvPr/>
            </p:nvGrpSpPr>
            <p:grpSpPr>
              <a:xfrm>
                <a:off x="1773800" y="31181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460" name="Shape 460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461" name="Shape 461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2" name="Shape 462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3" name="Shape 463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64" name="Shape 464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465" name="Shape 465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Shape 466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Shape 467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68" name="Shape 468"/>
              <p:cNvGrpSpPr/>
              <p:nvPr/>
            </p:nvGrpSpPr>
            <p:grpSpPr>
              <a:xfrm>
                <a:off x="1675950" y="32273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469" name="Shape 469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470" name="Shape 470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1" name="Shape 471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2" name="Shape 472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73" name="Shape 473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474" name="Shape 474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Shape 475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Shape 476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477" name="Shape 477"/>
            <p:cNvGrpSpPr/>
            <p:nvPr/>
          </p:nvGrpSpPr>
          <p:grpSpPr>
            <a:xfrm>
              <a:off x="1454175" y="3336525"/>
              <a:ext cx="2277775" cy="218400"/>
              <a:chOff x="1675950" y="3118125"/>
              <a:chExt cx="2277775" cy="218400"/>
            </a:xfrm>
          </p:grpSpPr>
          <p:grpSp>
            <p:nvGrpSpPr>
              <p:cNvPr id="478" name="Shape 478"/>
              <p:cNvGrpSpPr/>
              <p:nvPr/>
            </p:nvGrpSpPr>
            <p:grpSpPr>
              <a:xfrm>
                <a:off x="1773800" y="31181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479" name="Shape 479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480" name="Shape 480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481" name="Shape 481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482" name="Shape 482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  <p:grpSp>
              <p:nvGrpSpPr>
                <p:cNvPr id="483" name="Shape 483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484" name="Shape 484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485" name="Shape 485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486" name="Shape 486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</p:grpSp>
          <p:grpSp>
            <p:nvGrpSpPr>
              <p:cNvPr id="487" name="Shape 487"/>
              <p:cNvGrpSpPr/>
              <p:nvPr/>
            </p:nvGrpSpPr>
            <p:grpSpPr>
              <a:xfrm>
                <a:off x="1675950" y="32273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488" name="Shape 488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489" name="Shape 489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490" name="Shape 490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491" name="Shape 491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  <p:grpSp>
              <p:nvGrpSpPr>
                <p:cNvPr id="492" name="Shape 492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493" name="Shape 493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494" name="Shape 494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495" name="Shape 495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</p:grpSp>
        </p:grpSp>
        <p:grpSp>
          <p:nvGrpSpPr>
            <p:cNvPr id="496" name="Shape 496"/>
            <p:cNvGrpSpPr/>
            <p:nvPr/>
          </p:nvGrpSpPr>
          <p:grpSpPr>
            <a:xfrm>
              <a:off x="1242950" y="3554925"/>
              <a:ext cx="2277775" cy="218400"/>
              <a:chOff x="1675950" y="3118125"/>
              <a:chExt cx="2277775" cy="218400"/>
            </a:xfrm>
          </p:grpSpPr>
          <p:grpSp>
            <p:nvGrpSpPr>
              <p:cNvPr id="497" name="Shape 497"/>
              <p:cNvGrpSpPr/>
              <p:nvPr/>
            </p:nvGrpSpPr>
            <p:grpSpPr>
              <a:xfrm>
                <a:off x="1773800" y="31181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498" name="Shape 498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499" name="Shape 499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0" name="Shape 500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1" name="Shape 501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02" name="Shape 502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503" name="Shape 503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4" name="Shape 504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5" name="Shape 505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06" name="Shape 506"/>
              <p:cNvGrpSpPr/>
              <p:nvPr/>
            </p:nvGrpSpPr>
            <p:grpSpPr>
              <a:xfrm>
                <a:off x="1675950" y="32273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507" name="Shape 507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508" name="Shape 508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9" name="Shape 509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0" name="Shape 510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11" name="Shape 511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512" name="Shape 512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3" name="Shape 513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4" name="Shape 514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515" name="Shape 515"/>
            <p:cNvGrpSpPr/>
            <p:nvPr/>
          </p:nvGrpSpPr>
          <p:grpSpPr>
            <a:xfrm>
              <a:off x="1021175" y="3773325"/>
              <a:ext cx="2277775" cy="218400"/>
              <a:chOff x="1675950" y="3118125"/>
              <a:chExt cx="2277775" cy="218400"/>
            </a:xfrm>
          </p:grpSpPr>
          <p:grpSp>
            <p:nvGrpSpPr>
              <p:cNvPr id="516" name="Shape 516"/>
              <p:cNvGrpSpPr/>
              <p:nvPr/>
            </p:nvGrpSpPr>
            <p:grpSpPr>
              <a:xfrm>
                <a:off x="1773800" y="31181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517" name="Shape 517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518" name="Shape 518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519" name="Shape 519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520" name="Shape 520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  <p:grpSp>
              <p:nvGrpSpPr>
                <p:cNvPr id="521" name="Shape 521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522" name="Shape 522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523" name="Shape 523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524" name="Shape 524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</p:grpSp>
          <p:grpSp>
            <p:nvGrpSpPr>
              <p:cNvPr id="525" name="Shape 525"/>
              <p:cNvGrpSpPr/>
              <p:nvPr/>
            </p:nvGrpSpPr>
            <p:grpSpPr>
              <a:xfrm>
                <a:off x="1675950" y="3227325"/>
                <a:ext cx="2179925" cy="109200"/>
                <a:chOff x="1773800" y="3118125"/>
                <a:chExt cx="2179925" cy="109200"/>
              </a:xfrm>
            </p:grpSpPr>
            <p:grpSp>
              <p:nvGrpSpPr>
                <p:cNvPr id="526" name="Shape 526"/>
                <p:cNvGrpSpPr/>
                <p:nvPr/>
              </p:nvGrpSpPr>
              <p:grpSpPr>
                <a:xfrm>
                  <a:off x="1773800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527" name="Shape 527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528" name="Shape 528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529" name="Shape 529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  <p:grpSp>
              <p:nvGrpSpPr>
                <p:cNvPr id="530" name="Shape 530"/>
                <p:cNvGrpSpPr/>
                <p:nvPr/>
              </p:nvGrpSpPr>
              <p:grpSpPr>
                <a:xfrm>
                  <a:off x="2814875" y="3118125"/>
                  <a:ext cx="1138850" cy="109200"/>
                  <a:chOff x="1773800" y="3118125"/>
                  <a:chExt cx="1138850" cy="109200"/>
                </a:xfrm>
              </p:grpSpPr>
              <p:sp>
                <p:nvSpPr>
                  <p:cNvPr id="531" name="Shape 531"/>
                  <p:cNvSpPr/>
                  <p:nvPr/>
                </p:nvSpPr>
                <p:spPr>
                  <a:xfrm>
                    <a:off x="17738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532" name="Shape 532"/>
                  <p:cNvSpPr/>
                  <p:nvPr/>
                </p:nvSpPr>
                <p:spPr>
                  <a:xfrm>
                    <a:off x="212110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  <p:sp>
                <p:nvSpPr>
                  <p:cNvPr id="533" name="Shape 533"/>
                  <p:cNvSpPr/>
                  <p:nvPr/>
                </p:nvSpPr>
                <p:spPr>
                  <a:xfrm>
                    <a:off x="2468350" y="3118125"/>
                    <a:ext cx="444300" cy="109200"/>
                  </a:xfrm>
                  <a:prstGeom prst="parallelogram">
                    <a:avLst>
                      <a:gd fmla="val 99953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/>
                  </a:p>
                </p:txBody>
              </p:sp>
            </p:grpSp>
          </p:grpSp>
        </p:grpSp>
      </p:grpSp>
      <p:sp>
        <p:nvSpPr>
          <p:cNvPr id="534" name="Shape 534"/>
          <p:cNvSpPr/>
          <p:nvPr/>
        </p:nvSpPr>
        <p:spPr>
          <a:xfrm>
            <a:off x="6939975" y="2452087"/>
            <a:ext cx="444300" cy="44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6827350" y="2568962"/>
            <a:ext cx="444300" cy="44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7172525" y="2568962"/>
            <a:ext cx="444300" cy="44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7524300" y="2568962"/>
            <a:ext cx="444300" cy="444300"/>
          </a:xfrm>
          <a:prstGeom prst="cube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7856025" y="2568962"/>
            <a:ext cx="444300" cy="444300"/>
          </a:xfrm>
          <a:prstGeom prst="cube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8187725" y="2568962"/>
            <a:ext cx="444300" cy="444300"/>
          </a:xfrm>
          <a:prstGeom prst="cube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7431050" y="2685912"/>
            <a:ext cx="444300" cy="444300"/>
          </a:xfrm>
          <a:prstGeom prst="cube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7762775" y="2685912"/>
            <a:ext cx="444300" cy="444300"/>
          </a:xfrm>
          <a:prstGeom prst="cube">
            <a:avLst>
              <a:gd fmla="val 25000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8094475" y="2685912"/>
            <a:ext cx="444300" cy="444300"/>
          </a:xfrm>
          <a:prstGeom prst="cube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7330200" y="2803612"/>
            <a:ext cx="444300" cy="444300"/>
          </a:xfrm>
          <a:prstGeom prst="cube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7661925" y="2803612"/>
            <a:ext cx="444300" cy="444300"/>
          </a:xfrm>
          <a:prstGeom prst="cube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7993625" y="2803612"/>
            <a:ext cx="444300" cy="444300"/>
          </a:xfrm>
          <a:prstGeom prst="cube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1909475" y="2665950"/>
            <a:ext cx="444300" cy="444300"/>
          </a:xfrm>
          <a:prstGeom prst="cube">
            <a:avLst>
              <a:gd fmla="val 25000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 txBox="1"/>
          <p:nvPr/>
        </p:nvSpPr>
        <p:spPr>
          <a:xfrm>
            <a:off x="880900" y="1699400"/>
            <a:ext cx="16755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Generate Position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3593675" y="1699400"/>
            <a:ext cx="2175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Overlap/Adjacency Tests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7119450" y="1699400"/>
            <a:ext cx="1254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Update Map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