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439" r:id="rId6"/>
    <p:sldId id="2452" r:id="rId7"/>
    <p:sldId id="2453" r:id="rId8"/>
    <p:sldId id="2449" r:id="rId9"/>
    <p:sldId id="260" r:id="rId10"/>
    <p:sldId id="2448" r:id="rId11"/>
    <p:sldId id="2444" r:id="rId12"/>
    <p:sldId id="2440" r:id="rId13"/>
    <p:sldId id="2450" r:id="rId14"/>
    <p:sldId id="2457" r:id="rId15"/>
    <p:sldId id="2458" r:id="rId16"/>
    <p:sldId id="2459" r:id="rId17"/>
    <p:sldId id="2451" r:id="rId18"/>
    <p:sldId id="2476" r:id="rId19"/>
    <p:sldId id="2474" r:id="rId20"/>
    <p:sldId id="2454" r:id="rId21"/>
    <p:sldId id="2434" r:id="rId22"/>
    <p:sldId id="2456" r:id="rId23"/>
    <p:sldId id="2455" r:id="rId24"/>
    <p:sldId id="2460" r:id="rId25"/>
    <p:sldId id="2438" r:id="rId26"/>
    <p:sldId id="2461" r:id="rId27"/>
    <p:sldId id="258" r:id="rId28"/>
    <p:sldId id="2462" r:id="rId29"/>
    <p:sldId id="2463" r:id="rId30"/>
    <p:sldId id="2468" r:id="rId31"/>
    <p:sldId id="2469" r:id="rId32"/>
    <p:sldId id="2470" r:id="rId33"/>
    <p:sldId id="2471" r:id="rId34"/>
    <p:sldId id="2472" r:id="rId35"/>
    <p:sldId id="2473" r:id="rId36"/>
    <p:sldId id="2467" r:id="rId37"/>
    <p:sldId id="2464" r:id="rId38"/>
    <p:sldId id="2465" r:id="rId39"/>
    <p:sldId id="2466" r:id="rId40"/>
    <p:sldId id="244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3342"/>
    <a:srgbClr val="EFEFEF"/>
    <a:srgbClr val="FFFF00"/>
    <a:srgbClr val="CCFF33"/>
    <a:srgbClr val="FF6600"/>
    <a:srgbClr val="C0F400"/>
    <a:srgbClr val="05EE55"/>
    <a:srgbClr val="038B30"/>
    <a:srgbClr val="05D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E989-76B8-4F13-9267-01FDA45C43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674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9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3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3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| Django | Selenium 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8B87-5F59-4F73-942F-E6A2E8A8A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CF7BD-3277-47F7-8C31-072C55D7BD9C}"/>
              </a:ext>
            </a:extLst>
          </p:cNvPr>
          <p:cNvSpPr txBox="1"/>
          <p:nvPr/>
        </p:nvSpPr>
        <p:spPr>
          <a:xfrm>
            <a:off x="569843" y="1550503"/>
            <a:ext cx="10846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</a:rPr>
              <a:t>ALL THE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D2A65-3B6E-4EDE-99DD-3F5A59D88857}"/>
              </a:ext>
            </a:extLst>
          </p:cNvPr>
          <p:cNvSpPr txBox="1"/>
          <p:nvPr/>
        </p:nvSpPr>
        <p:spPr>
          <a:xfrm>
            <a:off x="1046921" y="3609704"/>
            <a:ext cx="932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05EE55"/>
                </a:solidFill>
              </a:rPr>
              <a:t>Before writing code</a:t>
            </a:r>
            <a:r>
              <a:rPr lang="en-PH" sz="2000" b="1" dirty="0">
                <a:solidFill>
                  <a:schemeClr val="bg1"/>
                </a:solidFill>
              </a:rPr>
              <a:t>, </a:t>
            </a:r>
            <a:r>
              <a:rPr lang="en-PH" sz="2000" b="1" dirty="0">
                <a:solidFill>
                  <a:srgbClr val="FFC000"/>
                </a:solidFill>
              </a:rPr>
              <a:t>during writing code</a:t>
            </a:r>
            <a:r>
              <a:rPr lang="en-PH" sz="2000" b="1" dirty="0">
                <a:solidFill>
                  <a:schemeClr val="bg1"/>
                </a:solidFill>
              </a:rPr>
              <a:t>, </a:t>
            </a:r>
            <a:r>
              <a:rPr lang="en-PH" sz="2000" b="1" dirty="0">
                <a:solidFill>
                  <a:srgbClr val="C0F400"/>
                </a:solidFill>
              </a:rPr>
              <a:t>after writing code</a:t>
            </a:r>
            <a:r>
              <a:rPr lang="en-PH" sz="2000" b="1" dirty="0">
                <a:solidFill>
                  <a:schemeClr val="bg1"/>
                </a:solidFill>
              </a:rPr>
              <a:t>, </a:t>
            </a:r>
            <a:r>
              <a:rPr lang="en-PH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when revisiting code</a:t>
            </a:r>
            <a:r>
              <a:rPr lang="en-PH" sz="2000" b="1" dirty="0">
                <a:solidFill>
                  <a:schemeClr val="bg1"/>
                </a:solidFill>
              </a:rPr>
              <a:t>, </a:t>
            </a:r>
            <a:r>
              <a:rPr lang="en-PH" sz="2000" b="1" dirty="0">
                <a:solidFill>
                  <a:srgbClr val="FFFF00"/>
                </a:solidFill>
              </a:rPr>
              <a:t>checking others’ code</a:t>
            </a:r>
            <a:r>
              <a:rPr lang="en-PH" sz="2000" b="1" dirty="0">
                <a:solidFill>
                  <a:schemeClr val="bg1"/>
                </a:solidFill>
              </a:rPr>
              <a:t>, </a:t>
            </a:r>
            <a:r>
              <a:rPr lang="en-PH" sz="2000" b="1" dirty="0">
                <a:solidFill>
                  <a:srgbClr val="FF6600"/>
                </a:solidFill>
              </a:rPr>
              <a:t>before rollout</a:t>
            </a:r>
            <a:r>
              <a:rPr lang="en-PH" sz="2000" b="1" dirty="0">
                <a:solidFill>
                  <a:schemeClr val="bg1"/>
                </a:solidFill>
              </a:rPr>
              <a:t>, </a:t>
            </a:r>
            <a:r>
              <a:rPr lang="en-PH" sz="2000" b="1" dirty="0">
                <a:solidFill>
                  <a:srgbClr val="CCFF33"/>
                </a:solidFill>
              </a:rPr>
              <a:t>after rollout</a:t>
            </a:r>
            <a:r>
              <a:rPr lang="en-PH" sz="2000" b="1" dirty="0">
                <a:solidFill>
                  <a:schemeClr val="bg1"/>
                </a:solidFill>
              </a:rPr>
              <a:t>, and </a:t>
            </a:r>
            <a:r>
              <a:rPr lang="en-PH" sz="2000" b="1" dirty="0">
                <a:solidFill>
                  <a:srgbClr val="FFFF00"/>
                </a:solidFill>
              </a:rPr>
              <a:t>whenever in doubt</a:t>
            </a:r>
            <a:r>
              <a:rPr lang="en-PH" sz="20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0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and AGILE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400" dirty="0"/>
              <a:t>Python | Django | Selenium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4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5BF6-B68E-472F-9CD0-6A9F61B66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nsights to Agile Methodologies for Software Development | Hacker Noon">
            <a:extLst>
              <a:ext uri="{FF2B5EF4-FFF2-40B4-BE49-F238E27FC236}">
                <a16:creationId xmlns:a16="http://schemas.microsoft.com/office/drawing/2014/main" id="{76550A4D-BE00-4CE2-9627-F944E308A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t="5517" r="21513" b="6021"/>
          <a:stretch/>
        </p:blipFill>
        <p:spPr bwMode="auto">
          <a:xfrm>
            <a:off x="2782957" y="38686"/>
            <a:ext cx="6532659" cy="50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6EA2AE-66D9-4B49-8737-369B3B50A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25" b="14895"/>
          <a:stretch/>
        </p:blipFill>
        <p:spPr>
          <a:xfrm>
            <a:off x="2782957" y="4878010"/>
            <a:ext cx="6414052" cy="19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5BF6-B68E-472F-9CD0-6A9F61B66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Acceptance Test Driven Development (ATDD) | by Tharini Iddamalgoda | Medium">
            <a:extLst>
              <a:ext uri="{FF2B5EF4-FFF2-40B4-BE49-F238E27FC236}">
                <a16:creationId xmlns:a16="http://schemas.microsoft.com/office/drawing/2014/main" id="{426110C6-FB19-4E5E-AFE2-028E5D177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 bwMode="auto">
          <a:xfrm>
            <a:off x="1109456" y="1126435"/>
            <a:ext cx="9734550" cy="56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91B5D-8044-4C0F-B165-04DCDF0BBF8D}"/>
              </a:ext>
            </a:extLst>
          </p:cNvPr>
          <p:cNvSpPr txBox="1"/>
          <p:nvPr/>
        </p:nvSpPr>
        <p:spPr>
          <a:xfrm>
            <a:off x="998676" y="339443"/>
            <a:ext cx="101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/>
              <a:t>Acceptance Test-Driven Development (ATDD) Cycle</a:t>
            </a:r>
          </a:p>
        </p:txBody>
      </p:sp>
    </p:spTree>
    <p:extLst>
      <p:ext uri="{BB962C8B-B14F-4D97-AF65-F5344CB8AC3E}">
        <p14:creationId xmlns:p14="http://schemas.microsoft.com/office/powerpoint/2010/main" val="282502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FDD BDD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400" dirty="0"/>
              <a:t>Python | Django | Selenium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649357"/>
            <a:ext cx="5654892" cy="5706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PH" sz="2800" dirty="0"/>
              <a:t>TDD is a design technique for programmers based on unit test first.</a:t>
            </a:r>
          </a:p>
          <a:p>
            <a:pPr>
              <a:lnSpc>
                <a:spcPct val="100000"/>
              </a:lnSpc>
            </a:pPr>
            <a:endParaRPr lang="en-PH" sz="2800" dirty="0"/>
          </a:p>
          <a:p>
            <a:pPr>
              <a:lnSpc>
                <a:spcPct val="100000"/>
              </a:lnSpc>
            </a:pPr>
            <a:r>
              <a:rPr lang="en-PH" sz="2800" dirty="0"/>
              <a:t>BDD is a specification technique based on user stories and test scenarios.</a:t>
            </a:r>
          </a:p>
          <a:p>
            <a:pPr>
              <a:lnSpc>
                <a:spcPct val="100000"/>
              </a:lnSpc>
            </a:pPr>
            <a:endParaRPr lang="en-PH" sz="2800" dirty="0"/>
          </a:p>
          <a:p>
            <a:pPr>
              <a:lnSpc>
                <a:spcPct val="100000"/>
              </a:lnSpc>
            </a:pPr>
            <a:r>
              <a:rPr lang="en-PH" sz="2800" dirty="0"/>
              <a:t>FDD is a development methodology based on object model, feature list, dynamic feature teams, and milestones.</a:t>
            </a:r>
            <a:endParaRPr lang="en-US" sz="2800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TDD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400" dirty="0"/>
              <a:t>Python | Django | Selenium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3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“The liar”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40508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Passes all test without useful assertions.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(Gives the illusion of coverage and completion)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6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“Excessive setup”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40508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Requires a lot of time and work to be ready to test.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(This usually happens when code has been written first before the test.  Here, the test follows the code.)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“the giant”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40508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Excessive lines of test code and excessive assertions in a single test method.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(Difficult to understand.  May contain tests that doesn’t really define what we specifically NEED to test.)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400" dirty="0"/>
              <a:t>Python | Django | Selenium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“the mockery”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40508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Uses so many mocks that the REAL code isn’t really tested.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(Using sample values that are only convenient on testing but not really adaptable in production.)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1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“the inspector”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40508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Violating the encapsulation in order to make assertions.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(we should make full real use of classes in assertions and not just supply values.)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(did you use methods that are only existing in the test but not in the actual production code?)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SELENIUM</a:t>
            </a:r>
          </a:p>
          <a:p>
            <a:r>
              <a:rPr lang="en-US" sz="1200" dirty="0">
                <a:latin typeface="+mj-lt"/>
              </a:rPr>
              <a:t>https://selenium.dev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8ABE-725B-4DF1-80BA-687F31215F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C9763-79FF-470B-8A24-49274F917996}"/>
              </a:ext>
            </a:extLst>
          </p:cNvPr>
          <p:cNvSpPr txBox="1"/>
          <p:nvPr/>
        </p:nvSpPr>
        <p:spPr>
          <a:xfrm>
            <a:off x="841513" y="2040835"/>
            <a:ext cx="10508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b="1" dirty="0">
                <a:solidFill>
                  <a:schemeClr val="bg1"/>
                </a:solidFill>
              </a:rPr>
              <a:t>“SELENIUM AUTOMATE BROWSERS”</a:t>
            </a:r>
          </a:p>
          <a:p>
            <a:pPr algn="ctr"/>
            <a:endParaRPr lang="en-PH" sz="2000" b="1" dirty="0">
              <a:solidFill>
                <a:schemeClr val="bg1"/>
              </a:solidFill>
            </a:endParaRPr>
          </a:p>
          <a:p>
            <a:pPr algn="ctr"/>
            <a:endParaRPr lang="en-PH" sz="2000" b="1" dirty="0">
              <a:solidFill>
                <a:schemeClr val="bg1"/>
              </a:solidFill>
            </a:endParaRPr>
          </a:p>
          <a:p>
            <a:pPr algn="ctr"/>
            <a:endParaRPr lang="en-PH" sz="2000" b="1" dirty="0">
              <a:solidFill>
                <a:schemeClr val="bg1"/>
              </a:solidFill>
            </a:endParaRPr>
          </a:p>
          <a:p>
            <a:pPr algn="r"/>
            <a:r>
              <a:rPr lang="en-PH" sz="2000" b="1" dirty="0">
                <a:solidFill>
                  <a:schemeClr val="bg1"/>
                </a:solidFill>
              </a:rPr>
              <a:t>- </a:t>
            </a:r>
            <a:r>
              <a:rPr lang="en-PH" sz="2000" b="1" i="1" dirty="0" err="1">
                <a:solidFill>
                  <a:schemeClr val="bg1"/>
                </a:solidFill>
              </a:rPr>
              <a:t>selenium.dev</a:t>
            </a:r>
            <a:endParaRPr lang="en-PH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1885044"/>
            <a:ext cx="3464717" cy="4520702"/>
          </a:xfrm>
        </p:spPr>
        <p:txBody>
          <a:bodyPr/>
          <a:lstStyle/>
          <a:p>
            <a:r>
              <a:rPr lang="en-US" dirty="0"/>
              <a:t>Enables testers to write test cases that automates browser activities.</a:t>
            </a:r>
          </a:p>
          <a:p>
            <a:r>
              <a:rPr lang="en-US" dirty="0"/>
              <a:t>Provides access to browser components such as address bar, navigation, etc.</a:t>
            </a:r>
          </a:p>
          <a:p>
            <a:r>
              <a:rPr lang="en-US" dirty="0"/>
              <a:t>Provides access to web elements in the web application so we can get and check contents.</a:t>
            </a:r>
          </a:p>
          <a:p>
            <a:r>
              <a:rPr lang="en-US" dirty="0"/>
              <a:t>Provides access to web element control actions like sending input characters, clicking and submitting. 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Web Administration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85044"/>
            <a:ext cx="3464717" cy="3907745"/>
          </a:xfrm>
        </p:spPr>
        <p:txBody>
          <a:bodyPr/>
          <a:lstStyle/>
          <a:p>
            <a:r>
              <a:rPr lang="en-US" dirty="0"/>
              <a:t>Repetitive web administration tasks can be “recorded” and “automated”</a:t>
            </a:r>
          </a:p>
          <a:p>
            <a:r>
              <a:rPr lang="en-US" dirty="0"/>
              <a:t>Can be implemented to web sites regardless of programming language and technology used.</a:t>
            </a:r>
          </a:p>
          <a:p>
            <a:r>
              <a:rPr lang="en-US" dirty="0"/>
              <a:t>Performs actual user behavior like navigating, entering input characters, clicking buttons and links, and submitting forms.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8ABE-725B-4DF1-80BA-687F31215F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C9763-79FF-470B-8A24-49274F917996}"/>
              </a:ext>
            </a:extLst>
          </p:cNvPr>
          <p:cNvSpPr txBox="1"/>
          <p:nvPr/>
        </p:nvSpPr>
        <p:spPr>
          <a:xfrm>
            <a:off x="934278" y="357809"/>
            <a:ext cx="1050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i="1" dirty="0">
                <a:solidFill>
                  <a:schemeClr val="bg1"/>
                </a:solidFill>
              </a:rPr>
              <a:t>Selenium Tests can be written in a variety of programming languages such 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C6815-0253-4FF2-8218-69A7C59CC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0109" t="18729" r="7174" b="13025"/>
          <a:stretch/>
        </p:blipFill>
        <p:spPr>
          <a:xfrm>
            <a:off x="1676399" y="884551"/>
            <a:ext cx="9024731" cy="55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5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SELENIUM PYTHON</a:t>
            </a:r>
          </a:p>
          <a:p>
            <a:r>
              <a:rPr lang="en-US" sz="2000" b="1" i="1" dirty="0">
                <a:latin typeface="+mj-lt"/>
              </a:rPr>
              <a:t>WebDriver Methods</a:t>
            </a:r>
            <a:endParaRPr lang="en-US" sz="1200" b="1" i="1" dirty="0">
              <a:latin typeface="+mj-lt"/>
            </a:endParaRP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3F796-866C-4D97-995A-C003B30F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6539-C292-492F-A191-682C5D152705}"/>
              </a:ext>
            </a:extLst>
          </p:cNvPr>
          <p:cNvSpPr txBox="1"/>
          <p:nvPr/>
        </p:nvSpPr>
        <p:spPr>
          <a:xfrm>
            <a:off x="394250" y="197346"/>
            <a:ext cx="114763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FFFF"/>
                </a:solidFill>
              </a:rPr>
              <a:t>get() 			– This command is used for launching an application.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 err="1">
                <a:solidFill>
                  <a:srgbClr val="FFFFFF"/>
                </a:solidFill>
              </a:rPr>
              <a:t>current_url</a:t>
            </a:r>
            <a:r>
              <a:rPr lang="en-PH" b="1" dirty="0">
                <a:solidFill>
                  <a:srgbClr val="FFFFFF"/>
                </a:solidFill>
              </a:rPr>
              <a:t>() 		– This command is used to fetch the URL of the application currently opened in the</a:t>
            </a:r>
          </a:p>
          <a:p>
            <a:r>
              <a:rPr lang="en-PH" b="1" dirty="0">
                <a:solidFill>
                  <a:srgbClr val="FFFFFF"/>
                </a:solidFill>
              </a:rPr>
              <a:t>				 browser.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>
                <a:solidFill>
                  <a:srgbClr val="FFFFFF"/>
                </a:solidFill>
              </a:rPr>
              <a:t>title () 			– This command is used to fetch the title of the application which is currently opened in</a:t>
            </a:r>
          </a:p>
          <a:p>
            <a:r>
              <a:rPr lang="en-PH" b="1" dirty="0">
                <a:solidFill>
                  <a:srgbClr val="FFFFFF"/>
                </a:solidFill>
              </a:rPr>
              <a:t>				 the browser. 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>
                <a:solidFill>
                  <a:srgbClr val="FFFFFF"/>
                </a:solidFill>
              </a:rPr>
              <a:t>back() 			– This method is used to navigate back to the previously visited page and works only if we </a:t>
            </a:r>
          </a:p>
          <a:p>
            <a:r>
              <a:rPr lang="en-PH" b="1" dirty="0">
                <a:solidFill>
                  <a:srgbClr val="FFFFFF"/>
                </a:solidFill>
              </a:rPr>
              <a:t>				moved from one page to another page.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>
                <a:solidFill>
                  <a:srgbClr val="FFFFFF"/>
                </a:solidFill>
              </a:rPr>
              <a:t>forward () 		– This method is used to navigate forward from a previously visited page and works only if </a:t>
            </a:r>
          </a:p>
          <a:p>
            <a:r>
              <a:rPr lang="en-PH" b="1" dirty="0">
                <a:solidFill>
                  <a:srgbClr val="FFFFFF"/>
                </a:solidFill>
              </a:rPr>
              <a:t>				back() is used prior to its used.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>
                <a:solidFill>
                  <a:srgbClr val="FFFFFF"/>
                </a:solidFill>
              </a:rPr>
              <a:t>refresh () 		– This method is used to reload the existing page and refreshes it.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 err="1">
                <a:solidFill>
                  <a:srgbClr val="FFFFFF"/>
                </a:solidFill>
              </a:rPr>
              <a:t>maximize_window</a:t>
            </a:r>
            <a:r>
              <a:rPr lang="en-PH" b="1" dirty="0">
                <a:solidFill>
                  <a:srgbClr val="FFFFFF"/>
                </a:solidFill>
              </a:rPr>
              <a:t> () 	– This method is used to maximize the window of an existing page.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 err="1">
                <a:solidFill>
                  <a:srgbClr val="FFFFFF"/>
                </a:solidFill>
              </a:rPr>
              <a:t>minimize_window</a:t>
            </a:r>
            <a:r>
              <a:rPr lang="en-PH" b="1" dirty="0">
                <a:solidFill>
                  <a:srgbClr val="FFFFFF"/>
                </a:solidFill>
              </a:rPr>
              <a:t> () 	– This method is used to minimize the window of the existing page.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>
                <a:solidFill>
                  <a:srgbClr val="FFFFFF"/>
                </a:solidFill>
              </a:rPr>
              <a:t>close () 			– This method is used to close the window in focus.</a:t>
            </a:r>
          </a:p>
          <a:p>
            <a:endParaRPr lang="en-PH" b="1" dirty="0">
              <a:solidFill>
                <a:srgbClr val="FFFFFF"/>
              </a:solidFill>
            </a:endParaRPr>
          </a:p>
          <a:p>
            <a:r>
              <a:rPr lang="en-PH" b="1" dirty="0">
                <a:solidFill>
                  <a:srgbClr val="FFFFFF"/>
                </a:solidFill>
              </a:rPr>
              <a:t>quit () 			– This method is used to close all the windows opened. </a:t>
            </a:r>
          </a:p>
        </p:txBody>
      </p:sp>
    </p:spTree>
    <p:extLst>
      <p:ext uri="{BB962C8B-B14F-4D97-AF65-F5344CB8AC3E}">
        <p14:creationId xmlns:p14="http://schemas.microsoft.com/office/powerpoint/2010/main" val="4220878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SELENIUM PYTHON</a:t>
            </a:r>
          </a:p>
          <a:p>
            <a:r>
              <a:rPr lang="en-US" sz="2000" b="1" i="1" dirty="0">
                <a:latin typeface="+mj-lt"/>
              </a:rPr>
              <a:t>Selectors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725A-9161-496A-BBC8-2DA577466F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E4DC7-19F5-43C9-BEC9-99605DFE06E0}"/>
              </a:ext>
            </a:extLst>
          </p:cNvPr>
          <p:cNvSpPr txBox="1"/>
          <p:nvPr/>
        </p:nvSpPr>
        <p:spPr>
          <a:xfrm>
            <a:off x="1643270" y="1325217"/>
            <a:ext cx="92367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</a:rPr>
              <a:t>SELECTOR		METHOD</a:t>
            </a:r>
          </a:p>
          <a:p>
            <a:endParaRPr lang="en-PH" sz="2400" b="1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Name			</a:t>
            </a:r>
            <a:r>
              <a:rPr lang="en-PH" sz="2400" dirty="0" err="1">
                <a:solidFill>
                  <a:schemeClr val="bg1"/>
                </a:solidFill>
              </a:rPr>
              <a:t>find_element_by_name</a:t>
            </a:r>
            <a:r>
              <a:rPr lang="en-PH" sz="2400" dirty="0">
                <a:solidFill>
                  <a:schemeClr val="bg1"/>
                </a:solidFill>
              </a:rPr>
              <a:t> (“software”)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ID			</a:t>
            </a:r>
            <a:r>
              <a:rPr lang="en-PH" sz="2400" dirty="0" err="1">
                <a:solidFill>
                  <a:schemeClr val="bg1"/>
                </a:solidFill>
              </a:rPr>
              <a:t>find_element_by_id</a:t>
            </a:r>
            <a:r>
              <a:rPr lang="en-PH" sz="2400" dirty="0">
                <a:solidFill>
                  <a:schemeClr val="bg1"/>
                </a:solidFill>
              </a:rPr>
              <a:t> (“test”)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Class Name		</a:t>
            </a:r>
            <a:r>
              <a:rPr lang="en-PH" sz="2400" dirty="0" err="1">
                <a:solidFill>
                  <a:schemeClr val="bg1"/>
                </a:solidFill>
              </a:rPr>
              <a:t>find_element_by_class_name</a:t>
            </a:r>
            <a:r>
              <a:rPr lang="en-PH" sz="2400" dirty="0">
                <a:solidFill>
                  <a:schemeClr val="bg1"/>
                </a:solidFill>
              </a:rPr>
              <a:t> (“test-auto”)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Tag Name		</a:t>
            </a:r>
            <a:r>
              <a:rPr lang="en-PH" sz="2400" dirty="0" err="1">
                <a:solidFill>
                  <a:schemeClr val="bg1"/>
                </a:solidFill>
              </a:rPr>
              <a:t>find_element_by_tag_name</a:t>
            </a:r>
            <a:r>
              <a:rPr lang="en-PH" sz="2400" dirty="0">
                <a:solidFill>
                  <a:schemeClr val="bg1"/>
                </a:solidFill>
              </a:rPr>
              <a:t> (“input”)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Link Text		</a:t>
            </a:r>
            <a:r>
              <a:rPr lang="en-PH" sz="2400" dirty="0" err="1">
                <a:solidFill>
                  <a:schemeClr val="bg1"/>
                </a:solidFill>
              </a:rPr>
              <a:t>find_element_by_link_text</a:t>
            </a:r>
            <a:r>
              <a:rPr lang="en-PH" sz="2400" dirty="0">
                <a:solidFill>
                  <a:schemeClr val="bg1"/>
                </a:solidFill>
              </a:rPr>
              <a:t> (“Selenium Python”)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Partial Link Text	</a:t>
            </a:r>
            <a:r>
              <a:rPr lang="en-PH" sz="2400" dirty="0" err="1">
                <a:solidFill>
                  <a:schemeClr val="bg1"/>
                </a:solidFill>
              </a:rPr>
              <a:t>find_element_by_partial_link_text</a:t>
            </a:r>
            <a:r>
              <a:rPr lang="en-PH" sz="2400" dirty="0">
                <a:solidFill>
                  <a:schemeClr val="bg1"/>
                </a:solidFill>
              </a:rPr>
              <a:t> (“Selenium”)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CSS			</a:t>
            </a:r>
            <a:r>
              <a:rPr lang="en-PH" sz="2400" dirty="0" err="1">
                <a:solidFill>
                  <a:schemeClr val="bg1"/>
                </a:solidFill>
              </a:rPr>
              <a:t>find_element_by_css_selector</a:t>
            </a:r>
            <a:r>
              <a:rPr lang="en-PH" sz="2400" dirty="0">
                <a:solidFill>
                  <a:schemeClr val="bg1"/>
                </a:solidFill>
              </a:rPr>
              <a:t> (“</a:t>
            </a:r>
            <a:r>
              <a:rPr lang="en-PH" sz="2400" dirty="0" err="1">
                <a:solidFill>
                  <a:schemeClr val="bg1"/>
                </a:solidFill>
              </a:rPr>
              <a:t>input#txt</a:t>
            </a:r>
            <a:r>
              <a:rPr lang="en-PH" sz="2400" dirty="0">
                <a:solidFill>
                  <a:schemeClr val="bg1"/>
                </a:solidFill>
              </a:rPr>
              <a:t>”)</a:t>
            </a:r>
          </a:p>
          <a:p>
            <a:r>
              <a:rPr lang="en-PH" sz="2400" dirty="0">
                <a:solidFill>
                  <a:schemeClr val="bg1"/>
                </a:solidFill>
              </a:rPr>
              <a:t>XPATH			</a:t>
            </a:r>
            <a:r>
              <a:rPr lang="en-PH" sz="2400" dirty="0" err="1">
                <a:solidFill>
                  <a:schemeClr val="bg1"/>
                </a:solidFill>
              </a:rPr>
              <a:t>find_element_by_xpath</a:t>
            </a:r>
            <a:r>
              <a:rPr lang="en-PH" sz="2400" dirty="0">
                <a:solidFill>
                  <a:schemeClr val="bg1"/>
                </a:solidFill>
              </a:rPr>
              <a:t> (“//a [@alt=’title’]”)</a:t>
            </a:r>
          </a:p>
        </p:txBody>
      </p:sp>
    </p:spTree>
    <p:extLst>
      <p:ext uri="{BB962C8B-B14F-4D97-AF65-F5344CB8AC3E}">
        <p14:creationId xmlns:p14="http://schemas.microsoft.com/office/powerpoint/2010/main" val="34670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DF40-16F1-4352-AAD5-ECF320D9C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35296-4915-4224-B221-9E783BCB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06" y="246718"/>
            <a:ext cx="7273787" cy="63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66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SELENIUM PYTHON</a:t>
            </a:r>
          </a:p>
          <a:p>
            <a:r>
              <a:rPr lang="en-US" sz="2000" b="1" i="1" dirty="0">
                <a:latin typeface="+mj-lt"/>
              </a:rPr>
              <a:t>Web Element Methods and Properties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9A4A-2976-4EB3-9547-01A72DACE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ADC86-C2C6-48CC-9E4F-EE053EA6DA41}"/>
              </a:ext>
            </a:extLst>
          </p:cNvPr>
          <p:cNvSpPr txBox="1"/>
          <p:nvPr/>
        </p:nvSpPr>
        <p:spPr>
          <a:xfrm>
            <a:off x="371061" y="612844"/>
            <a:ext cx="11330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chemeClr val="bg1"/>
                </a:solidFill>
              </a:rPr>
              <a:t>send_keys</a:t>
            </a:r>
            <a:r>
              <a:rPr lang="en-PH" dirty="0">
                <a:solidFill>
                  <a:schemeClr val="bg1"/>
                </a:solidFill>
              </a:rPr>
              <a:t>()</a:t>
            </a:r>
          </a:p>
          <a:p>
            <a:r>
              <a:rPr lang="en-PH" dirty="0">
                <a:solidFill>
                  <a:schemeClr val="bg1"/>
                </a:solidFill>
              </a:rPr>
              <a:t>This is a method that is used to input text in an edit box, text area, and fields inside the form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click()</a:t>
            </a:r>
          </a:p>
          <a:p>
            <a:r>
              <a:rPr lang="en-PH" dirty="0">
                <a:solidFill>
                  <a:schemeClr val="bg1"/>
                </a:solidFill>
              </a:rPr>
              <a:t>This is a method that is used to click on a link or button.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clear()</a:t>
            </a:r>
          </a:p>
          <a:p>
            <a:r>
              <a:rPr lang="en-PH" dirty="0">
                <a:solidFill>
                  <a:schemeClr val="bg1"/>
                </a:solidFill>
              </a:rPr>
              <a:t>This is a method that is used to clear the text from an edit box or a text area.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submit()</a:t>
            </a:r>
          </a:p>
          <a:p>
            <a:r>
              <a:rPr lang="en-PH" dirty="0">
                <a:solidFill>
                  <a:schemeClr val="bg1"/>
                </a:solidFill>
              </a:rPr>
              <a:t>This is a method that can be used with any element within the form tag.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text</a:t>
            </a:r>
          </a:p>
          <a:p>
            <a:r>
              <a:rPr lang="en-PH" dirty="0">
                <a:solidFill>
                  <a:schemeClr val="bg1"/>
                </a:solidFill>
              </a:rPr>
              <a:t>This is used to fetch the inner text of an element.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 err="1">
                <a:solidFill>
                  <a:schemeClr val="bg1"/>
                </a:solidFill>
              </a:rPr>
              <a:t>get_attribute</a:t>
            </a:r>
            <a:r>
              <a:rPr lang="en-PH" dirty="0">
                <a:solidFill>
                  <a:schemeClr val="bg1"/>
                </a:solidFill>
              </a:rPr>
              <a:t>()</a:t>
            </a:r>
          </a:p>
          <a:p>
            <a:r>
              <a:rPr lang="en-PH" dirty="0">
                <a:solidFill>
                  <a:schemeClr val="bg1"/>
                </a:solidFill>
              </a:rPr>
              <a:t>This method is used to get the attribute or property value of an element. 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 err="1">
                <a:solidFill>
                  <a:schemeClr val="bg1"/>
                </a:solidFill>
              </a:rPr>
              <a:t>value_of_css_property</a:t>
            </a:r>
            <a:r>
              <a:rPr lang="en-PH" dirty="0">
                <a:solidFill>
                  <a:schemeClr val="bg1"/>
                </a:solidFill>
              </a:rPr>
              <a:t> ()</a:t>
            </a:r>
          </a:p>
          <a:p>
            <a:r>
              <a:rPr lang="en-PH" dirty="0">
                <a:solidFill>
                  <a:schemeClr val="bg1"/>
                </a:solidFill>
              </a:rPr>
              <a:t>This method is used to get the value of the CSS property of the element. </a:t>
            </a:r>
          </a:p>
        </p:txBody>
      </p:sp>
    </p:spTree>
    <p:extLst>
      <p:ext uri="{BB962C8B-B14F-4D97-AF65-F5344CB8AC3E}">
        <p14:creationId xmlns:p14="http://schemas.microsoft.com/office/powerpoint/2010/main" val="129229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9A4A-2976-4EB3-9547-01A72DACE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ADC86-C2C6-48CC-9E4F-EE053EA6DA41}"/>
              </a:ext>
            </a:extLst>
          </p:cNvPr>
          <p:cNvSpPr txBox="1"/>
          <p:nvPr/>
        </p:nvSpPr>
        <p:spPr>
          <a:xfrm>
            <a:off x="371061" y="612844"/>
            <a:ext cx="11330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chemeClr val="bg1"/>
                </a:solidFill>
              </a:rPr>
              <a:t>is_displayed</a:t>
            </a:r>
            <a:r>
              <a:rPr lang="en-PH" dirty="0">
                <a:solidFill>
                  <a:schemeClr val="bg1"/>
                </a:solidFill>
              </a:rPr>
              <a:t>()</a:t>
            </a:r>
          </a:p>
          <a:p>
            <a:r>
              <a:rPr lang="en-PH" dirty="0">
                <a:solidFill>
                  <a:schemeClr val="bg1"/>
                </a:solidFill>
              </a:rPr>
              <a:t>This method is used to check if the web element is displayed on the page or not.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 err="1">
                <a:solidFill>
                  <a:schemeClr val="bg1"/>
                </a:solidFill>
              </a:rPr>
              <a:t>is_enabled</a:t>
            </a:r>
            <a:r>
              <a:rPr lang="en-PH" dirty="0">
                <a:solidFill>
                  <a:schemeClr val="bg1"/>
                </a:solidFill>
              </a:rPr>
              <a:t>()</a:t>
            </a:r>
          </a:p>
          <a:p>
            <a:r>
              <a:rPr lang="en-PH" dirty="0">
                <a:solidFill>
                  <a:schemeClr val="bg1"/>
                </a:solidFill>
              </a:rPr>
              <a:t>This method is used to check if the web element is enabled or not.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 err="1">
                <a:solidFill>
                  <a:schemeClr val="bg1"/>
                </a:solidFill>
              </a:rPr>
              <a:t>is_selected</a:t>
            </a:r>
            <a:r>
              <a:rPr lang="en-PH" dirty="0">
                <a:solidFill>
                  <a:schemeClr val="bg1"/>
                </a:solidFill>
              </a:rPr>
              <a:t> ()</a:t>
            </a:r>
          </a:p>
          <a:p>
            <a:r>
              <a:rPr lang="en-PH" dirty="0">
                <a:solidFill>
                  <a:schemeClr val="bg1"/>
                </a:solidFill>
              </a:rPr>
              <a:t>This method is used to check if the web element is selected or not.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location</a:t>
            </a:r>
          </a:p>
          <a:p>
            <a:r>
              <a:rPr lang="en-PH" dirty="0">
                <a:solidFill>
                  <a:schemeClr val="bg1"/>
                </a:solidFill>
              </a:rPr>
              <a:t>This method is used to get the web element location in terms of x and y coordinates. </a:t>
            </a:r>
          </a:p>
        </p:txBody>
      </p:sp>
    </p:spTree>
    <p:extLst>
      <p:ext uri="{BB962C8B-B14F-4D97-AF65-F5344CB8AC3E}">
        <p14:creationId xmlns:p14="http://schemas.microsoft.com/office/powerpoint/2010/main" val="417951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SELENIUM PYTHON</a:t>
            </a:r>
          </a:p>
          <a:p>
            <a:r>
              <a:rPr lang="en-US" sz="2000" b="1" i="1" dirty="0">
                <a:latin typeface="+mj-lt"/>
              </a:rPr>
              <a:t>ASSERTIONS</a:t>
            </a:r>
            <a:endParaRPr lang="en-US" sz="1200" b="1" i="1" dirty="0">
              <a:latin typeface="+mj-lt"/>
            </a:endParaRP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1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98D0-FF74-42B1-A7FA-8A2D0D2A5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CC7B-8628-4CB3-8148-4A56B962A260}"/>
              </a:ext>
            </a:extLst>
          </p:cNvPr>
          <p:cNvSpPr txBox="1"/>
          <p:nvPr/>
        </p:nvSpPr>
        <p:spPr>
          <a:xfrm>
            <a:off x="225287" y="700338"/>
            <a:ext cx="117414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>
                <a:solidFill>
                  <a:schemeClr val="bg1"/>
                </a:solidFill>
              </a:rPr>
              <a:t>assertEqual</a:t>
            </a:r>
            <a:r>
              <a:rPr lang="en-PH" b="1" dirty="0">
                <a:solidFill>
                  <a:schemeClr val="bg1"/>
                </a:solidFill>
              </a:rPr>
              <a:t> ("Selenium Python", "Selenium Python",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assertNotEqual</a:t>
            </a:r>
            <a:r>
              <a:rPr lang="en-PH" b="1" dirty="0">
                <a:solidFill>
                  <a:schemeClr val="bg1"/>
                </a:solidFill>
              </a:rPr>
              <a:t> ("Selenium", "Selenium Python",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assertTrue</a:t>
            </a:r>
            <a:r>
              <a:rPr lang="en-PH" b="1" dirty="0">
                <a:solidFill>
                  <a:schemeClr val="bg1"/>
                </a:solidFill>
              </a:rPr>
              <a:t> ( "2 &gt; 1",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assertFalse</a:t>
            </a:r>
            <a:r>
              <a:rPr lang="en-PH" b="1" dirty="0">
                <a:solidFill>
                  <a:schemeClr val="bg1"/>
                </a:solidFill>
              </a:rPr>
              <a:t> ( "1 &gt; 2",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assertIs</a:t>
            </a:r>
            <a:r>
              <a:rPr lang="en-PH" b="1" dirty="0">
                <a:solidFill>
                  <a:schemeClr val="bg1"/>
                </a:solidFill>
              </a:rPr>
              <a:t> ("Selenium Python", "Selenium Python",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assertIsNot</a:t>
            </a:r>
            <a:r>
              <a:rPr lang="en-PH" b="1" dirty="0">
                <a:solidFill>
                  <a:schemeClr val="bg1"/>
                </a:solidFill>
              </a:rPr>
              <a:t> ("Selenium Python", "Selenium",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assertIsNone</a:t>
            </a:r>
            <a:r>
              <a:rPr lang="en-PH" b="1" dirty="0">
                <a:solidFill>
                  <a:schemeClr val="bg1"/>
                </a:solidFill>
              </a:rPr>
              <a:t> ( r 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assertIsNotNone</a:t>
            </a:r>
            <a:r>
              <a:rPr lang="en-PH" b="1" dirty="0">
                <a:solidFill>
                  <a:schemeClr val="bg1"/>
                </a:solidFill>
              </a:rPr>
              <a:t> ( r 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j = set(["Python", "Java", "C"])</a:t>
            </a:r>
          </a:p>
          <a:p>
            <a:r>
              <a:rPr lang="en-PH" b="1" dirty="0" err="1">
                <a:solidFill>
                  <a:schemeClr val="bg1"/>
                </a:solidFill>
              </a:rPr>
              <a:t>assertIn</a:t>
            </a:r>
            <a:r>
              <a:rPr lang="en-PH" b="1" dirty="0">
                <a:solidFill>
                  <a:schemeClr val="bg1"/>
                </a:solidFill>
              </a:rPr>
              <a:t> ("Python", j , " 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j = set(["Python", "Java", "C"])</a:t>
            </a:r>
          </a:p>
          <a:p>
            <a:r>
              <a:rPr lang="en-PH" b="1" dirty="0" err="1">
                <a:solidFill>
                  <a:schemeClr val="bg1"/>
                </a:solidFill>
              </a:rPr>
              <a:t>assertIn</a:t>
            </a:r>
            <a:r>
              <a:rPr lang="en-PH" b="1" dirty="0">
                <a:solidFill>
                  <a:schemeClr val="bg1"/>
                </a:solidFill>
              </a:rPr>
              <a:t> ("UFT", j , " Comparison Done")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231DC-DB63-437D-BE1B-43BC162A459E}"/>
              </a:ext>
            </a:extLst>
          </p:cNvPr>
          <p:cNvSpPr txBox="1"/>
          <p:nvPr/>
        </p:nvSpPr>
        <p:spPr>
          <a:xfrm>
            <a:off x="4863548" y="132522"/>
            <a:ext cx="710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b="1" i="1" u="sng" dirty="0">
                <a:solidFill>
                  <a:srgbClr val="FFFF00"/>
                </a:solidFill>
              </a:rPr>
              <a:t>Note: all examples are passing tests</a:t>
            </a:r>
          </a:p>
        </p:txBody>
      </p:sp>
    </p:spTree>
    <p:extLst>
      <p:ext uri="{BB962C8B-B14F-4D97-AF65-F5344CB8AC3E}">
        <p14:creationId xmlns:p14="http://schemas.microsoft.com/office/powerpoint/2010/main" val="598965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98D0-FF74-42B1-A7FA-8A2D0D2A5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CC7B-8628-4CB3-8148-4A56B962A260}"/>
              </a:ext>
            </a:extLst>
          </p:cNvPr>
          <p:cNvSpPr txBox="1"/>
          <p:nvPr/>
        </p:nvSpPr>
        <p:spPr>
          <a:xfrm>
            <a:off x="225287" y="700338"/>
            <a:ext cx="117414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browser = </a:t>
            </a:r>
            <a:r>
              <a:rPr lang="en-PH" b="1" dirty="0" err="1">
                <a:solidFill>
                  <a:schemeClr val="bg1"/>
                </a:solidFill>
              </a:rPr>
              <a:t>webdriver.Chrome</a:t>
            </a:r>
            <a:r>
              <a:rPr lang="en-PH" b="1" dirty="0">
                <a:solidFill>
                  <a:schemeClr val="bg1"/>
                </a:solidFill>
              </a:rPr>
              <a:t> (</a:t>
            </a:r>
            <a:r>
              <a:rPr lang="en-PH" b="1" dirty="0" err="1">
                <a:solidFill>
                  <a:schemeClr val="bg1"/>
                </a:solidFill>
              </a:rPr>
              <a:t>executable_path</a:t>
            </a:r>
            <a:r>
              <a:rPr lang="en-PH" b="1" dirty="0">
                <a:solidFill>
                  <a:schemeClr val="bg1"/>
                </a:solidFill>
              </a:rPr>
              <a:t>="C:\\chromedriver.exe")</a:t>
            </a:r>
          </a:p>
          <a:p>
            <a:r>
              <a:rPr lang="en-PH" b="1" dirty="0" err="1">
                <a:solidFill>
                  <a:schemeClr val="bg1"/>
                </a:solidFill>
              </a:rPr>
              <a:t>browser.get</a:t>
            </a:r>
            <a:r>
              <a:rPr lang="en-PH" b="1" dirty="0">
                <a:solidFill>
                  <a:schemeClr val="bg1"/>
                </a:solidFill>
              </a:rPr>
              <a:t> ("https://www.softwaretestingmaterial.com")</a:t>
            </a:r>
          </a:p>
          <a:p>
            <a:r>
              <a:rPr lang="en-PH" b="1" dirty="0" err="1">
                <a:solidFill>
                  <a:schemeClr val="bg1"/>
                </a:solidFill>
              </a:rPr>
              <a:t>assertIsInstance</a:t>
            </a:r>
            <a:r>
              <a:rPr lang="en-PH" b="1" dirty="0">
                <a:solidFill>
                  <a:schemeClr val="bg1"/>
                </a:solidFill>
              </a:rPr>
              <a:t> (browser, </a:t>
            </a:r>
            <a:r>
              <a:rPr lang="en-PH" b="1" dirty="0" err="1">
                <a:solidFill>
                  <a:schemeClr val="bg1"/>
                </a:solidFill>
              </a:rPr>
              <a:t>webdriver</a:t>
            </a:r>
            <a:r>
              <a:rPr lang="en-PH" b="1" dirty="0">
                <a:solidFill>
                  <a:schemeClr val="bg1"/>
                </a:solidFill>
              </a:rPr>
              <a:t>, " 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browser = </a:t>
            </a:r>
            <a:r>
              <a:rPr lang="en-PH" b="1" dirty="0" err="1">
                <a:solidFill>
                  <a:schemeClr val="bg1"/>
                </a:solidFill>
              </a:rPr>
              <a:t>webdriver.Chrome</a:t>
            </a:r>
            <a:r>
              <a:rPr lang="en-PH" b="1" dirty="0">
                <a:solidFill>
                  <a:schemeClr val="bg1"/>
                </a:solidFill>
              </a:rPr>
              <a:t> (</a:t>
            </a:r>
            <a:r>
              <a:rPr lang="en-PH" b="1" dirty="0" err="1">
                <a:solidFill>
                  <a:schemeClr val="bg1"/>
                </a:solidFill>
              </a:rPr>
              <a:t>executable_path</a:t>
            </a:r>
            <a:r>
              <a:rPr lang="en-PH" b="1" dirty="0">
                <a:solidFill>
                  <a:schemeClr val="bg1"/>
                </a:solidFill>
              </a:rPr>
              <a:t>="C:\\chromedriver.exe")</a:t>
            </a:r>
          </a:p>
          <a:p>
            <a:r>
              <a:rPr lang="en-PH" b="1" dirty="0" err="1">
                <a:solidFill>
                  <a:schemeClr val="bg1"/>
                </a:solidFill>
              </a:rPr>
              <a:t>browser.get</a:t>
            </a:r>
            <a:r>
              <a:rPr lang="en-PH" b="1" dirty="0">
                <a:solidFill>
                  <a:schemeClr val="bg1"/>
                </a:solidFill>
              </a:rPr>
              <a:t> ("https://www.softwaretestingmaterial.com")</a:t>
            </a:r>
          </a:p>
          <a:p>
            <a:r>
              <a:rPr lang="en-PH" b="1" dirty="0" err="1">
                <a:solidFill>
                  <a:schemeClr val="bg1"/>
                </a:solidFill>
              </a:rPr>
              <a:t>assertNotIsInstance</a:t>
            </a:r>
            <a:r>
              <a:rPr lang="en-PH" b="1" dirty="0">
                <a:solidFill>
                  <a:schemeClr val="bg1"/>
                </a:solidFill>
              </a:rPr>
              <a:t> (driver, </a:t>
            </a:r>
            <a:r>
              <a:rPr lang="en-PH" b="1" dirty="0" err="1">
                <a:solidFill>
                  <a:schemeClr val="bg1"/>
                </a:solidFill>
              </a:rPr>
              <a:t>webdriver</a:t>
            </a:r>
            <a:r>
              <a:rPr lang="en-PH" b="1" dirty="0">
                <a:solidFill>
                  <a:schemeClr val="bg1"/>
                </a:solidFill>
              </a:rPr>
              <a:t>, " 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assertListEqual</a:t>
            </a:r>
            <a:r>
              <a:rPr lang="en-PH" b="1" dirty="0">
                <a:solidFill>
                  <a:schemeClr val="bg1"/>
                </a:solidFill>
              </a:rPr>
              <a:t> ([1,3], [1,3], “Comparison Done”)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assertTupleEqual</a:t>
            </a:r>
            <a:r>
              <a:rPr lang="en-PH" b="1" dirty="0">
                <a:solidFill>
                  <a:schemeClr val="bg1"/>
                </a:solidFill>
              </a:rPr>
              <a:t> ((4,5), (4,5), “Comparison Done”)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assertDictEqual</a:t>
            </a:r>
            <a:r>
              <a:rPr lang="en-PH" b="1" dirty="0">
                <a:solidFill>
                  <a:schemeClr val="bg1"/>
                </a:solidFill>
              </a:rPr>
              <a:t> ({1:4, 2:5},  {1:4, 2:5}, “Comparison Done”)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assertAlmostEqual</a:t>
            </a:r>
            <a:r>
              <a:rPr lang="en-PH" b="1" dirty="0">
                <a:solidFill>
                  <a:schemeClr val="bg1"/>
                </a:solidFill>
              </a:rPr>
              <a:t> (0.2,0.21)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assertNotAlmostEqual</a:t>
            </a:r>
            <a:r>
              <a:rPr lang="en-PH" b="1" dirty="0">
                <a:solidFill>
                  <a:schemeClr val="bg1"/>
                </a:solidFill>
              </a:rPr>
              <a:t> (0.2,0.3)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assertGreater</a:t>
            </a:r>
            <a:r>
              <a:rPr lang="en-PH" b="1" dirty="0">
                <a:solidFill>
                  <a:schemeClr val="bg1"/>
                </a:solidFill>
              </a:rPr>
              <a:t> ( 3, 2,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assertGreaterEqual</a:t>
            </a:r>
            <a:r>
              <a:rPr lang="en-PH" b="1" dirty="0">
                <a:solidFill>
                  <a:schemeClr val="bg1"/>
                </a:solidFill>
              </a:rPr>
              <a:t> ( 3, 2, "Comparison Done")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231DC-DB63-437D-BE1B-43BC162A459E}"/>
              </a:ext>
            </a:extLst>
          </p:cNvPr>
          <p:cNvSpPr txBox="1"/>
          <p:nvPr/>
        </p:nvSpPr>
        <p:spPr>
          <a:xfrm>
            <a:off x="4863548" y="132522"/>
            <a:ext cx="710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b="1" i="1" u="sng" dirty="0">
                <a:solidFill>
                  <a:srgbClr val="FFFF00"/>
                </a:solidFill>
              </a:rPr>
              <a:t>Note: all examples are passing tests</a:t>
            </a:r>
          </a:p>
        </p:txBody>
      </p:sp>
    </p:spTree>
    <p:extLst>
      <p:ext uri="{BB962C8B-B14F-4D97-AF65-F5344CB8AC3E}">
        <p14:creationId xmlns:p14="http://schemas.microsoft.com/office/powerpoint/2010/main" val="3232541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98D0-FF74-42B1-A7FA-8A2D0D2A5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CC7B-8628-4CB3-8148-4A56B962A260}"/>
              </a:ext>
            </a:extLst>
          </p:cNvPr>
          <p:cNvSpPr txBox="1"/>
          <p:nvPr/>
        </p:nvSpPr>
        <p:spPr>
          <a:xfrm>
            <a:off x="225287" y="700338"/>
            <a:ext cx="11741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>
                <a:solidFill>
                  <a:schemeClr val="bg1"/>
                </a:solidFill>
              </a:rPr>
              <a:t>assertLess</a:t>
            </a:r>
            <a:r>
              <a:rPr lang="en-PH" b="1" dirty="0">
                <a:solidFill>
                  <a:schemeClr val="bg1"/>
                </a:solidFill>
              </a:rPr>
              <a:t> ( 3, 5,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assertLessEqual</a:t>
            </a:r>
            <a:r>
              <a:rPr lang="en-PH" b="1" dirty="0">
                <a:solidFill>
                  <a:schemeClr val="bg1"/>
                </a:solidFill>
              </a:rPr>
              <a:t> ( 3, 5, "Comparison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assertRegexpMatches</a:t>
            </a:r>
            <a:r>
              <a:rPr lang="en-PH" b="1" dirty="0">
                <a:solidFill>
                  <a:schemeClr val="bg1"/>
                </a:solidFill>
              </a:rPr>
              <a:t> ("Selenium Python", "Selenium", "Search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 err="1">
                <a:solidFill>
                  <a:schemeClr val="bg1"/>
                </a:solidFill>
              </a:rPr>
              <a:t>assertNotRegexpMatches</a:t>
            </a:r>
            <a:r>
              <a:rPr lang="en-PH" b="1" dirty="0">
                <a:solidFill>
                  <a:schemeClr val="bg1"/>
                </a:solidFill>
              </a:rPr>
              <a:t> ("</a:t>
            </a:r>
            <a:r>
              <a:rPr lang="en-PH" b="1" dirty="0" err="1">
                <a:solidFill>
                  <a:schemeClr val="bg1"/>
                </a:solidFill>
              </a:rPr>
              <a:t>Pyton</a:t>
            </a:r>
            <a:r>
              <a:rPr lang="en-PH" b="1" dirty="0">
                <a:solidFill>
                  <a:schemeClr val="bg1"/>
                </a:solidFill>
              </a:rPr>
              <a:t> Test", "Python", "Search Done")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231DC-DB63-437D-BE1B-43BC162A459E}"/>
              </a:ext>
            </a:extLst>
          </p:cNvPr>
          <p:cNvSpPr txBox="1"/>
          <p:nvPr/>
        </p:nvSpPr>
        <p:spPr>
          <a:xfrm>
            <a:off x="4863548" y="132522"/>
            <a:ext cx="710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b="1" i="1" u="sng" dirty="0">
                <a:solidFill>
                  <a:srgbClr val="FFFF00"/>
                </a:solidFill>
              </a:rPr>
              <a:t>Note: all examples are passing tests</a:t>
            </a:r>
          </a:p>
        </p:txBody>
      </p:sp>
    </p:spTree>
    <p:extLst>
      <p:ext uri="{BB962C8B-B14F-4D97-AF65-F5344CB8AC3E}">
        <p14:creationId xmlns:p14="http://schemas.microsoft.com/office/powerpoint/2010/main" val="3227487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000" dirty="0"/>
              <a:t>End of TDD Slides part 1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More of Selenium Python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DF40-16F1-4352-AAD5-ECF320D9C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83396-D2CE-478C-BCC7-5DEE588A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1" y="353892"/>
            <a:ext cx="10762877" cy="61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674" y="569843"/>
            <a:ext cx="5853674" cy="578650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1800" dirty="0"/>
              <a:t>“Test-driven development” refers to a style of programming in which three activities are tightly interwoven: coding, testing (in the form of writing unit tests) and design (in the form of refactoring).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PH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1800" dirty="0"/>
              <a:t>It can be succinctly described by the following set of rules: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PH" sz="1800" dirty="0"/>
              <a:t>Write a “single” unit test describing an aspect of the program.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PH" sz="1800" dirty="0"/>
              <a:t>Run the test, which should fail because the program lacks that feature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PH" sz="1800" dirty="0"/>
              <a:t>Write “just enough” code, the simplest possible, to make the test pass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PH" sz="1800" dirty="0"/>
              <a:t>“Refactor” the code until it conforms to the simplicity criteria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PH" sz="1800" dirty="0"/>
              <a:t>Repeat, “accumulating” unit tests over time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PH" sz="180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-</a:t>
            </a:r>
            <a:r>
              <a:rPr lang="en-US" sz="1800" i="1" dirty="0"/>
              <a:t>agilealliance.org</a:t>
            </a:r>
            <a:endParaRPr lang="en-US" sz="1800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0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2024269"/>
            <a:ext cx="5138057" cy="2809461"/>
          </a:xfrm>
        </p:spPr>
        <p:txBody>
          <a:bodyPr/>
          <a:lstStyle/>
          <a:p>
            <a:r>
              <a:rPr lang="en-US" dirty="0"/>
              <a:t>Test-Driven Development is simply </a:t>
            </a:r>
            <a:br>
              <a:rPr lang="en-US" dirty="0"/>
            </a:br>
            <a:r>
              <a:rPr lang="en-US" dirty="0">
                <a:solidFill>
                  <a:srgbClr val="05EE55"/>
                </a:solidFill>
              </a:rPr>
              <a:t>writing the test(s)</a:t>
            </a:r>
            <a:r>
              <a:rPr lang="en-US" dirty="0"/>
              <a:t> before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writing the 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the product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400" dirty="0"/>
              <a:t>Python | Django | Selenium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778092"/>
            <a:ext cx="5138057" cy="541691"/>
          </a:xfrm>
        </p:spPr>
        <p:txBody>
          <a:bodyPr/>
          <a:lstStyle/>
          <a:p>
            <a:r>
              <a:rPr lang="en-US" dirty="0"/>
              <a:t>Main Strengths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417983"/>
            <a:ext cx="5654892" cy="49383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Forces us to make a visual and runnable validation first before writing the product.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generally created a set of rules that multiple developers can check and follow.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allows the developer(s) to have a matrix for what to accomplish.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allows shipping out of product alongside unit tests immediately after production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forces us to write “testable” and “maintainable” codes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PH" dirty="0"/>
              <a:t>Reductions in defect rates, at the cost of a moderate increase in initial development effort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Work in smaller, safer, better understood steps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allows repeatable tests for requirements re-checking before and after coding, and before and after refactoring.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03" y="2837825"/>
            <a:ext cx="3935895" cy="17696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Should we Test?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235</TotalTime>
  <Words>1728</Words>
  <Application>Microsoft Office PowerPoint</Application>
  <PresentationFormat>Widescreen</PresentationFormat>
  <Paragraphs>265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Theme</vt:lpstr>
      <vt:lpstr>Test-driven development</vt:lpstr>
      <vt:lpstr>What is TDD?</vt:lpstr>
      <vt:lpstr>PowerPoint Presentation</vt:lpstr>
      <vt:lpstr>PowerPoint Presentation</vt:lpstr>
      <vt:lpstr>PowerPoint Presentation</vt:lpstr>
      <vt:lpstr>Test-Driven Development is simply  writing the test(s) before  writing the code  for the product</vt:lpstr>
      <vt:lpstr>Why bother?</vt:lpstr>
      <vt:lpstr>Main Strengths</vt:lpstr>
      <vt:lpstr>When Should we Test?</vt:lpstr>
      <vt:lpstr>PowerPoint Presentation</vt:lpstr>
      <vt:lpstr>TDD and AGILE</vt:lpstr>
      <vt:lpstr>PowerPoint Presentation</vt:lpstr>
      <vt:lpstr>PowerPoint Presentation</vt:lpstr>
      <vt:lpstr>TDD FDD BDD</vt:lpstr>
      <vt:lpstr>PowerPoint Presentation</vt:lpstr>
      <vt:lpstr>Pitfalls of TDD</vt:lpstr>
      <vt:lpstr>“The liar”</vt:lpstr>
      <vt:lpstr>“Excessive setup”</vt:lpstr>
      <vt:lpstr>“the giant”</vt:lpstr>
      <vt:lpstr>“the mockery”</vt:lpstr>
      <vt:lpstr>“the inspector”</vt:lpstr>
      <vt:lpstr>Title:</vt:lpstr>
      <vt:lpstr>PowerPoint Presentation</vt:lpstr>
      <vt:lpstr>Title</vt:lpstr>
      <vt:lpstr>PowerPoint Presentation</vt:lpstr>
      <vt:lpstr>Title:</vt:lpstr>
      <vt:lpstr>PowerPoint Presentation</vt:lpstr>
      <vt:lpstr>Title:</vt:lpstr>
      <vt:lpstr>PowerPoint Presentation</vt:lpstr>
      <vt:lpstr>Title:</vt:lpstr>
      <vt:lpstr>PowerPoint Presentation</vt:lpstr>
      <vt:lpstr>PowerPoint Presentation</vt:lpstr>
      <vt:lpstr>Title:</vt:lpstr>
      <vt:lpstr>PowerPoint Presentation</vt:lpstr>
      <vt:lpstr>PowerPoint Presentation</vt:lpstr>
      <vt:lpstr>PowerPoint Presentation</vt:lpstr>
      <vt:lpstr>End of TDD Slides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 GOES HERE</dc:title>
  <dc:creator>core360</dc:creator>
  <cp:lastModifiedBy>core360</cp:lastModifiedBy>
  <cp:revision>85</cp:revision>
  <dcterms:created xsi:type="dcterms:W3CDTF">2021-07-15T13:50:46Z</dcterms:created>
  <dcterms:modified xsi:type="dcterms:W3CDTF">2021-07-15T17:46:43Z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