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516" r:id="rId2"/>
    <p:sldId id="517" r:id="rId3"/>
    <p:sldId id="522" r:id="rId4"/>
    <p:sldId id="506" r:id="rId5"/>
    <p:sldId id="545" r:id="rId6"/>
    <p:sldId id="546" r:id="rId7"/>
    <p:sldId id="507" r:id="rId8"/>
  </p:sldIdLst>
  <p:sldSz cx="9144000" cy="6858000" type="screen4x3"/>
  <p:notesSz cx="68834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D200"/>
    <a:srgbClr val="021FAE"/>
    <a:srgbClr val="075DCF"/>
    <a:srgbClr val="33CC33"/>
    <a:srgbClr val="66FF66"/>
    <a:srgbClr val="6591A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025" autoAdjust="0"/>
  </p:normalViewPr>
  <p:slideViewPr>
    <p:cSldViewPr>
      <p:cViewPr varScale="1">
        <p:scale>
          <a:sx n="71" d="100"/>
          <a:sy n="71" d="100"/>
        </p:scale>
        <p:origin x="11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405938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C32B8D03-C7AA-A94A-92E9-93739BA86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t" anchorCtr="0" compatLnSpc="1">
            <a:prstTxWarp prst="textNoShape">
              <a:avLst/>
            </a:prstTxWarp>
          </a:bodyPr>
          <a:lstStyle>
            <a:lvl1pPr defTabSz="93345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6788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7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05350"/>
            <a:ext cx="5048250" cy="445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b" anchorCtr="0" compatLnSpc="1">
            <a:prstTxWarp prst="textNoShape">
              <a:avLst/>
            </a:prstTxWarp>
          </a:bodyPr>
          <a:lstStyle>
            <a:lvl1pPr defTabSz="93345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A068434-3A6B-3149-9F3E-3AABB42E6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5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5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59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68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94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66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03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913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7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44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18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489825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6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–"/>
        <a:defRPr sz="14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Example:  The Temperature Problem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1981200"/>
          </a:xfrm>
          <a:noFill/>
        </p:spPr>
        <p:txBody>
          <a:bodyPr/>
          <a:lstStyle/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A cabin in the snow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Wall temperature is 32°except for a radiator at 212°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What is the temperature in the interior?</a:t>
            </a:r>
          </a:p>
        </p:txBody>
      </p:sp>
      <p:pic>
        <p:nvPicPr>
          <p:cNvPr id="3" name="Picture 2" descr="cabin-sn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19400"/>
            <a:ext cx="453957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1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Example:  The Temperature Problem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1981200"/>
          </a:xfrm>
          <a:noFill/>
        </p:spPr>
        <p:txBody>
          <a:bodyPr/>
          <a:lstStyle/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A cabin in the snow (the unit square </a:t>
            </a:r>
            <a:r>
              <a:rPr lang="en-US" dirty="0">
                <a:solidFill>
                  <a:schemeClr val="tx1"/>
                </a:solidFill>
                <a:latin typeface="Arial" charset="0"/>
                <a:sym typeface="Wingdings"/>
              </a:rPr>
              <a:t>)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Wall temperature is 32°except for a radiator at 212°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What is the temperature in the interior?</a:t>
            </a:r>
          </a:p>
        </p:txBody>
      </p:sp>
      <p:pic>
        <p:nvPicPr>
          <p:cNvPr id="2" name="Picture 1" descr="temperatur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90800"/>
            <a:ext cx="4876800" cy="39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1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The physics:  Poisson’s equation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pic>
        <p:nvPicPr>
          <p:cNvPr id="4" name="Picture 3" descr="poiss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524000"/>
            <a:ext cx="8001000" cy="34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5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6200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6.43</a:t>
            </a:r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auto">
          <a:xfrm>
            <a:off x="1193114" y="76200"/>
            <a:ext cx="7924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sz="2400" u="sng" dirty="0">
                <a:solidFill>
                  <a:srgbClr val="FF0000"/>
                </a:solidFill>
                <a:latin typeface="Arial" charset="0"/>
              </a:rPr>
              <a:t>Many Physical Models Use Stencil Computations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endParaRPr lang="en-US" sz="800" dirty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PDE models of heat, fluids, structures, …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Weather, airplanes, bridges, bones, …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Game of Life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many, many others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sz="2000" dirty="0"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Model Problem:  Solving Poisson</a:t>
            </a:r>
            <a:r>
              <a:rPr lang="ja-JP" alt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’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 equation for temperature</a:t>
            </a:r>
            <a:endParaRPr lang="en-US" sz="20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28600" y="3200400"/>
            <a:ext cx="8915400" cy="2819400"/>
          </a:xfrm>
          <a:noFill/>
        </p:spPr>
        <p:txBody>
          <a:bodyPr/>
          <a:lstStyle/>
          <a:p>
            <a:r>
              <a:rPr lang="en-US" dirty="0">
                <a:latin typeface="Arial" charset="0"/>
              </a:rPr>
              <a:t>Discrete approximation to Poisson’s equation:</a:t>
            </a:r>
          </a:p>
          <a:p>
            <a:pPr lvl="8"/>
            <a:endParaRPr lang="en-US" dirty="0">
              <a:latin typeface="Arial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t(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= ¼ ( t(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-k)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t(i-1) + t(i+1)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t(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i+k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Intuitively: 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Temperature at a point is the average </a:t>
            </a:r>
            <a:br>
              <a:rPr lang="en-US" sz="2400" dirty="0">
                <a:solidFill>
                  <a:srgbClr val="FF0000"/>
                </a:solidFill>
                <a:latin typeface="Arial" charset="0"/>
              </a:rPr>
            </a:br>
            <a:r>
              <a:rPr lang="en-US" sz="2400" dirty="0">
                <a:solidFill>
                  <a:srgbClr val="FF0000"/>
                </a:solidFill>
                <a:latin typeface="Arial" charset="0"/>
              </a:rPr>
              <a:t>of the temperatures at surrounding points</a:t>
            </a:r>
          </a:p>
          <a:p>
            <a:endParaRPr lang="en-US" sz="800" dirty="0">
              <a:latin typeface="Arial" charset="0"/>
            </a:endParaRPr>
          </a:p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62200" y="1371600"/>
            <a:ext cx="2895600" cy="1524000"/>
            <a:chOff x="2362200" y="1371600"/>
            <a:chExt cx="2895600" cy="1524000"/>
          </a:xfrm>
        </p:grpSpPr>
        <p:grpSp>
          <p:nvGrpSpPr>
            <p:cNvPr id="44" name="Group 46"/>
            <p:cNvGrpSpPr>
              <a:grpSpLocks/>
            </p:cNvGrpSpPr>
            <p:nvPr/>
          </p:nvGrpSpPr>
          <p:grpSpPr bwMode="auto">
            <a:xfrm>
              <a:off x="3733800" y="1371600"/>
              <a:ext cx="1524000" cy="1524000"/>
              <a:chOff x="436" y="1482"/>
              <a:chExt cx="960" cy="960"/>
            </a:xfrm>
          </p:grpSpPr>
          <p:grpSp>
            <p:nvGrpSpPr>
              <p:cNvPr id="47" name="Group 47"/>
              <p:cNvGrpSpPr>
                <a:grpSpLocks/>
              </p:cNvGrpSpPr>
              <p:nvPr/>
            </p:nvGrpSpPr>
            <p:grpSpPr bwMode="auto">
              <a:xfrm>
                <a:off x="436" y="1482"/>
                <a:ext cx="960" cy="953"/>
                <a:chOff x="1440" y="1441"/>
                <a:chExt cx="960" cy="953"/>
              </a:xfrm>
            </p:grpSpPr>
            <p:sp>
              <p:nvSpPr>
                <p:cNvPr id="54" name="Line 48"/>
                <p:cNvSpPr>
                  <a:spLocks noChangeShapeType="1"/>
                </p:cNvSpPr>
                <p:nvPr/>
              </p:nvSpPr>
              <p:spPr bwMode="auto">
                <a:xfrm>
                  <a:off x="1440" y="1441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5" name="Line 49"/>
                <p:cNvSpPr>
                  <a:spLocks noChangeShapeType="1"/>
                </p:cNvSpPr>
                <p:nvPr/>
              </p:nvSpPr>
              <p:spPr bwMode="auto">
                <a:xfrm>
                  <a:off x="1440" y="1679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6" name="Line 50"/>
                <p:cNvSpPr>
                  <a:spLocks noChangeShapeType="1"/>
                </p:cNvSpPr>
                <p:nvPr/>
              </p:nvSpPr>
              <p:spPr bwMode="auto">
                <a:xfrm>
                  <a:off x="1440" y="1917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7" name="Line 51"/>
                <p:cNvSpPr>
                  <a:spLocks noChangeShapeType="1"/>
                </p:cNvSpPr>
                <p:nvPr/>
              </p:nvSpPr>
              <p:spPr bwMode="auto">
                <a:xfrm>
                  <a:off x="1440" y="2155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8" name="Line 52"/>
                <p:cNvSpPr>
                  <a:spLocks noChangeShapeType="1"/>
                </p:cNvSpPr>
                <p:nvPr/>
              </p:nvSpPr>
              <p:spPr bwMode="auto">
                <a:xfrm>
                  <a:off x="1440" y="2394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</p:grpSp>
          <p:grpSp>
            <p:nvGrpSpPr>
              <p:cNvPr id="48" name="Group 53"/>
              <p:cNvGrpSpPr>
                <a:grpSpLocks/>
              </p:cNvGrpSpPr>
              <p:nvPr/>
            </p:nvGrpSpPr>
            <p:grpSpPr bwMode="auto">
              <a:xfrm rot="-5400000">
                <a:off x="438" y="1485"/>
                <a:ext cx="960" cy="953"/>
                <a:chOff x="1440" y="1441"/>
                <a:chExt cx="960" cy="953"/>
              </a:xfrm>
            </p:grpSpPr>
            <p:sp>
              <p:nvSpPr>
                <p:cNvPr id="49" name="Line 54"/>
                <p:cNvSpPr>
                  <a:spLocks noChangeShapeType="1"/>
                </p:cNvSpPr>
                <p:nvPr/>
              </p:nvSpPr>
              <p:spPr bwMode="auto">
                <a:xfrm>
                  <a:off x="1440" y="1441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0" name="Line 55"/>
                <p:cNvSpPr>
                  <a:spLocks noChangeShapeType="1"/>
                </p:cNvSpPr>
                <p:nvPr/>
              </p:nvSpPr>
              <p:spPr bwMode="auto">
                <a:xfrm>
                  <a:off x="1440" y="1679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1" name="Line 56"/>
                <p:cNvSpPr>
                  <a:spLocks noChangeShapeType="1"/>
                </p:cNvSpPr>
                <p:nvPr/>
              </p:nvSpPr>
              <p:spPr bwMode="auto">
                <a:xfrm>
                  <a:off x="1440" y="1917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2" name="Line 57"/>
                <p:cNvSpPr>
                  <a:spLocks noChangeShapeType="1"/>
                </p:cNvSpPr>
                <p:nvPr/>
              </p:nvSpPr>
              <p:spPr bwMode="auto">
                <a:xfrm>
                  <a:off x="1440" y="2155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3" name="Line 58"/>
                <p:cNvSpPr>
                  <a:spLocks noChangeShapeType="1"/>
                </p:cNvSpPr>
                <p:nvPr/>
              </p:nvSpPr>
              <p:spPr bwMode="auto">
                <a:xfrm>
                  <a:off x="1440" y="2394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2362200" y="1905000"/>
              <a:ext cx="1145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rgbClr val="1A0FEF"/>
                  </a:solidFill>
                  <a:latin typeface="Arial" charset="0"/>
                  <a:cs typeface="ＭＳ Ｐゴシック" charset="0"/>
                </a:rPr>
                <a:t>k = n</a:t>
              </a:r>
              <a:r>
                <a:rPr lang="en-US" sz="2400" b="1" baseline="30000" dirty="0">
                  <a:solidFill>
                    <a:srgbClr val="1A0FEF"/>
                  </a:solidFill>
                  <a:latin typeface="Arial" charset="0"/>
                  <a:cs typeface="ＭＳ Ｐゴシック" charset="0"/>
                </a:rPr>
                <a:t>1/2</a:t>
              </a: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 flipV="1">
              <a:off x="3581400" y="1371600"/>
              <a:ext cx="0" cy="15240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06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Model Problem:  Solving Poisson</a:t>
            </a:r>
            <a:r>
              <a:rPr lang="ja-JP" alt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’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 equation for temperature</a:t>
            </a:r>
            <a:endParaRPr lang="en-US" sz="20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28600" y="3429000"/>
            <a:ext cx="8915400" cy="2743200"/>
          </a:xfrm>
          <a:noFill/>
        </p:spPr>
        <p:txBody>
          <a:bodyPr/>
          <a:lstStyle/>
          <a:p>
            <a:r>
              <a:rPr lang="en-US" dirty="0">
                <a:latin typeface="Arial" charset="0"/>
              </a:rPr>
              <a:t>For each </a:t>
            </a:r>
            <a:r>
              <a:rPr lang="en-US" dirty="0" err="1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 from 1 to n, except on the boundaries:</a:t>
            </a:r>
          </a:p>
          <a:p>
            <a:endParaRPr lang="en-US" sz="800" dirty="0">
              <a:latin typeface="Arial" charset="0"/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–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t(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-k)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–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t(i-1) + 4*t(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–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t(i+1)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–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t(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i+k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= 0</a:t>
            </a:r>
          </a:p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n equations in n unknowns:  A*t = b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Each row of A has at most 5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nonzeros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lvl="8"/>
            <a:endParaRPr lang="en-US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In three dimensions,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k = n</a:t>
            </a:r>
            <a:r>
              <a:rPr lang="en-US" b="1" baseline="30000" dirty="0">
                <a:solidFill>
                  <a:schemeClr val="hlink"/>
                </a:solidFill>
                <a:latin typeface="Arial" charset="0"/>
              </a:rPr>
              <a:t>1/3 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and each row has at most 7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nzs</a:t>
            </a:r>
            <a:endParaRPr lang="en-US" b="1" baseline="30000" dirty="0">
              <a:solidFill>
                <a:schemeClr val="hlink"/>
              </a:solidFill>
              <a:latin typeface="Arial" charset="0"/>
            </a:endParaRP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62200" y="1371600"/>
            <a:ext cx="2895600" cy="1524000"/>
            <a:chOff x="2362200" y="1371600"/>
            <a:chExt cx="2895600" cy="1524000"/>
          </a:xfrm>
        </p:grpSpPr>
        <p:grpSp>
          <p:nvGrpSpPr>
            <p:cNvPr id="44" name="Group 46"/>
            <p:cNvGrpSpPr>
              <a:grpSpLocks/>
            </p:cNvGrpSpPr>
            <p:nvPr/>
          </p:nvGrpSpPr>
          <p:grpSpPr bwMode="auto">
            <a:xfrm>
              <a:off x="3733800" y="1371600"/>
              <a:ext cx="1524000" cy="1524000"/>
              <a:chOff x="436" y="1482"/>
              <a:chExt cx="960" cy="960"/>
            </a:xfrm>
          </p:grpSpPr>
          <p:grpSp>
            <p:nvGrpSpPr>
              <p:cNvPr id="47" name="Group 47"/>
              <p:cNvGrpSpPr>
                <a:grpSpLocks/>
              </p:cNvGrpSpPr>
              <p:nvPr/>
            </p:nvGrpSpPr>
            <p:grpSpPr bwMode="auto">
              <a:xfrm>
                <a:off x="436" y="1482"/>
                <a:ext cx="960" cy="953"/>
                <a:chOff x="1440" y="1441"/>
                <a:chExt cx="960" cy="953"/>
              </a:xfrm>
            </p:grpSpPr>
            <p:sp>
              <p:nvSpPr>
                <p:cNvPr id="54" name="Line 48"/>
                <p:cNvSpPr>
                  <a:spLocks noChangeShapeType="1"/>
                </p:cNvSpPr>
                <p:nvPr/>
              </p:nvSpPr>
              <p:spPr bwMode="auto">
                <a:xfrm>
                  <a:off x="1440" y="1441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49"/>
                <p:cNvSpPr>
                  <a:spLocks noChangeShapeType="1"/>
                </p:cNvSpPr>
                <p:nvPr/>
              </p:nvSpPr>
              <p:spPr bwMode="auto">
                <a:xfrm>
                  <a:off x="1440" y="1679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50"/>
                <p:cNvSpPr>
                  <a:spLocks noChangeShapeType="1"/>
                </p:cNvSpPr>
                <p:nvPr/>
              </p:nvSpPr>
              <p:spPr bwMode="auto">
                <a:xfrm>
                  <a:off x="1440" y="1917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51"/>
                <p:cNvSpPr>
                  <a:spLocks noChangeShapeType="1"/>
                </p:cNvSpPr>
                <p:nvPr/>
              </p:nvSpPr>
              <p:spPr bwMode="auto">
                <a:xfrm>
                  <a:off x="1440" y="2155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52"/>
                <p:cNvSpPr>
                  <a:spLocks noChangeShapeType="1"/>
                </p:cNvSpPr>
                <p:nvPr/>
              </p:nvSpPr>
              <p:spPr bwMode="auto">
                <a:xfrm>
                  <a:off x="1440" y="2394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8" name="Group 53"/>
              <p:cNvGrpSpPr>
                <a:grpSpLocks/>
              </p:cNvGrpSpPr>
              <p:nvPr/>
            </p:nvGrpSpPr>
            <p:grpSpPr bwMode="auto">
              <a:xfrm rot="-5400000">
                <a:off x="438" y="1485"/>
                <a:ext cx="960" cy="953"/>
                <a:chOff x="1440" y="1441"/>
                <a:chExt cx="960" cy="953"/>
              </a:xfrm>
            </p:grpSpPr>
            <p:sp>
              <p:nvSpPr>
                <p:cNvPr id="49" name="Line 54"/>
                <p:cNvSpPr>
                  <a:spLocks noChangeShapeType="1"/>
                </p:cNvSpPr>
                <p:nvPr/>
              </p:nvSpPr>
              <p:spPr bwMode="auto">
                <a:xfrm>
                  <a:off x="1440" y="1441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55"/>
                <p:cNvSpPr>
                  <a:spLocks noChangeShapeType="1"/>
                </p:cNvSpPr>
                <p:nvPr/>
              </p:nvSpPr>
              <p:spPr bwMode="auto">
                <a:xfrm>
                  <a:off x="1440" y="1679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6"/>
                <p:cNvSpPr>
                  <a:spLocks noChangeShapeType="1"/>
                </p:cNvSpPr>
                <p:nvPr/>
              </p:nvSpPr>
              <p:spPr bwMode="auto">
                <a:xfrm>
                  <a:off x="1440" y="1917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57"/>
                <p:cNvSpPr>
                  <a:spLocks noChangeShapeType="1"/>
                </p:cNvSpPr>
                <p:nvPr/>
              </p:nvSpPr>
              <p:spPr bwMode="auto">
                <a:xfrm>
                  <a:off x="1440" y="2155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58"/>
                <p:cNvSpPr>
                  <a:spLocks noChangeShapeType="1"/>
                </p:cNvSpPr>
                <p:nvPr/>
              </p:nvSpPr>
              <p:spPr bwMode="auto">
                <a:xfrm>
                  <a:off x="1440" y="2394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2362200" y="1905000"/>
              <a:ext cx="1145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hlink"/>
                  </a:solidFill>
                  <a:latin typeface="Arial" charset="0"/>
                </a:rPr>
                <a:t>k = n</a:t>
              </a:r>
              <a:r>
                <a:rPr lang="en-US" sz="2400" b="1" baseline="30000" dirty="0">
                  <a:solidFill>
                    <a:schemeClr val="hlink"/>
                  </a:solidFill>
                  <a:latin typeface="Arial" charset="0"/>
                </a:rPr>
                <a:t>1/2</a:t>
              </a: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 flipV="1">
              <a:off x="3581400" y="1371600"/>
              <a:ext cx="0" cy="15240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88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99897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0"/>
          <p:cNvSpPr>
            <a:spLocks noChangeArrowheads="1"/>
          </p:cNvSpPr>
          <p:nvPr/>
        </p:nvSpPr>
        <p:spPr bwMode="auto">
          <a:xfrm>
            <a:off x="381000" y="76200"/>
            <a:ext cx="861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sz="2400" u="sng" dirty="0">
                <a:solidFill>
                  <a:srgbClr val="FF0000"/>
                </a:solidFill>
                <a:latin typeface="Arial" charset="0"/>
              </a:rPr>
              <a:t>A Stencil Computation Solves a System of Linear Equations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endParaRPr lang="en-US" sz="800" dirty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Solve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Ax = b  </a:t>
            </a:r>
            <a:r>
              <a:rPr lang="en-US" sz="2000" dirty="0">
                <a:latin typeface="Arial" charset="0"/>
              </a:rPr>
              <a:t>for 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x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Matrix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sz="2000" dirty="0">
                <a:latin typeface="Arial" charset="0"/>
              </a:rPr>
              <a:t>, right-hand side vector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sz="2000" dirty="0">
                <a:latin typeface="Arial" charset="0"/>
              </a:rPr>
              <a:t>, unknown vector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x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sparse</a:t>
            </a:r>
            <a:r>
              <a:rPr lang="en-US" sz="2000" dirty="0">
                <a:latin typeface="Arial" charset="0"/>
              </a:rPr>
              <a:t>:  most of the entries are 0</a:t>
            </a:r>
          </a:p>
        </p:txBody>
      </p:sp>
    </p:spTree>
    <p:extLst>
      <p:ext uri="{BB962C8B-B14F-4D97-AF65-F5344CB8AC3E}">
        <p14:creationId xmlns:p14="http://schemas.microsoft.com/office/powerpoint/2010/main" val="8006579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1A0FEF"/>
      </a:hlink>
      <a:folHlink>
        <a:srgbClr val="0066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stem VT Special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stem VT Special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11175</TotalTime>
  <Words>300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System VT Special</vt:lpstr>
      <vt:lpstr>Times</vt:lpstr>
      <vt:lpstr>Times New Roman</vt:lpstr>
      <vt:lpstr>Wingdings</vt:lpstr>
      <vt:lpstr>Default Design</vt:lpstr>
      <vt:lpstr>Example:  The Temperature Problem</vt:lpstr>
      <vt:lpstr>Example:  The Temperature Problem</vt:lpstr>
      <vt:lpstr>The physics:  Poisson’s equation</vt:lpstr>
      <vt:lpstr>PowerPoint Presentation</vt:lpstr>
      <vt:lpstr>Model Problem:  Solving Poisson’s equation for temperature</vt:lpstr>
      <vt:lpstr>Model Problem:  Solving Poisson’s equation for temperature</vt:lpstr>
      <vt:lpstr>PowerPoint Presentation</vt:lpstr>
    </vt:vector>
  </TitlesOfParts>
  <Company>PARC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Support-Graph Preconditioning</dc:title>
  <dc:creator>John R. Gilbert</dc:creator>
  <cp:lastModifiedBy>Microsoft Office User</cp:lastModifiedBy>
  <cp:revision>671</cp:revision>
  <cp:lastPrinted>1999-10-20T00:13:40Z</cp:lastPrinted>
  <dcterms:created xsi:type="dcterms:W3CDTF">1998-10-05T22:15:03Z</dcterms:created>
  <dcterms:modified xsi:type="dcterms:W3CDTF">2021-09-23T15:35:34Z</dcterms:modified>
</cp:coreProperties>
</file>