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517" r:id="rId2"/>
    <p:sldId id="518" r:id="rId3"/>
    <p:sldId id="519" r:id="rId4"/>
    <p:sldId id="520" r:id="rId5"/>
  </p:sldIdLst>
  <p:sldSz cx="9144000" cy="6858000" type="screen4x3"/>
  <p:notesSz cx="68834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System VT Spec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D200"/>
    <a:srgbClr val="021FAE"/>
    <a:srgbClr val="075DCF"/>
    <a:srgbClr val="33CC33"/>
    <a:srgbClr val="66FF66"/>
    <a:srgbClr val="6591A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025" autoAdjust="0"/>
  </p:normalViewPr>
  <p:slideViewPr>
    <p:cSldViewPr>
      <p:cViewPr varScale="1">
        <p:scale>
          <a:sx n="102" d="100"/>
          <a:sy n="102" d="100"/>
        </p:scale>
        <p:origin x="1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405938"/>
            <a:ext cx="298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 charset="0"/>
                <a:cs typeface="+mn-cs"/>
              </a:defRPr>
            </a:lvl1pPr>
          </a:lstStyle>
          <a:p>
            <a:pPr>
              <a:defRPr/>
            </a:pPr>
            <a:fld id="{C32B8D03-C7AA-A94A-92E9-93739BA86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>
            <a:lvl1pPr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>
            <a:lvl1pPr algn="r"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6788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7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705350"/>
            <a:ext cx="5048250" cy="445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b" anchorCtr="0" compatLnSpc="1">
            <a:prstTxWarp prst="textNoShape">
              <a:avLst/>
            </a:prstTxWarp>
          </a:bodyPr>
          <a:lstStyle>
            <a:lvl1pPr defTabSz="933450">
              <a:defRPr sz="13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314" tIns="46657" rIns="93314" bIns="46657" numCol="1" anchor="b" anchorCtr="0" compatLnSpc="1">
            <a:prstTxWarp prst="textNoShape">
              <a:avLst/>
            </a:prstTxWarp>
          </a:bodyPr>
          <a:lstStyle>
            <a:lvl1pPr algn="r" defTabSz="933450">
              <a:defRPr sz="1300" smtClean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0A068434-3A6B-3149-9F3E-3AABB42E6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85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5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95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68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94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95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6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03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913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72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44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18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489825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>
          <a:solidFill>
            <a:srgbClr val="0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600">
          <a:solidFill>
            <a:srgbClr val="00000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–"/>
        <a:defRPr sz="1400">
          <a:solidFill>
            <a:srgbClr val="0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00000"/>
        <a:buChar char="•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Numerical Optimization</a:t>
            </a: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50292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charset="0"/>
              </a:rPr>
              <a:t>Minimize a real-valued function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of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real variables,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  <a:latin typeface="Arial" charset="0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min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f(x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...,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n-1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800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charset="0"/>
              </a:rPr>
              <a:t>In vector notation: among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x ∈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ℜ</a:t>
            </a:r>
            <a:r>
              <a:rPr lang="en-US" sz="2800" baseline="30000" dirty="0" err="1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, find 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x* = </a:t>
            </a:r>
            <a:r>
              <a:rPr lang="en-US" sz="2800" dirty="0" err="1">
                <a:solidFill>
                  <a:srgbClr val="FF0000"/>
                </a:solidFill>
                <a:latin typeface="Arial" charset="0"/>
              </a:rPr>
              <a:t>argmin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 f(x)</a:t>
            </a:r>
          </a:p>
          <a:p>
            <a:pPr marL="0" indent="0">
              <a:buNone/>
            </a:pPr>
            <a:endParaRPr lang="en-US" sz="800" dirty="0">
              <a:solidFill>
                <a:srgbClr val="FF0000"/>
              </a:solidFill>
              <a:latin typeface="Arial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Usually we’re more interested in x* than in p* = min f(x) = f(x*)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f(x)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is the “objective function” or (for DNNs) the “loss function”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1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Examples</a:t>
            </a: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14300" y="609600"/>
            <a:ext cx="8915400" cy="60960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Best location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(x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for a new cell tower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) =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weakest signal in neighborhood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Best cross-section for an airplane wing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...,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1000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) =  – lift   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(to maximize lift)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lvl="1"/>
            <a:endParaRPr lang="en-US" sz="24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Least squares data fitting,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Ax ≈ b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f(x) = || Ax – b ||</a:t>
            </a:r>
            <a:r>
              <a:rPr lang="en-US" sz="2800" baseline="30000" dirty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lvl="1"/>
            <a:endParaRPr lang="en-US" sz="2800" baseline="300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Training deep neural nets: best weights 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, ..., x</a:t>
            </a:r>
            <a:r>
              <a:rPr lang="en-US" sz="2800" baseline="-25000" dirty="0">
                <a:solidFill>
                  <a:srgbClr val="FF0000"/>
                </a:solidFill>
                <a:latin typeface="Arial" charset="0"/>
              </a:rPr>
              <a:t>10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9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f(x) =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“loss function” = 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∑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(DNN output – right answer)</a:t>
            </a:r>
            <a:r>
              <a:rPr lang="en-US" sz="2000" baseline="30000" dirty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457200" lvl="1" indent="0">
              <a:buNone/>
            </a:pPr>
            <a:r>
              <a:rPr lang="en-US" sz="1600" baseline="30000" dirty="0">
                <a:solidFill>
                  <a:srgbClr val="FF0000"/>
                </a:solidFill>
                <a:latin typeface="Arial" charset="0"/>
              </a:rPr>
              <a:t>                                                                                      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training data</a:t>
            </a:r>
            <a:endParaRPr lang="en-US" sz="1600" baseline="300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Possible additional features</a:t>
            </a: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915400" cy="62484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Sometimes there are </a:t>
            </a:r>
            <a:r>
              <a:rPr lang="en-US" sz="2800" i="1" dirty="0">
                <a:solidFill>
                  <a:schemeClr val="tx1"/>
                </a:solidFill>
                <a:latin typeface="Arial" charset="0"/>
              </a:rPr>
              <a:t>constraints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on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Ax = b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, 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Ax ≤ b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, 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x(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) ∊ {0,1}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,  etc.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Convex constraints, nonlinear constraints, etc.</a:t>
            </a:r>
          </a:p>
          <a:p>
            <a:endParaRPr lang="en-US" sz="12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Sometimes the function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has special features: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Convex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Linear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Smooth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Arial" charset="0"/>
              </a:rPr>
              <a:t>Integer-valued</a:t>
            </a:r>
          </a:p>
          <a:p>
            <a:pPr lvl="1"/>
            <a:endParaRPr lang="en-US" sz="12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In CS 111, we will only consider:</a:t>
            </a:r>
          </a:p>
          <a:p>
            <a:pPr lvl="1"/>
            <a:r>
              <a:rPr lang="en-US" sz="2400" i="1" dirty="0">
                <a:solidFill>
                  <a:schemeClr val="tx1"/>
                </a:solidFill>
                <a:latin typeface="Arial" charset="0"/>
              </a:rPr>
              <a:t>Unconstrained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minimization 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can be anything in 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ℜ</a:t>
            </a:r>
            <a:r>
              <a:rPr lang="en-US" sz="2400" baseline="30000" dirty="0" err="1">
                <a:solidFill>
                  <a:srgbClr val="FF0000"/>
                </a:solidFill>
                <a:latin typeface="Arial" charset="0"/>
              </a:rPr>
              <a:t>n</a:t>
            </a:r>
            <a:r>
              <a:rPr lang="en-US" sz="2400" baseline="30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)</a:t>
            </a:r>
          </a:p>
          <a:p>
            <a:pPr lvl="1"/>
            <a:r>
              <a:rPr lang="en-US" sz="2400" i="1" dirty="0">
                <a:solidFill>
                  <a:schemeClr val="tx1"/>
                </a:solidFill>
                <a:latin typeface="Arial" charset="0"/>
              </a:rPr>
              <a:t>Convex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functions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f    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(every chord is above the function values)</a:t>
            </a:r>
          </a:p>
          <a:p>
            <a:pPr lvl="1"/>
            <a:r>
              <a:rPr lang="en-US" sz="2400" i="1" dirty="0">
                <a:solidFill>
                  <a:schemeClr val="tx1"/>
                </a:solidFill>
                <a:latin typeface="Arial" charset="0"/>
              </a:rPr>
              <a:t>Smooth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functions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   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(continuous, sometimes derivatives too)</a:t>
            </a:r>
          </a:p>
          <a:p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8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Optimization: Scales and Algorithms</a:t>
            </a:r>
          </a:p>
        </p:txBody>
      </p:sp>
      <p:sp>
        <p:nvSpPr>
          <p:cNvPr id="307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15400" cy="4343400"/>
          </a:xfrm>
          <a:noFill/>
        </p:spPr>
        <p:txBody>
          <a:bodyPr/>
          <a:lstStyle/>
          <a:p>
            <a:pPr lvl="4" algn="dist">
              <a:buFontTx/>
              <a:buNone/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 to 100       :  Newton’s method (dense)</a:t>
            </a: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100 to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   :  Newton (w/ sparse matrices)</a:t>
            </a: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4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to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6       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:  quasi-Newton, e.g. BFGS</a:t>
            </a: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6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to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8       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:  gradient descent (w/ acceleration)</a:t>
            </a:r>
          </a:p>
          <a:p>
            <a:r>
              <a:rPr lang="en-US" sz="2800" dirty="0">
                <a:solidFill>
                  <a:schemeClr val="tx1"/>
                </a:solidFill>
                <a:latin typeface="Arial" charset="0"/>
              </a:rPr>
              <a:t>n =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8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to 10</a:t>
            </a:r>
            <a:r>
              <a:rPr lang="en-US" sz="2800" baseline="30000" dirty="0">
                <a:solidFill>
                  <a:schemeClr val="tx1"/>
                </a:solidFill>
                <a:latin typeface="Arial" charset="0"/>
              </a:rPr>
              <a:t>10+ 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:  stochastic gradient descent (SGD)</a:t>
            </a:r>
          </a:p>
          <a:p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(roughly speaking, with exceptions and caveats)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76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1A0FEF"/>
      </a:hlink>
      <a:folHlink>
        <a:srgbClr val="0066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stem VT Special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ystem VT Special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11266</TotalTime>
  <Words>346</Words>
  <Application>Microsoft Macintosh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System VT Special</vt:lpstr>
      <vt:lpstr>Times</vt:lpstr>
      <vt:lpstr>Times New Roman</vt:lpstr>
      <vt:lpstr>Default Design</vt:lpstr>
      <vt:lpstr>Numerical Optimization</vt:lpstr>
      <vt:lpstr>Examples</vt:lpstr>
      <vt:lpstr>Possible additional features</vt:lpstr>
      <vt:lpstr>Optimization: Scales and Algorithms</vt:lpstr>
    </vt:vector>
  </TitlesOfParts>
  <Company>PARC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Support-Graph Preconditioning</dc:title>
  <dc:creator>John R. Gilbert</dc:creator>
  <cp:lastModifiedBy>Microsoft Office User</cp:lastModifiedBy>
  <cp:revision>691</cp:revision>
  <cp:lastPrinted>2021-11-26T02:03:11Z</cp:lastPrinted>
  <dcterms:created xsi:type="dcterms:W3CDTF">1998-10-05T22:15:03Z</dcterms:created>
  <dcterms:modified xsi:type="dcterms:W3CDTF">2021-11-26T02:05:10Z</dcterms:modified>
</cp:coreProperties>
</file>