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78" r:id="rId2"/>
    <p:sldId id="509" r:id="rId3"/>
    <p:sldId id="510" r:id="rId4"/>
    <p:sldId id="511" r:id="rId5"/>
    <p:sldId id="512" r:id="rId6"/>
    <p:sldId id="513" r:id="rId7"/>
    <p:sldId id="514" r:id="rId8"/>
    <p:sldId id="505" r:id="rId9"/>
    <p:sldId id="516" r:id="rId10"/>
    <p:sldId id="517" r:id="rId11"/>
    <p:sldId id="519" r:id="rId12"/>
    <p:sldId id="518" r:id="rId13"/>
    <p:sldId id="520" r:id="rId14"/>
    <p:sldId id="523" r:id="rId15"/>
    <p:sldId id="525" r:id="rId16"/>
    <p:sldId id="526" r:id="rId17"/>
    <p:sldId id="521" r:id="rId18"/>
    <p:sldId id="508" r:id="rId19"/>
    <p:sldId id="497" r:id="rId20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69696"/>
    <a:srgbClr val="00D200"/>
    <a:srgbClr val="021FAE"/>
    <a:srgbClr val="075DCF"/>
    <a:srgbClr val="33CC33"/>
    <a:srgbClr val="66FF66"/>
    <a:srgbClr val="659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37" tIns="44719" rIns="89437" bIns="44719" numCol="1" anchor="t" anchorCtr="0" compatLnSpc="1">
            <a:prstTxWarp prst="textNoShape">
              <a:avLst/>
            </a:prstTxWarp>
          </a:bodyPr>
          <a:lstStyle>
            <a:lvl1pPr defTabSz="893763">
              <a:defRPr sz="1200" smtClean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8738" y="0"/>
            <a:ext cx="297656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37" tIns="44719" rIns="89437" bIns="44719" numCol="1" anchor="t" anchorCtr="0" compatLnSpc="1">
            <a:prstTxWarp prst="textNoShape">
              <a:avLst/>
            </a:prstTxWarp>
          </a:bodyPr>
          <a:lstStyle>
            <a:lvl1pPr algn="r" defTabSz="893763">
              <a:defRPr sz="1200" smtClean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6638"/>
            <a:ext cx="29765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37" tIns="44719" rIns="89437" bIns="44719" numCol="1" anchor="b" anchorCtr="0" compatLnSpc="1">
            <a:prstTxWarp prst="textNoShape">
              <a:avLst/>
            </a:prstTxWarp>
          </a:bodyPr>
          <a:lstStyle>
            <a:lvl1pPr defTabSz="893763">
              <a:defRPr sz="1200" smtClean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8738" y="8656638"/>
            <a:ext cx="297656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437" tIns="44719" rIns="89437" bIns="44719" numCol="1" anchor="b" anchorCtr="0" compatLnSpc="1">
            <a:prstTxWarp prst="textNoShape">
              <a:avLst/>
            </a:prstTxWarp>
          </a:bodyPr>
          <a:lstStyle>
            <a:lvl1pPr algn="r" defTabSz="893763">
              <a:defRPr sz="1200"/>
            </a:lvl1pPr>
          </a:lstStyle>
          <a:p>
            <a:fld id="{524E5341-BE15-CE46-8CC4-B69BD2479C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6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70" tIns="45635" rIns="91270" bIns="45635" numCol="1" anchor="t" anchorCtr="0" compatLnSpc="1">
            <a:prstTxWarp prst="textNoShape">
              <a:avLst/>
            </a:prstTxWarp>
          </a:bodyPr>
          <a:lstStyle>
            <a:lvl1pPr defTabSz="912813">
              <a:defRPr sz="13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70" tIns="45635" rIns="91270" bIns="4563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3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7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70" tIns="45635" rIns="91270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70" tIns="45635" rIns="91270" bIns="45635" numCol="1" anchor="b" anchorCtr="0" compatLnSpc="1">
            <a:prstTxWarp prst="textNoShape">
              <a:avLst/>
            </a:prstTxWarp>
          </a:bodyPr>
          <a:lstStyle>
            <a:lvl1pPr defTabSz="912813">
              <a:defRPr sz="13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70" tIns="45635" rIns="91270" bIns="4563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300">
                <a:latin typeface="Times New Roman" charset="0"/>
              </a:defRPr>
            </a:lvl1pPr>
          </a:lstStyle>
          <a:p>
            <a:fld id="{F9431C83-4C7E-F643-9C29-E05C971935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65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19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63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6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89825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8229600" cy="4800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88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14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26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897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78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60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5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21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489825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24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6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–"/>
        <a:defRPr sz="14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86600" cy="81915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Landscape of Sparse Ax=b Solvers</a:t>
            </a:r>
            <a:endParaRPr lang="en-US" sz="4000">
              <a:ea typeface="+mj-ea"/>
            </a:endParaRP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2908300" y="2352675"/>
          <a:ext cx="4400550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3" imgW="4430561" imgH="3756169" progId="Word.Document.8">
                  <p:embed/>
                </p:oleObj>
              </mc:Choice>
              <mc:Fallback>
                <p:oleObj name="Document" r:id="rId3" imgW="4430561" imgH="375616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2352675"/>
                        <a:ext cx="4400550" cy="373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3276600" y="1447800"/>
            <a:ext cx="2797175" cy="822325"/>
            <a:chOff x="2064" y="912"/>
            <a:chExt cx="1762" cy="518"/>
          </a:xfrm>
        </p:grpSpPr>
        <p:sp>
          <p:nvSpPr>
            <p:cNvPr id="1041" name="Text Box 5"/>
            <p:cNvSpPr txBox="1">
              <a:spLocks noChangeArrowheads="1"/>
            </p:cNvSpPr>
            <p:nvPr/>
          </p:nvSpPr>
          <p:spPr bwMode="auto">
            <a:xfrm>
              <a:off x="2064" y="912"/>
              <a:ext cx="7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u="sng">
                  <a:solidFill>
                    <a:schemeClr val="hlink"/>
                  </a:solidFill>
                  <a:latin typeface="Times New Roman" charset="0"/>
                </a:rPr>
                <a:t>Direct</a:t>
              </a:r>
              <a:endParaRPr lang="en-US" sz="2400">
                <a:solidFill>
                  <a:schemeClr val="hlink"/>
                </a:solidFill>
                <a:latin typeface="Times New Roman" charset="0"/>
              </a:endParaRPr>
            </a:p>
            <a:p>
              <a:pPr algn="ctr"/>
              <a:r>
                <a:rPr lang="en-US" sz="2400">
                  <a:solidFill>
                    <a:schemeClr val="hlink"/>
                  </a:solidFill>
                  <a:latin typeface="Times New Roman" charset="0"/>
                </a:rPr>
                <a:t>A = LU</a:t>
              </a:r>
            </a:p>
          </p:txBody>
        </p:sp>
        <p:sp>
          <p:nvSpPr>
            <p:cNvPr id="1042" name="Text Box 6"/>
            <p:cNvSpPr txBox="1">
              <a:spLocks noChangeArrowheads="1"/>
            </p:cNvSpPr>
            <p:nvPr/>
          </p:nvSpPr>
          <p:spPr bwMode="auto">
            <a:xfrm>
              <a:off x="3072" y="912"/>
              <a:ext cx="75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u="sng">
                  <a:solidFill>
                    <a:schemeClr val="hlink"/>
                  </a:solidFill>
                  <a:latin typeface="Times New Roman" charset="0"/>
                </a:rPr>
                <a:t>Iterative</a:t>
              </a:r>
              <a:endParaRPr lang="en-US" sz="2400">
                <a:solidFill>
                  <a:schemeClr val="hlink"/>
                </a:solidFill>
                <a:latin typeface="Times New Roman" charset="0"/>
              </a:endParaRPr>
            </a:p>
            <a:p>
              <a:pPr algn="ctr"/>
              <a:r>
                <a:rPr lang="en-US" sz="2400">
                  <a:solidFill>
                    <a:schemeClr val="hlink"/>
                  </a:solidFill>
                  <a:latin typeface="Times New Roman" charset="0"/>
                </a:rPr>
                <a:t>y</a:t>
              </a:r>
              <a:r>
                <a:rPr lang="ja-JP" altLang="en-US" sz="2400">
                  <a:solidFill>
                    <a:schemeClr val="hlink"/>
                  </a:solidFill>
                  <a:latin typeface="Times New Roman" charset="0"/>
                </a:rPr>
                <a:t>’</a:t>
              </a:r>
              <a:r>
                <a:rPr lang="en-US" sz="2400">
                  <a:solidFill>
                    <a:schemeClr val="hlink"/>
                  </a:solidFill>
                  <a:latin typeface="Times New Roman" charset="0"/>
                </a:rPr>
                <a:t> = Ay</a:t>
              </a:r>
            </a:p>
          </p:txBody>
        </p:sp>
      </p:grp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1143000" y="2667000"/>
            <a:ext cx="1519238" cy="2559050"/>
            <a:chOff x="720" y="1680"/>
            <a:chExt cx="957" cy="1612"/>
          </a:xfrm>
        </p:grpSpPr>
        <p:sp>
          <p:nvSpPr>
            <p:cNvPr id="1039" name="Text Box 8"/>
            <p:cNvSpPr txBox="1">
              <a:spLocks noChangeArrowheads="1"/>
            </p:cNvSpPr>
            <p:nvPr/>
          </p:nvSpPr>
          <p:spPr bwMode="auto">
            <a:xfrm>
              <a:off x="736" y="1680"/>
              <a:ext cx="92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u="sng">
                  <a:solidFill>
                    <a:schemeClr val="hlink"/>
                  </a:solidFill>
                  <a:latin typeface="Times New Roman" charset="0"/>
                </a:rPr>
                <a:t>Non-</a:t>
              </a:r>
            </a:p>
            <a:p>
              <a:pPr algn="ctr"/>
              <a:r>
                <a:rPr lang="en-US" sz="2400" u="sng">
                  <a:solidFill>
                    <a:schemeClr val="hlink"/>
                  </a:solidFill>
                  <a:latin typeface="Times New Roman" charset="0"/>
                </a:rPr>
                <a:t>symmetric</a:t>
              </a:r>
            </a:p>
          </p:txBody>
        </p:sp>
        <p:sp>
          <p:nvSpPr>
            <p:cNvPr id="1040" name="Text Box 9"/>
            <p:cNvSpPr txBox="1">
              <a:spLocks noChangeArrowheads="1"/>
            </p:cNvSpPr>
            <p:nvPr/>
          </p:nvSpPr>
          <p:spPr bwMode="auto">
            <a:xfrm>
              <a:off x="720" y="2544"/>
              <a:ext cx="957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u="sng">
                  <a:solidFill>
                    <a:schemeClr val="hlink"/>
                  </a:solidFill>
                  <a:latin typeface="Times New Roman" charset="0"/>
                </a:rPr>
                <a:t>Symmetric</a:t>
              </a:r>
            </a:p>
            <a:p>
              <a:pPr algn="ctr"/>
              <a:r>
                <a:rPr lang="en-US" sz="2400" u="sng">
                  <a:solidFill>
                    <a:schemeClr val="hlink"/>
                  </a:solidFill>
                  <a:latin typeface="Times New Roman" charset="0"/>
                </a:rPr>
                <a:t>positive</a:t>
              </a:r>
            </a:p>
            <a:p>
              <a:pPr algn="ctr"/>
              <a:r>
                <a:rPr lang="en-US" sz="2400" u="sng">
                  <a:solidFill>
                    <a:schemeClr val="hlink"/>
                  </a:solidFill>
                  <a:latin typeface="Times New Roman" charset="0"/>
                </a:rPr>
                <a:t>definite</a:t>
              </a:r>
              <a:endParaRPr lang="en-US" sz="2400">
                <a:solidFill>
                  <a:schemeClr val="hlink"/>
                </a:solidFill>
                <a:latin typeface="Times New Roman" charset="0"/>
              </a:endParaRPr>
            </a:p>
          </p:txBody>
        </p:sp>
      </p:grpSp>
      <p:grpSp>
        <p:nvGrpSpPr>
          <p:cNvPr id="1030" name="Group 10"/>
          <p:cNvGrpSpPr>
            <a:grpSpLocks/>
          </p:cNvGrpSpPr>
          <p:nvPr/>
        </p:nvGrpSpPr>
        <p:grpSpPr bwMode="auto">
          <a:xfrm>
            <a:off x="1828800" y="5867400"/>
            <a:ext cx="5894388" cy="396875"/>
            <a:chOff x="1152" y="3696"/>
            <a:chExt cx="3713" cy="250"/>
          </a:xfrm>
        </p:grpSpPr>
        <p:sp>
          <p:nvSpPr>
            <p:cNvPr id="1036" name="Text Box 11"/>
            <p:cNvSpPr txBox="1">
              <a:spLocks noChangeArrowheads="1"/>
            </p:cNvSpPr>
            <p:nvPr/>
          </p:nvSpPr>
          <p:spPr bwMode="auto">
            <a:xfrm>
              <a:off x="1152" y="3696"/>
              <a:ext cx="10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1">
                  <a:solidFill>
                    <a:srgbClr val="021FAE"/>
                  </a:solidFill>
                  <a:latin typeface="Arial" charset="0"/>
                </a:rPr>
                <a:t>More Robust</a:t>
              </a:r>
            </a:p>
          </p:txBody>
        </p:sp>
        <p:sp>
          <p:nvSpPr>
            <p:cNvPr id="1037" name="Text Box 12"/>
            <p:cNvSpPr txBox="1">
              <a:spLocks noChangeArrowheads="1"/>
            </p:cNvSpPr>
            <p:nvPr/>
          </p:nvSpPr>
          <p:spPr bwMode="auto">
            <a:xfrm>
              <a:off x="3744" y="3696"/>
              <a:ext cx="1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1">
                  <a:solidFill>
                    <a:srgbClr val="021FAE"/>
                  </a:solidFill>
                  <a:latin typeface="Arial" charset="0"/>
                </a:rPr>
                <a:t>Less Storage</a:t>
              </a:r>
            </a:p>
          </p:txBody>
        </p:sp>
        <p:sp>
          <p:nvSpPr>
            <p:cNvPr id="1038" name="Line 13"/>
            <p:cNvSpPr>
              <a:spLocks noChangeShapeType="1"/>
            </p:cNvSpPr>
            <p:nvPr/>
          </p:nvSpPr>
          <p:spPr bwMode="auto">
            <a:xfrm>
              <a:off x="2371" y="3821"/>
              <a:ext cx="1248" cy="0"/>
            </a:xfrm>
            <a:prstGeom prst="line">
              <a:avLst/>
            </a:prstGeom>
            <a:noFill/>
            <a:ln w="57150">
              <a:solidFill>
                <a:srgbClr val="021FAE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1" name="Group 14"/>
          <p:cNvGrpSpPr>
            <a:grpSpLocks/>
          </p:cNvGrpSpPr>
          <p:nvPr/>
        </p:nvGrpSpPr>
        <p:grpSpPr bwMode="auto">
          <a:xfrm>
            <a:off x="7010400" y="2362200"/>
            <a:ext cx="1804988" cy="3063875"/>
            <a:chOff x="4416" y="1488"/>
            <a:chExt cx="1137" cy="1930"/>
          </a:xfrm>
        </p:grpSpPr>
        <p:sp>
          <p:nvSpPr>
            <p:cNvPr id="1033" name="Text Box 15"/>
            <p:cNvSpPr txBox="1">
              <a:spLocks noChangeArrowheads="1"/>
            </p:cNvSpPr>
            <p:nvPr/>
          </p:nvSpPr>
          <p:spPr bwMode="auto">
            <a:xfrm>
              <a:off x="4437" y="3168"/>
              <a:ext cx="10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1">
                  <a:solidFill>
                    <a:srgbClr val="021FAE"/>
                  </a:solidFill>
                  <a:latin typeface="Arial" charset="0"/>
                </a:rPr>
                <a:t>More Robust</a:t>
              </a:r>
            </a:p>
          </p:txBody>
        </p:sp>
        <p:sp>
          <p:nvSpPr>
            <p:cNvPr id="1034" name="Text Box 16"/>
            <p:cNvSpPr txBox="1">
              <a:spLocks noChangeArrowheads="1"/>
            </p:cNvSpPr>
            <p:nvPr/>
          </p:nvSpPr>
          <p:spPr bwMode="auto">
            <a:xfrm>
              <a:off x="4416" y="1488"/>
              <a:ext cx="11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1">
                  <a:solidFill>
                    <a:srgbClr val="021FAE"/>
                  </a:solidFill>
                  <a:latin typeface="Arial" charset="0"/>
                </a:rPr>
                <a:t>More General</a:t>
              </a:r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auto">
            <a:xfrm rot="-5400000">
              <a:off x="4360" y="2453"/>
              <a:ext cx="1248" cy="0"/>
            </a:xfrm>
            <a:prstGeom prst="line">
              <a:avLst/>
            </a:prstGeom>
            <a:noFill/>
            <a:ln w="57150">
              <a:solidFill>
                <a:srgbClr val="021FAE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Text Box 18"/>
          <p:cNvSpPr txBox="1">
            <a:spLocks noChangeArrowheads="1"/>
          </p:cNvSpPr>
          <p:nvPr/>
        </p:nvSpPr>
        <p:spPr bwMode="auto">
          <a:xfrm>
            <a:off x="8305800" y="61722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Preconditioners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006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dirty="0">
                <a:latin typeface="Arial" charset="0"/>
              </a:rPr>
              <a:t>Suppose you had a matrix B such that: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chemeClr val="hlink"/>
                </a:solidFill>
                <a:latin typeface="Arial" charset="0"/>
                <a:cs typeface="Arial" charset="0"/>
              </a:rPr>
              <a:t>condition number  </a:t>
            </a:r>
            <a:r>
              <a:rPr lang="en-US" sz="2800" dirty="0" err="1">
                <a:solidFill>
                  <a:schemeClr val="hlink"/>
                </a:solidFill>
                <a:latin typeface="Times New Roman" charset="0"/>
                <a:cs typeface="Times New Roman" charset="0"/>
              </a:rPr>
              <a:t>κ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cs typeface="Arial" charset="0"/>
              </a:rPr>
              <a:t>(B</a:t>
            </a:r>
            <a:r>
              <a:rPr lang="en-US" sz="2400" baseline="30000" dirty="0">
                <a:solidFill>
                  <a:schemeClr val="hlink"/>
                </a:solidFill>
                <a:latin typeface="Arial" charset="0"/>
                <a:cs typeface="Arial" charset="0"/>
              </a:rPr>
              <a:t>-1</a:t>
            </a:r>
            <a:r>
              <a:rPr lang="en-US" sz="2400" dirty="0">
                <a:solidFill>
                  <a:schemeClr val="hlink"/>
                </a:solidFill>
                <a:latin typeface="Arial" charset="0"/>
                <a:cs typeface="Arial" charset="0"/>
              </a:rPr>
              <a:t>A) is small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chemeClr val="hlink"/>
                </a:solidFill>
                <a:latin typeface="Arial" charset="0"/>
                <a:cs typeface="Arial" charset="0"/>
              </a:rPr>
              <a:t>By = z is easy to solve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Then you could solve (B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-1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A)x = B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-1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b instead of Ax = b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Actually (B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-1/2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AB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-1/2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 (B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1/2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x) = B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-1/2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b, but never mind…</a:t>
            </a:r>
            <a:endParaRPr lang="en-US" baseline="30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800100" lvl="1" indent="-342900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solidFill>
                  <a:srgbClr val="021FAE"/>
                </a:solidFill>
                <a:latin typeface="Arial" charset="0"/>
              </a:rPr>
              <a:t>B = A is great for (1), not for (2)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solidFill>
                  <a:srgbClr val="021FAE"/>
                </a:solidFill>
                <a:latin typeface="Arial" charset="0"/>
              </a:rPr>
              <a:t>B = I is great for (2), not for (1)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solidFill>
                  <a:srgbClr val="021FAE"/>
                </a:solidFill>
                <a:latin typeface="Arial" charset="0"/>
              </a:rPr>
              <a:t>Domain-specific approximations sometimes work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solidFill>
                  <a:srgbClr val="021FAE"/>
                </a:solidFill>
                <a:latin typeface="Arial" charset="0"/>
              </a:rPr>
              <a:t>B = diagonal of A sometimes works</a:t>
            </a:r>
          </a:p>
          <a:p>
            <a:pPr marL="800100" lvl="1" indent="-342900">
              <a:lnSpc>
                <a:spcPct val="90000"/>
              </a:lnSpc>
            </a:pPr>
            <a:endParaRPr lang="en-US" dirty="0">
              <a:solidFill>
                <a:srgbClr val="021FAE"/>
              </a:solidFill>
              <a:latin typeface="Arial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Arial" charset="0"/>
              </a:rPr>
              <a:t>Better:  blend in some direct-methods ideas. . . </a:t>
            </a:r>
          </a:p>
        </p:txBody>
      </p:sp>
    </p:spTree>
    <p:extLst>
      <p:ext uri="{BB962C8B-B14F-4D97-AF65-F5344CB8AC3E}">
        <p14:creationId xmlns:p14="http://schemas.microsoft.com/office/powerpoint/2010/main" val="305956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Preconditioned conjugate gradient iteration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62000" y="1219200"/>
            <a:ext cx="8001000" cy="434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 0,    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 b,    d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B</a:t>
            </a:r>
            <a:r>
              <a:rPr kumimoji="0" lang="en-US" sz="2400" b="1" i="0" u="none" strike="noStrike" kern="1200" cap="none" spc="0" normalizeH="0" baseline="5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-1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0,    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B</a:t>
            </a:r>
            <a:r>
              <a:rPr kumimoji="0" lang="en-US" sz="2400" b="1" i="0" u="none" strike="noStrike" kern="1200" cap="none" spc="0" normalizeH="0" baseline="5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-1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0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for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 k  =  1, 2, 3, . . 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	α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 (y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) / (d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Ad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)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step length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	x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=  x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k-1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+ α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d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k-1                         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approx solution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	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 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k-1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– α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Ad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k-1                       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residual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	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B</a:t>
            </a:r>
            <a:r>
              <a:rPr kumimoji="0" lang="en-US" sz="2400" b="1" i="0" u="none" strike="noStrike" kern="1200" cap="none" spc="0" normalizeH="0" baseline="5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-1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                                           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preconditioning solve</a:t>
            </a:r>
            <a:endParaRPr kumimoji="0" lang="en-US" sz="2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	β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=  (y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) / (y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)       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improvement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	d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=  y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+ β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 d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k-1                             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search direction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5715000"/>
            <a:ext cx="7772400" cy="996950"/>
          </a:xfrm>
          <a:noFill/>
        </p:spPr>
        <p:txBody>
          <a:bodyPr/>
          <a:lstStyle/>
          <a:p>
            <a:r>
              <a:rPr lang="en-US">
                <a:solidFill>
                  <a:schemeClr val="hlink"/>
                </a:solidFill>
                <a:latin typeface="Arial" charset="0"/>
              </a:rPr>
              <a:t>One matrix-vector multiplication per iteration</a:t>
            </a:r>
          </a:p>
          <a:p>
            <a:r>
              <a:rPr lang="en-US">
                <a:solidFill>
                  <a:schemeClr val="hlink"/>
                </a:solidFill>
                <a:latin typeface="Arial" charset="0"/>
              </a:rPr>
              <a:t>One solve with preconditioner per iteration</a:t>
            </a:r>
          </a:p>
        </p:txBody>
      </p:sp>
    </p:spTree>
    <p:extLst>
      <p:ext uri="{BB962C8B-B14F-4D97-AF65-F5344CB8AC3E}">
        <p14:creationId xmlns:p14="http://schemas.microsoft.com/office/powerpoint/2010/main" val="390453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Incomplete Cholesky factorization  (IC, ILU)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  <a:latin typeface="Arial" charset="0"/>
              </a:rPr>
              <a:t>Compute factors of A by Gaussian elimination, </a:t>
            </a:r>
            <a:br>
              <a:rPr lang="en-US">
                <a:solidFill>
                  <a:schemeClr val="tx1"/>
                </a:solidFill>
                <a:latin typeface="Arial" charset="0"/>
              </a:rPr>
            </a:br>
            <a:r>
              <a:rPr lang="en-US">
                <a:solidFill>
                  <a:schemeClr val="tx1"/>
                </a:solidFill>
                <a:latin typeface="Arial" charset="0"/>
              </a:rPr>
              <a:t>but ignore fill</a:t>
            </a:r>
          </a:p>
          <a:p>
            <a:pPr lvl="4">
              <a:lnSpc>
                <a:spcPct val="90000"/>
              </a:lnSpc>
            </a:pPr>
            <a:endParaRPr lang="en-US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21FAE"/>
                </a:solidFill>
                <a:latin typeface="Arial" charset="0"/>
              </a:rPr>
              <a:t>Preconditioner B = R</a:t>
            </a:r>
            <a:r>
              <a:rPr lang="en-US" baseline="30000">
                <a:solidFill>
                  <a:srgbClr val="021FAE"/>
                </a:solidFill>
                <a:latin typeface="Arial" charset="0"/>
              </a:rPr>
              <a:t>T</a:t>
            </a:r>
            <a:r>
              <a:rPr lang="en-US">
                <a:solidFill>
                  <a:srgbClr val="021FAE"/>
                </a:solidFill>
                <a:latin typeface="Arial" charset="0"/>
              </a:rPr>
              <a:t>R </a:t>
            </a:r>
            <a:r>
              <a:rPr lang="en-US">
                <a:solidFill>
                  <a:srgbClr val="021FAE"/>
                </a:solidFill>
                <a:latin typeface="Arial" charset="0"/>
                <a:sym typeface="Symbol" charset="0"/>
              </a:rPr>
              <a:t> A, not formed explicitly</a:t>
            </a:r>
          </a:p>
          <a:p>
            <a:pPr lvl="4">
              <a:lnSpc>
                <a:spcPct val="90000"/>
              </a:lnSpc>
            </a:pPr>
            <a:endParaRPr lang="en-US">
              <a:solidFill>
                <a:srgbClr val="021FAE"/>
              </a:solidFill>
              <a:latin typeface="Arial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Compute B</a:t>
            </a:r>
            <a:r>
              <a:rPr lang="en-US" baseline="30000">
                <a:solidFill>
                  <a:schemeClr val="tx1"/>
                </a:solidFill>
                <a:latin typeface="Arial" charset="0"/>
                <a:sym typeface="Symbol" charset="0"/>
              </a:rPr>
              <a:t>-1</a:t>
            </a: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z by triangular solves (in time nnz(A))</a:t>
            </a:r>
          </a:p>
          <a:p>
            <a:pPr lvl="4">
              <a:lnSpc>
                <a:spcPct val="90000"/>
              </a:lnSpc>
            </a:pPr>
            <a:endParaRPr lang="en-US">
              <a:solidFill>
                <a:schemeClr val="tx1"/>
              </a:solidFill>
              <a:latin typeface="Arial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21FAE"/>
                </a:solidFill>
                <a:latin typeface="Arial" charset="0"/>
                <a:sym typeface="Symbol" charset="0"/>
              </a:rPr>
              <a:t>Total storage is O(nnz(A)), static data structure</a:t>
            </a:r>
          </a:p>
          <a:p>
            <a:pPr lvl="4">
              <a:lnSpc>
                <a:spcPct val="90000"/>
              </a:lnSpc>
            </a:pPr>
            <a:endParaRPr lang="en-US">
              <a:solidFill>
                <a:srgbClr val="021FAE"/>
              </a:solidFill>
              <a:latin typeface="Arial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Either symmetric (IC) or nonsymmetric (ILU)</a:t>
            </a: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400175" y="1231900"/>
            <a:ext cx="5861050" cy="1852613"/>
            <a:chOff x="1204" y="664"/>
            <a:chExt cx="3692" cy="1167"/>
          </a:xfrm>
        </p:grpSpPr>
        <p:grpSp>
          <p:nvGrpSpPr>
            <p:cNvPr id="9221" name="Group 5"/>
            <p:cNvGrpSpPr>
              <a:grpSpLocks noChangeAspect="1"/>
            </p:cNvGrpSpPr>
            <p:nvPr/>
          </p:nvGrpSpPr>
          <p:grpSpPr bwMode="auto">
            <a:xfrm>
              <a:off x="1204" y="664"/>
              <a:ext cx="864" cy="864"/>
              <a:chOff x="780" y="912"/>
              <a:chExt cx="1008" cy="1008"/>
            </a:xfrm>
          </p:grpSpPr>
          <p:sp>
            <p:nvSpPr>
              <p:cNvPr id="9281" name="Oval 6"/>
              <p:cNvSpPr>
                <a:spLocks noChangeAspect="1" noChangeArrowheads="1"/>
              </p:cNvSpPr>
              <p:nvPr/>
            </p:nvSpPr>
            <p:spPr bwMode="auto">
              <a:xfrm>
                <a:off x="828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2" name="Oval 7"/>
              <p:cNvSpPr>
                <a:spLocks noChangeAspect="1" noChangeArrowheads="1"/>
              </p:cNvSpPr>
              <p:nvPr/>
            </p:nvSpPr>
            <p:spPr bwMode="auto">
              <a:xfrm>
                <a:off x="1034" y="97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3" name="Oval 8"/>
              <p:cNvSpPr>
                <a:spLocks noChangeAspect="1" noChangeArrowheads="1"/>
              </p:cNvSpPr>
              <p:nvPr/>
            </p:nvSpPr>
            <p:spPr bwMode="auto">
              <a:xfrm>
                <a:off x="1241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4" name="Oval 9"/>
              <p:cNvSpPr>
                <a:spLocks noChangeAspect="1" noChangeArrowheads="1"/>
              </p:cNvSpPr>
              <p:nvPr/>
            </p:nvSpPr>
            <p:spPr bwMode="auto">
              <a:xfrm>
                <a:off x="1447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5" name="Oval 10"/>
              <p:cNvSpPr>
                <a:spLocks noChangeAspect="1" noChangeArrowheads="1"/>
              </p:cNvSpPr>
              <p:nvPr/>
            </p:nvSpPr>
            <p:spPr bwMode="auto">
              <a:xfrm>
                <a:off x="1654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6" name="Oval 11"/>
              <p:cNvSpPr>
                <a:spLocks noChangeAspect="1" noChangeArrowheads="1"/>
              </p:cNvSpPr>
              <p:nvPr/>
            </p:nvSpPr>
            <p:spPr bwMode="auto">
              <a:xfrm>
                <a:off x="828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7" name="Oval 12"/>
              <p:cNvSpPr>
                <a:spLocks noChangeAspect="1" noChangeArrowheads="1"/>
              </p:cNvSpPr>
              <p:nvPr/>
            </p:nvSpPr>
            <p:spPr bwMode="auto">
              <a:xfrm>
                <a:off x="1034" y="1172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8" name="Oval 13"/>
              <p:cNvSpPr>
                <a:spLocks noChangeAspect="1" noChangeArrowheads="1"/>
              </p:cNvSpPr>
              <p:nvPr/>
            </p:nvSpPr>
            <p:spPr bwMode="auto">
              <a:xfrm>
                <a:off x="1241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9" name="Oval 14"/>
              <p:cNvSpPr>
                <a:spLocks noChangeAspect="1" noChangeArrowheads="1"/>
              </p:cNvSpPr>
              <p:nvPr/>
            </p:nvSpPr>
            <p:spPr bwMode="auto">
              <a:xfrm>
                <a:off x="1447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0" name="Oval 15"/>
              <p:cNvSpPr>
                <a:spLocks noChangeAspect="1" noChangeArrowheads="1"/>
              </p:cNvSpPr>
              <p:nvPr/>
            </p:nvSpPr>
            <p:spPr bwMode="auto">
              <a:xfrm>
                <a:off x="1654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1" name="Oval 16"/>
              <p:cNvSpPr>
                <a:spLocks noChangeAspect="1" noChangeArrowheads="1"/>
              </p:cNvSpPr>
              <p:nvPr/>
            </p:nvSpPr>
            <p:spPr bwMode="auto">
              <a:xfrm>
                <a:off x="828" y="137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2" name="Oval 17"/>
              <p:cNvSpPr>
                <a:spLocks noChangeAspect="1" noChangeArrowheads="1"/>
              </p:cNvSpPr>
              <p:nvPr/>
            </p:nvSpPr>
            <p:spPr bwMode="auto">
              <a:xfrm>
                <a:off x="1034" y="137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3" name="Oval 18"/>
              <p:cNvSpPr>
                <a:spLocks noChangeAspect="1" noChangeArrowheads="1"/>
              </p:cNvSpPr>
              <p:nvPr/>
            </p:nvSpPr>
            <p:spPr bwMode="auto">
              <a:xfrm>
                <a:off x="1241" y="137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4" name="Oval 19"/>
              <p:cNvSpPr>
                <a:spLocks noChangeAspect="1" noChangeArrowheads="1"/>
              </p:cNvSpPr>
              <p:nvPr/>
            </p:nvSpPr>
            <p:spPr bwMode="auto">
              <a:xfrm>
                <a:off x="1447" y="137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5" name="Oval 20"/>
              <p:cNvSpPr>
                <a:spLocks noChangeAspect="1" noChangeArrowheads="1"/>
              </p:cNvSpPr>
              <p:nvPr/>
            </p:nvSpPr>
            <p:spPr bwMode="auto">
              <a:xfrm>
                <a:off x="1654" y="137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6" name="Oval 21"/>
              <p:cNvSpPr>
                <a:spLocks noChangeAspect="1" noChangeArrowheads="1"/>
              </p:cNvSpPr>
              <p:nvPr/>
            </p:nvSpPr>
            <p:spPr bwMode="auto">
              <a:xfrm>
                <a:off x="828" y="1574"/>
                <a:ext cx="86" cy="8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7" name="Oval 22"/>
              <p:cNvSpPr>
                <a:spLocks noChangeAspect="1" noChangeArrowheads="1"/>
              </p:cNvSpPr>
              <p:nvPr/>
            </p:nvSpPr>
            <p:spPr bwMode="auto">
              <a:xfrm>
                <a:off x="1034" y="157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8" name="Oval 23"/>
              <p:cNvSpPr>
                <a:spLocks noChangeAspect="1" noChangeArrowheads="1"/>
              </p:cNvSpPr>
              <p:nvPr/>
            </p:nvSpPr>
            <p:spPr bwMode="auto">
              <a:xfrm>
                <a:off x="1241" y="157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99" name="Oval 24"/>
              <p:cNvSpPr>
                <a:spLocks noChangeAspect="1" noChangeArrowheads="1"/>
              </p:cNvSpPr>
              <p:nvPr/>
            </p:nvSpPr>
            <p:spPr bwMode="auto">
              <a:xfrm>
                <a:off x="1447" y="157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0" name="Oval 25"/>
              <p:cNvSpPr>
                <a:spLocks noChangeAspect="1" noChangeArrowheads="1"/>
              </p:cNvSpPr>
              <p:nvPr/>
            </p:nvSpPr>
            <p:spPr bwMode="auto">
              <a:xfrm>
                <a:off x="1654" y="157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1" name="Oval 26"/>
              <p:cNvSpPr>
                <a:spLocks noChangeAspect="1" noChangeArrowheads="1"/>
              </p:cNvSpPr>
              <p:nvPr/>
            </p:nvSpPr>
            <p:spPr bwMode="auto">
              <a:xfrm>
                <a:off x="828" y="177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2" name="Oval 27"/>
              <p:cNvSpPr>
                <a:spLocks noChangeAspect="1" noChangeArrowheads="1"/>
              </p:cNvSpPr>
              <p:nvPr/>
            </p:nvSpPr>
            <p:spPr bwMode="auto">
              <a:xfrm>
                <a:off x="1034" y="177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3" name="Oval 28"/>
              <p:cNvSpPr>
                <a:spLocks noChangeAspect="1" noChangeArrowheads="1"/>
              </p:cNvSpPr>
              <p:nvPr/>
            </p:nvSpPr>
            <p:spPr bwMode="auto">
              <a:xfrm>
                <a:off x="1241" y="177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4" name="Oval 29"/>
              <p:cNvSpPr>
                <a:spLocks noChangeAspect="1" noChangeArrowheads="1"/>
              </p:cNvSpPr>
              <p:nvPr/>
            </p:nvSpPr>
            <p:spPr bwMode="auto">
              <a:xfrm>
                <a:off x="1447" y="177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5" name="Oval 30"/>
              <p:cNvSpPr>
                <a:spLocks noChangeAspect="1" noChangeArrowheads="1"/>
              </p:cNvSpPr>
              <p:nvPr/>
            </p:nvSpPr>
            <p:spPr bwMode="auto">
              <a:xfrm>
                <a:off x="1654" y="177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06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780" y="912"/>
                <a:ext cx="1008" cy="1008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222" name="Text Box 32"/>
            <p:cNvSpPr txBox="1">
              <a:spLocks noChangeArrowheads="1"/>
            </p:cNvSpPr>
            <p:nvPr/>
          </p:nvSpPr>
          <p:spPr bwMode="auto">
            <a:xfrm>
              <a:off x="3695" y="933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18FFD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x</a:t>
              </a:r>
            </a:p>
          </p:txBody>
        </p:sp>
        <p:grpSp>
          <p:nvGrpSpPr>
            <p:cNvPr id="9223" name="Group 33"/>
            <p:cNvGrpSpPr>
              <a:grpSpLocks/>
            </p:cNvGrpSpPr>
            <p:nvPr/>
          </p:nvGrpSpPr>
          <p:grpSpPr bwMode="auto">
            <a:xfrm>
              <a:off x="4032" y="664"/>
              <a:ext cx="864" cy="864"/>
              <a:chOff x="4368" y="1008"/>
              <a:chExt cx="864" cy="864"/>
            </a:xfrm>
          </p:grpSpPr>
          <p:sp>
            <p:nvSpPr>
              <p:cNvPr id="9255" name="Oval 34"/>
              <p:cNvSpPr>
                <a:spLocks noChangeAspect="1" noChangeArrowheads="1"/>
              </p:cNvSpPr>
              <p:nvPr/>
            </p:nvSpPr>
            <p:spPr bwMode="auto">
              <a:xfrm>
                <a:off x="4409" y="1059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6" name="Oval 35"/>
              <p:cNvSpPr>
                <a:spLocks noChangeAspect="1" noChangeArrowheads="1"/>
              </p:cNvSpPr>
              <p:nvPr/>
            </p:nvSpPr>
            <p:spPr bwMode="auto">
              <a:xfrm>
                <a:off x="4586" y="1059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7" name="Oval 36"/>
              <p:cNvSpPr>
                <a:spLocks noChangeAspect="1" noChangeArrowheads="1"/>
              </p:cNvSpPr>
              <p:nvPr/>
            </p:nvSpPr>
            <p:spPr bwMode="auto">
              <a:xfrm>
                <a:off x="4763" y="1059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8" name="Oval 37"/>
              <p:cNvSpPr>
                <a:spLocks noChangeAspect="1" noChangeArrowheads="1"/>
              </p:cNvSpPr>
              <p:nvPr/>
            </p:nvSpPr>
            <p:spPr bwMode="auto">
              <a:xfrm>
                <a:off x="4940" y="1059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9" name="Oval 38"/>
              <p:cNvSpPr>
                <a:spLocks noChangeAspect="1" noChangeArrowheads="1"/>
              </p:cNvSpPr>
              <p:nvPr/>
            </p:nvSpPr>
            <p:spPr bwMode="auto">
              <a:xfrm>
                <a:off x="5117" y="1059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0" name="Oval 39"/>
              <p:cNvSpPr>
                <a:spLocks noChangeAspect="1" noChangeArrowheads="1"/>
              </p:cNvSpPr>
              <p:nvPr/>
            </p:nvSpPr>
            <p:spPr bwMode="auto">
              <a:xfrm>
                <a:off x="4409" y="1231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1" name="Oval 40"/>
              <p:cNvSpPr>
                <a:spLocks noChangeAspect="1" noChangeArrowheads="1"/>
              </p:cNvSpPr>
              <p:nvPr/>
            </p:nvSpPr>
            <p:spPr bwMode="auto">
              <a:xfrm>
                <a:off x="4586" y="1231"/>
                <a:ext cx="73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2" name="Oval 41"/>
              <p:cNvSpPr>
                <a:spLocks noChangeAspect="1" noChangeArrowheads="1"/>
              </p:cNvSpPr>
              <p:nvPr/>
            </p:nvSpPr>
            <p:spPr bwMode="auto">
              <a:xfrm>
                <a:off x="4763" y="1231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3" name="Oval 42"/>
              <p:cNvSpPr>
                <a:spLocks noChangeAspect="1" noChangeArrowheads="1"/>
              </p:cNvSpPr>
              <p:nvPr/>
            </p:nvSpPr>
            <p:spPr bwMode="auto">
              <a:xfrm>
                <a:off x="4940" y="1231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4" name="Oval 43"/>
              <p:cNvSpPr>
                <a:spLocks noChangeAspect="1" noChangeArrowheads="1"/>
              </p:cNvSpPr>
              <p:nvPr/>
            </p:nvSpPr>
            <p:spPr bwMode="auto">
              <a:xfrm>
                <a:off x="5117" y="1231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5" name="Oval 44"/>
              <p:cNvSpPr>
                <a:spLocks noChangeAspect="1" noChangeArrowheads="1"/>
              </p:cNvSpPr>
              <p:nvPr/>
            </p:nvSpPr>
            <p:spPr bwMode="auto">
              <a:xfrm>
                <a:off x="4409" y="1403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6" name="Oval 45"/>
              <p:cNvSpPr>
                <a:spLocks noChangeAspect="1" noChangeArrowheads="1"/>
              </p:cNvSpPr>
              <p:nvPr/>
            </p:nvSpPr>
            <p:spPr bwMode="auto">
              <a:xfrm>
                <a:off x="4586" y="1403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7" name="Oval 46"/>
              <p:cNvSpPr>
                <a:spLocks noChangeAspect="1" noChangeArrowheads="1"/>
              </p:cNvSpPr>
              <p:nvPr/>
            </p:nvSpPr>
            <p:spPr bwMode="auto">
              <a:xfrm>
                <a:off x="4763" y="1403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8" name="Oval 47"/>
              <p:cNvSpPr>
                <a:spLocks noChangeAspect="1" noChangeArrowheads="1"/>
              </p:cNvSpPr>
              <p:nvPr/>
            </p:nvSpPr>
            <p:spPr bwMode="auto">
              <a:xfrm>
                <a:off x="4940" y="1403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69" name="Oval 48"/>
              <p:cNvSpPr>
                <a:spLocks noChangeAspect="1" noChangeArrowheads="1"/>
              </p:cNvSpPr>
              <p:nvPr/>
            </p:nvSpPr>
            <p:spPr bwMode="auto">
              <a:xfrm>
                <a:off x="5117" y="1403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0" name="Oval 49"/>
              <p:cNvSpPr>
                <a:spLocks noChangeAspect="1" noChangeArrowheads="1"/>
              </p:cNvSpPr>
              <p:nvPr/>
            </p:nvSpPr>
            <p:spPr bwMode="auto">
              <a:xfrm>
                <a:off x="4409" y="1575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1" name="Oval 50"/>
              <p:cNvSpPr>
                <a:spLocks noChangeAspect="1" noChangeArrowheads="1"/>
              </p:cNvSpPr>
              <p:nvPr/>
            </p:nvSpPr>
            <p:spPr bwMode="auto">
              <a:xfrm>
                <a:off x="4586" y="1575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2" name="Oval 51"/>
              <p:cNvSpPr>
                <a:spLocks noChangeAspect="1" noChangeArrowheads="1"/>
              </p:cNvSpPr>
              <p:nvPr/>
            </p:nvSpPr>
            <p:spPr bwMode="auto">
              <a:xfrm>
                <a:off x="4763" y="1575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3" name="Oval 52"/>
              <p:cNvSpPr>
                <a:spLocks noChangeAspect="1" noChangeArrowheads="1"/>
              </p:cNvSpPr>
              <p:nvPr/>
            </p:nvSpPr>
            <p:spPr bwMode="auto">
              <a:xfrm>
                <a:off x="4940" y="1575"/>
                <a:ext cx="73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4" name="Oval 53"/>
              <p:cNvSpPr>
                <a:spLocks noChangeAspect="1" noChangeArrowheads="1"/>
              </p:cNvSpPr>
              <p:nvPr/>
            </p:nvSpPr>
            <p:spPr bwMode="auto">
              <a:xfrm>
                <a:off x="5117" y="1575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5" name="Oval 54"/>
              <p:cNvSpPr>
                <a:spLocks noChangeAspect="1" noChangeArrowheads="1"/>
              </p:cNvSpPr>
              <p:nvPr/>
            </p:nvSpPr>
            <p:spPr bwMode="auto">
              <a:xfrm>
                <a:off x="4409" y="1748"/>
                <a:ext cx="74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6" name="Oval 55"/>
              <p:cNvSpPr>
                <a:spLocks noChangeAspect="1" noChangeArrowheads="1"/>
              </p:cNvSpPr>
              <p:nvPr/>
            </p:nvSpPr>
            <p:spPr bwMode="auto">
              <a:xfrm>
                <a:off x="4586" y="1748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7" name="Oval 56"/>
              <p:cNvSpPr>
                <a:spLocks noChangeAspect="1" noChangeArrowheads="1"/>
              </p:cNvSpPr>
              <p:nvPr/>
            </p:nvSpPr>
            <p:spPr bwMode="auto">
              <a:xfrm>
                <a:off x="4763" y="1748"/>
                <a:ext cx="74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8" name="Oval 57"/>
              <p:cNvSpPr>
                <a:spLocks noChangeAspect="1" noChangeArrowheads="1"/>
              </p:cNvSpPr>
              <p:nvPr/>
            </p:nvSpPr>
            <p:spPr bwMode="auto">
              <a:xfrm>
                <a:off x="4940" y="1748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79" name="Oval 58"/>
              <p:cNvSpPr>
                <a:spLocks noChangeAspect="1" noChangeArrowheads="1"/>
              </p:cNvSpPr>
              <p:nvPr/>
            </p:nvSpPr>
            <p:spPr bwMode="auto">
              <a:xfrm>
                <a:off x="5117" y="1748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8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4368" y="1008"/>
                <a:ext cx="864" cy="8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9224" name="Group 60"/>
            <p:cNvGrpSpPr>
              <a:grpSpLocks/>
            </p:cNvGrpSpPr>
            <p:nvPr/>
          </p:nvGrpSpPr>
          <p:grpSpPr bwMode="auto">
            <a:xfrm>
              <a:off x="2760" y="664"/>
              <a:ext cx="864" cy="864"/>
              <a:chOff x="2976" y="1056"/>
              <a:chExt cx="864" cy="864"/>
            </a:xfrm>
          </p:grpSpPr>
          <p:sp>
            <p:nvSpPr>
              <p:cNvPr id="9229" name="Oval 61"/>
              <p:cNvSpPr>
                <a:spLocks noChangeAspect="1" noChangeArrowheads="1"/>
              </p:cNvSpPr>
              <p:nvPr/>
            </p:nvSpPr>
            <p:spPr bwMode="auto">
              <a:xfrm>
                <a:off x="3017" y="1107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0" name="Oval 62"/>
              <p:cNvSpPr>
                <a:spLocks noChangeAspect="1" noChangeArrowheads="1"/>
              </p:cNvSpPr>
              <p:nvPr/>
            </p:nvSpPr>
            <p:spPr bwMode="auto">
              <a:xfrm>
                <a:off x="3194" y="1107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1" name="Oval 63"/>
              <p:cNvSpPr>
                <a:spLocks noChangeAspect="1" noChangeArrowheads="1"/>
              </p:cNvSpPr>
              <p:nvPr/>
            </p:nvSpPr>
            <p:spPr bwMode="auto">
              <a:xfrm>
                <a:off x="3371" y="1107"/>
                <a:ext cx="74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2" name="Oval 64"/>
              <p:cNvSpPr>
                <a:spLocks noChangeAspect="1" noChangeArrowheads="1"/>
              </p:cNvSpPr>
              <p:nvPr/>
            </p:nvSpPr>
            <p:spPr bwMode="auto">
              <a:xfrm>
                <a:off x="3548" y="1107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3" name="Oval 65"/>
              <p:cNvSpPr>
                <a:spLocks noChangeAspect="1" noChangeArrowheads="1"/>
              </p:cNvSpPr>
              <p:nvPr/>
            </p:nvSpPr>
            <p:spPr bwMode="auto">
              <a:xfrm>
                <a:off x="3725" y="1107"/>
                <a:ext cx="74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4" name="Oval 66"/>
              <p:cNvSpPr>
                <a:spLocks noChangeAspect="1" noChangeArrowheads="1"/>
              </p:cNvSpPr>
              <p:nvPr/>
            </p:nvSpPr>
            <p:spPr bwMode="auto">
              <a:xfrm>
                <a:off x="3017" y="1279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5" name="Oval 67"/>
              <p:cNvSpPr>
                <a:spLocks noChangeAspect="1" noChangeArrowheads="1"/>
              </p:cNvSpPr>
              <p:nvPr/>
            </p:nvSpPr>
            <p:spPr bwMode="auto">
              <a:xfrm>
                <a:off x="3194" y="1279"/>
                <a:ext cx="73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6" name="Oval 68"/>
              <p:cNvSpPr>
                <a:spLocks noChangeAspect="1" noChangeArrowheads="1"/>
              </p:cNvSpPr>
              <p:nvPr/>
            </p:nvSpPr>
            <p:spPr bwMode="auto">
              <a:xfrm>
                <a:off x="3371" y="1279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7" name="Oval 69"/>
              <p:cNvSpPr>
                <a:spLocks noChangeAspect="1" noChangeArrowheads="1"/>
              </p:cNvSpPr>
              <p:nvPr/>
            </p:nvSpPr>
            <p:spPr bwMode="auto">
              <a:xfrm>
                <a:off x="3548" y="1279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8" name="Oval 70"/>
              <p:cNvSpPr>
                <a:spLocks noChangeAspect="1" noChangeArrowheads="1"/>
              </p:cNvSpPr>
              <p:nvPr/>
            </p:nvSpPr>
            <p:spPr bwMode="auto">
              <a:xfrm>
                <a:off x="3725" y="1279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9" name="Oval 71"/>
              <p:cNvSpPr>
                <a:spLocks noChangeAspect="1" noChangeArrowheads="1"/>
              </p:cNvSpPr>
              <p:nvPr/>
            </p:nvSpPr>
            <p:spPr bwMode="auto">
              <a:xfrm>
                <a:off x="3017" y="1451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0" name="Oval 72"/>
              <p:cNvSpPr>
                <a:spLocks noChangeAspect="1" noChangeArrowheads="1"/>
              </p:cNvSpPr>
              <p:nvPr/>
            </p:nvSpPr>
            <p:spPr bwMode="auto">
              <a:xfrm>
                <a:off x="3194" y="1451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1" name="Oval 73"/>
              <p:cNvSpPr>
                <a:spLocks noChangeAspect="1" noChangeArrowheads="1"/>
              </p:cNvSpPr>
              <p:nvPr/>
            </p:nvSpPr>
            <p:spPr bwMode="auto">
              <a:xfrm>
                <a:off x="3371" y="1451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2" name="Oval 74"/>
              <p:cNvSpPr>
                <a:spLocks noChangeAspect="1" noChangeArrowheads="1"/>
              </p:cNvSpPr>
              <p:nvPr/>
            </p:nvSpPr>
            <p:spPr bwMode="auto">
              <a:xfrm>
                <a:off x="3548" y="1451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3" name="Oval 75"/>
              <p:cNvSpPr>
                <a:spLocks noChangeAspect="1" noChangeArrowheads="1"/>
              </p:cNvSpPr>
              <p:nvPr/>
            </p:nvSpPr>
            <p:spPr bwMode="auto">
              <a:xfrm>
                <a:off x="3725" y="1451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4" name="Oval 76"/>
              <p:cNvSpPr>
                <a:spLocks noChangeAspect="1" noChangeArrowheads="1"/>
              </p:cNvSpPr>
              <p:nvPr/>
            </p:nvSpPr>
            <p:spPr bwMode="auto">
              <a:xfrm>
                <a:off x="3017" y="1623"/>
                <a:ext cx="74" cy="7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5" name="Oval 77"/>
              <p:cNvSpPr>
                <a:spLocks noChangeAspect="1" noChangeArrowheads="1"/>
              </p:cNvSpPr>
              <p:nvPr/>
            </p:nvSpPr>
            <p:spPr bwMode="auto">
              <a:xfrm>
                <a:off x="3194" y="1623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6" name="Oval 78"/>
              <p:cNvSpPr>
                <a:spLocks noChangeAspect="1" noChangeArrowheads="1"/>
              </p:cNvSpPr>
              <p:nvPr/>
            </p:nvSpPr>
            <p:spPr bwMode="auto">
              <a:xfrm>
                <a:off x="3371" y="1623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7" name="Oval 79"/>
              <p:cNvSpPr>
                <a:spLocks noChangeAspect="1" noChangeArrowheads="1"/>
              </p:cNvSpPr>
              <p:nvPr/>
            </p:nvSpPr>
            <p:spPr bwMode="auto">
              <a:xfrm>
                <a:off x="3548" y="1623"/>
                <a:ext cx="73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8" name="Oval 80"/>
              <p:cNvSpPr>
                <a:spLocks noChangeAspect="1" noChangeArrowheads="1"/>
              </p:cNvSpPr>
              <p:nvPr/>
            </p:nvSpPr>
            <p:spPr bwMode="auto">
              <a:xfrm>
                <a:off x="3725" y="1623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49" name="Oval 81"/>
              <p:cNvSpPr>
                <a:spLocks noChangeAspect="1" noChangeArrowheads="1"/>
              </p:cNvSpPr>
              <p:nvPr/>
            </p:nvSpPr>
            <p:spPr bwMode="auto">
              <a:xfrm>
                <a:off x="3017" y="1796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0" name="Oval 82"/>
              <p:cNvSpPr>
                <a:spLocks noChangeAspect="1" noChangeArrowheads="1"/>
              </p:cNvSpPr>
              <p:nvPr/>
            </p:nvSpPr>
            <p:spPr bwMode="auto">
              <a:xfrm>
                <a:off x="3194" y="1796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1" name="Oval 83"/>
              <p:cNvSpPr>
                <a:spLocks noChangeAspect="1" noChangeArrowheads="1"/>
              </p:cNvSpPr>
              <p:nvPr/>
            </p:nvSpPr>
            <p:spPr bwMode="auto">
              <a:xfrm>
                <a:off x="3371" y="1796"/>
                <a:ext cx="74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2" name="Oval 84"/>
              <p:cNvSpPr>
                <a:spLocks noChangeAspect="1" noChangeArrowheads="1"/>
              </p:cNvSpPr>
              <p:nvPr/>
            </p:nvSpPr>
            <p:spPr bwMode="auto">
              <a:xfrm>
                <a:off x="3548" y="1796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3" name="Oval 85"/>
              <p:cNvSpPr>
                <a:spLocks noChangeAspect="1" noChangeArrowheads="1"/>
              </p:cNvSpPr>
              <p:nvPr/>
            </p:nvSpPr>
            <p:spPr bwMode="auto">
              <a:xfrm>
                <a:off x="3725" y="1796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54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2976" y="1056"/>
                <a:ext cx="864" cy="8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225" name="Line 87"/>
            <p:cNvSpPr>
              <a:spLocks noChangeShapeType="1"/>
            </p:cNvSpPr>
            <p:nvPr/>
          </p:nvSpPr>
          <p:spPr bwMode="auto">
            <a:xfrm>
              <a:off x="2224" y="1096"/>
              <a:ext cx="384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9226" name="Text Box 88"/>
            <p:cNvSpPr txBox="1">
              <a:spLocks noChangeArrowheads="1"/>
            </p:cNvSpPr>
            <p:nvPr/>
          </p:nvSpPr>
          <p:spPr bwMode="auto">
            <a:xfrm>
              <a:off x="1464" y="150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A</a:t>
              </a:r>
            </a:p>
          </p:txBody>
        </p:sp>
        <p:sp>
          <p:nvSpPr>
            <p:cNvPr id="9227" name="Text Box 89"/>
            <p:cNvSpPr txBox="1">
              <a:spLocks noChangeArrowheads="1"/>
            </p:cNvSpPr>
            <p:nvPr/>
          </p:nvSpPr>
          <p:spPr bwMode="auto">
            <a:xfrm>
              <a:off x="3080" y="1504"/>
              <a:ext cx="3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R</a:t>
              </a:r>
              <a:r>
                <a:rPr kumimoji="0" lang="en-US" sz="2800" b="0" i="0" u="none" strike="noStrike" kern="1200" cap="none" spc="0" normalizeH="0" baseline="30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T</a:t>
              </a:r>
            </a:p>
          </p:txBody>
        </p:sp>
        <p:sp>
          <p:nvSpPr>
            <p:cNvPr id="9228" name="Text Box 90"/>
            <p:cNvSpPr txBox="1">
              <a:spLocks noChangeArrowheads="1"/>
            </p:cNvSpPr>
            <p:nvPr/>
          </p:nvSpPr>
          <p:spPr bwMode="auto">
            <a:xfrm>
              <a:off x="4360" y="150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R</a:t>
              </a:r>
              <a:endPara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71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Incomplete Cholesky and ILU:   Variants</a:t>
            </a:r>
            <a:endParaRPr lang="en-US" sz="2400">
              <a:ea typeface="+mj-ea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7924800" cy="4927600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Allow one or more </a:t>
            </a:r>
            <a:r>
              <a:rPr lang="ja-JP" altLang="en-US" sz="2000">
                <a:solidFill>
                  <a:schemeClr val="tx1"/>
                </a:solidFill>
                <a:latin typeface="Arial" charset="0"/>
              </a:rPr>
              <a:t>“</a:t>
            </a:r>
            <a:r>
              <a:rPr lang="en-US" sz="2000">
                <a:solidFill>
                  <a:schemeClr val="tx1"/>
                </a:solidFill>
                <a:latin typeface="Arial" charset="0"/>
              </a:rPr>
              <a:t>levels of fill</a:t>
            </a:r>
            <a:r>
              <a:rPr lang="ja-JP" altLang="en-US" sz="2000">
                <a:solidFill>
                  <a:schemeClr val="tx1"/>
                </a:solidFill>
                <a:latin typeface="Arial" charset="0"/>
              </a:rPr>
              <a:t>”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  <a:p>
            <a:pPr lvl="1"/>
            <a:r>
              <a:rPr lang="en-US" sz="2000">
                <a:solidFill>
                  <a:srgbClr val="021FAE"/>
                </a:solidFill>
                <a:latin typeface="Arial" charset="0"/>
              </a:rPr>
              <a:t>unpredictable storage requirements</a:t>
            </a:r>
          </a:p>
          <a:p>
            <a:pPr lvl="4"/>
            <a:endParaRPr lang="en-US">
              <a:solidFill>
                <a:srgbClr val="021FAE"/>
              </a:solidFill>
              <a:latin typeface="Arial" charset="0"/>
            </a:endParaRPr>
          </a:p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Allow fill whose magnitude exceeds a </a:t>
            </a:r>
            <a:r>
              <a:rPr lang="ja-JP" altLang="en-US" sz="2000">
                <a:solidFill>
                  <a:schemeClr val="tx1"/>
                </a:solidFill>
                <a:latin typeface="Arial" charset="0"/>
              </a:rPr>
              <a:t>“</a:t>
            </a:r>
            <a:r>
              <a:rPr lang="en-US" sz="2000">
                <a:solidFill>
                  <a:schemeClr val="tx1"/>
                </a:solidFill>
                <a:latin typeface="Arial" charset="0"/>
              </a:rPr>
              <a:t>drop tolerance</a:t>
            </a:r>
            <a:r>
              <a:rPr lang="ja-JP" altLang="en-US" sz="2000">
                <a:solidFill>
                  <a:schemeClr val="tx1"/>
                </a:solidFill>
                <a:latin typeface="Arial" charset="0"/>
              </a:rPr>
              <a:t>”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  <a:p>
            <a:pPr lvl="1"/>
            <a:r>
              <a:rPr lang="en-US" sz="2000">
                <a:solidFill>
                  <a:srgbClr val="021FAE"/>
                </a:solidFill>
                <a:latin typeface="Arial" charset="0"/>
              </a:rPr>
              <a:t>may get better approximate factors than levels of fill</a:t>
            </a:r>
          </a:p>
          <a:p>
            <a:pPr lvl="1"/>
            <a:r>
              <a:rPr lang="en-US" sz="2000">
                <a:solidFill>
                  <a:srgbClr val="021FAE"/>
                </a:solidFill>
                <a:latin typeface="Arial" charset="0"/>
              </a:rPr>
              <a:t>unpredictable storage requirements</a:t>
            </a:r>
          </a:p>
          <a:p>
            <a:pPr lvl="1"/>
            <a:r>
              <a:rPr lang="en-US" sz="2000">
                <a:solidFill>
                  <a:srgbClr val="021FAE"/>
                </a:solidFill>
                <a:latin typeface="Arial" charset="0"/>
              </a:rPr>
              <a:t>choice of tolerance is ad hoc</a:t>
            </a:r>
          </a:p>
          <a:p>
            <a:pPr lvl="4"/>
            <a:endParaRPr lang="en-US">
              <a:solidFill>
                <a:srgbClr val="021FAE"/>
              </a:solidFill>
              <a:latin typeface="Arial" charset="0"/>
            </a:endParaRPr>
          </a:p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Partial pivoting (for nonsymmetric A)</a:t>
            </a:r>
          </a:p>
          <a:p>
            <a:pPr lvl="3"/>
            <a:endParaRPr lang="en-US">
              <a:solidFill>
                <a:schemeClr val="tx1"/>
              </a:solidFill>
              <a:latin typeface="Arial" charset="0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Arial" charset="0"/>
              </a:rPr>
              <a:t>“</a:t>
            </a:r>
            <a:r>
              <a:rPr lang="en-US" sz="2000">
                <a:solidFill>
                  <a:schemeClr val="tx1"/>
                </a:solidFill>
                <a:latin typeface="Arial" charset="0"/>
              </a:rPr>
              <a:t>Modified ILU</a:t>
            </a:r>
            <a:r>
              <a:rPr lang="ja-JP" altLang="en-US" sz="2000">
                <a:solidFill>
                  <a:schemeClr val="tx1"/>
                </a:solidFill>
                <a:latin typeface="Arial" charset="0"/>
              </a:rPr>
              <a:t>”</a:t>
            </a:r>
            <a:r>
              <a:rPr lang="en-US" sz="2000">
                <a:solidFill>
                  <a:schemeClr val="tx1"/>
                </a:solidFill>
                <a:latin typeface="Arial" charset="0"/>
              </a:rPr>
              <a:t> (MIC):  Add dropped fill to diagonal of U or R</a:t>
            </a:r>
          </a:p>
          <a:p>
            <a:pPr lvl="1"/>
            <a:r>
              <a:rPr lang="en-US" sz="2000">
                <a:solidFill>
                  <a:srgbClr val="021FAE"/>
                </a:solidFill>
                <a:latin typeface="Arial" charset="0"/>
              </a:rPr>
              <a:t>A and R</a:t>
            </a:r>
            <a:r>
              <a:rPr lang="en-US" sz="2000" baseline="30000">
                <a:solidFill>
                  <a:srgbClr val="021FAE"/>
                </a:solidFill>
                <a:latin typeface="Arial" charset="0"/>
              </a:rPr>
              <a:t>T</a:t>
            </a:r>
            <a:r>
              <a:rPr lang="en-US" sz="2000">
                <a:solidFill>
                  <a:srgbClr val="021FAE"/>
                </a:solidFill>
                <a:latin typeface="Arial" charset="0"/>
              </a:rPr>
              <a:t>R have same row sums</a:t>
            </a:r>
          </a:p>
          <a:p>
            <a:pPr lvl="1"/>
            <a:r>
              <a:rPr lang="en-US" sz="2000">
                <a:solidFill>
                  <a:srgbClr val="021FAE"/>
                </a:solidFill>
                <a:latin typeface="Arial" charset="0"/>
              </a:rPr>
              <a:t>good in some PDE contexts</a:t>
            </a:r>
          </a:p>
        </p:txBody>
      </p:sp>
      <p:grpSp>
        <p:nvGrpSpPr>
          <p:cNvPr id="10244" name="Group 4"/>
          <p:cNvGrpSpPr>
            <a:grpSpLocks noChangeAspect="1"/>
          </p:cNvGrpSpPr>
          <p:nvPr/>
        </p:nvGrpSpPr>
        <p:grpSpPr bwMode="auto">
          <a:xfrm>
            <a:off x="5257800" y="1295400"/>
            <a:ext cx="1422400" cy="1077913"/>
            <a:chOff x="4320" y="1179"/>
            <a:chExt cx="1237" cy="937"/>
          </a:xfrm>
        </p:grpSpPr>
        <p:sp>
          <p:nvSpPr>
            <p:cNvPr id="10260" name="Oval 5"/>
            <p:cNvSpPr>
              <a:spLocks noChangeAspect="1" noChangeArrowheads="1"/>
            </p:cNvSpPr>
            <p:nvPr/>
          </p:nvSpPr>
          <p:spPr bwMode="auto">
            <a:xfrm>
              <a:off x="5201" y="1227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61" name="Oval 6"/>
            <p:cNvSpPr>
              <a:spLocks noChangeAspect="1" noChangeArrowheads="1"/>
            </p:cNvSpPr>
            <p:nvPr/>
          </p:nvSpPr>
          <p:spPr bwMode="auto">
            <a:xfrm>
              <a:off x="5201" y="1803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62" name="Line 7"/>
            <p:cNvSpPr>
              <a:spLocks noChangeAspect="1" noChangeShapeType="1"/>
            </p:cNvSpPr>
            <p:nvPr/>
          </p:nvSpPr>
          <p:spPr bwMode="auto">
            <a:xfrm rot="-5400000">
              <a:off x="4907" y="1501"/>
              <a:ext cx="2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63" name="Oval 8"/>
            <p:cNvSpPr>
              <a:spLocks noChangeAspect="1" noChangeArrowheads="1"/>
            </p:cNvSpPr>
            <p:nvPr/>
          </p:nvSpPr>
          <p:spPr bwMode="auto">
            <a:xfrm>
              <a:off x="4481" y="1227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64" name="Oval 9"/>
            <p:cNvSpPr>
              <a:spLocks noChangeAspect="1" noChangeArrowheads="1"/>
            </p:cNvSpPr>
            <p:nvPr/>
          </p:nvSpPr>
          <p:spPr bwMode="auto">
            <a:xfrm>
              <a:off x="4481" y="1803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65" name="Text Box 10"/>
            <p:cNvSpPr txBox="1">
              <a:spLocks noChangeAspect="1" noChangeArrowheads="1"/>
            </p:cNvSpPr>
            <p:nvPr/>
          </p:nvSpPr>
          <p:spPr bwMode="auto">
            <a:xfrm>
              <a:off x="4342" y="1823"/>
              <a:ext cx="25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  <p:sp>
          <p:nvSpPr>
            <p:cNvPr id="10266" name="Text Box 11"/>
            <p:cNvSpPr txBox="1">
              <a:spLocks noChangeAspect="1" noChangeArrowheads="1"/>
            </p:cNvSpPr>
            <p:nvPr/>
          </p:nvSpPr>
          <p:spPr bwMode="auto">
            <a:xfrm>
              <a:off x="5274" y="1808"/>
              <a:ext cx="25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</a:t>
              </a:r>
            </a:p>
          </p:txBody>
        </p:sp>
        <p:sp>
          <p:nvSpPr>
            <p:cNvPr id="10267" name="Text Box 12"/>
            <p:cNvSpPr txBox="1">
              <a:spLocks noChangeAspect="1" noChangeArrowheads="1"/>
            </p:cNvSpPr>
            <p:nvPr/>
          </p:nvSpPr>
          <p:spPr bwMode="auto">
            <a:xfrm>
              <a:off x="4320" y="1179"/>
              <a:ext cx="25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10268" name="Text Box 13"/>
            <p:cNvSpPr txBox="1">
              <a:spLocks noChangeAspect="1" noChangeArrowheads="1"/>
            </p:cNvSpPr>
            <p:nvPr/>
          </p:nvSpPr>
          <p:spPr bwMode="auto">
            <a:xfrm>
              <a:off x="5299" y="1182"/>
              <a:ext cx="25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4</a:t>
              </a:r>
            </a:p>
          </p:txBody>
        </p:sp>
        <p:sp>
          <p:nvSpPr>
            <p:cNvPr id="10269" name="Line 14"/>
            <p:cNvSpPr>
              <a:spLocks noChangeAspect="1" noChangeShapeType="1"/>
            </p:cNvSpPr>
            <p:nvPr/>
          </p:nvSpPr>
          <p:spPr bwMode="auto">
            <a:xfrm>
              <a:off x="4538" y="1283"/>
              <a:ext cx="1" cy="5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70" name="Line 15"/>
            <p:cNvSpPr>
              <a:spLocks noChangeAspect="1" noChangeShapeType="1"/>
            </p:cNvSpPr>
            <p:nvPr/>
          </p:nvSpPr>
          <p:spPr bwMode="auto">
            <a:xfrm rot="-5400000">
              <a:off x="4915" y="923"/>
              <a:ext cx="2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245" name="Group 16"/>
          <p:cNvGrpSpPr>
            <a:grpSpLocks/>
          </p:cNvGrpSpPr>
          <p:nvPr/>
        </p:nvGrpSpPr>
        <p:grpSpPr bwMode="auto">
          <a:xfrm>
            <a:off x="7543800" y="1295400"/>
            <a:ext cx="1422400" cy="1077913"/>
            <a:chOff x="3744" y="864"/>
            <a:chExt cx="896" cy="679"/>
          </a:xfrm>
        </p:grpSpPr>
        <p:sp>
          <p:nvSpPr>
            <p:cNvPr id="10247" name="Line 17"/>
            <p:cNvSpPr>
              <a:spLocks noChangeShapeType="1"/>
            </p:cNvSpPr>
            <p:nvPr/>
          </p:nvSpPr>
          <p:spPr bwMode="auto">
            <a:xfrm rot="-5400000">
              <a:off x="4214" y="1150"/>
              <a:ext cx="417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48" name="Line 18"/>
            <p:cNvSpPr>
              <a:spLocks noChangeShapeType="1"/>
            </p:cNvSpPr>
            <p:nvPr/>
          </p:nvSpPr>
          <p:spPr bwMode="auto">
            <a:xfrm rot="-5400000">
              <a:off x="3959" y="887"/>
              <a:ext cx="413" cy="51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49" name="Oval 19"/>
            <p:cNvSpPr>
              <a:spLocks noChangeAspect="1" noChangeArrowheads="1"/>
            </p:cNvSpPr>
            <p:nvPr/>
          </p:nvSpPr>
          <p:spPr bwMode="auto">
            <a:xfrm>
              <a:off x="4382" y="899"/>
              <a:ext cx="87" cy="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50" name="Oval 20"/>
            <p:cNvSpPr>
              <a:spLocks noChangeAspect="1" noChangeArrowheads="1"/>
            </p:cNvSpPr>
            <p:nvPr/>
          </p:nvSpPr>
          <p:spPr bwMode="auto">
            <a:xfrm>
              <a:off x="4382" y="1316"/>
              <a:ext cx="87" cy="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51" name="Line 21"/>
            <p:cNvSpPr>
              <a:spLocks noChangeAspect="1" noChangeShapeType="1"/>
            </p:cNvSpPr>
            <p:nvPr/>
          </p:nvSpPr>
          <p:spPr bwMode="auto">
            <a:xfrm rot="-5400000">
              <a:off x="4169" y="1098"/>
              <a:ext cx="1" cy="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52" name="Oval 22"/>
            <p:cNvSpPr>
              <a:spLocks noChangeAspect="1" noChangeArrowheads="1"/>
            </p:cNvSpPr>
            <p:nvPr/>
          </p:nvSpPr>
          <p:spPr bwMode="auto">
            <a:xfrm>
              <a:off x="3861" y="899"/>
              <a:ext cx="87" cy="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53" name="Oval 23"/>
            <p:cNvSpPr>
              <a:spLocks noChangeAspect="1" noChangeArrowheads="1"/>
            </p:cNvSpPr>
            <p:nvPr/>
          </p:nvSpPr>
          <p:spPr bwMode="auto">
            <a:xfrm>
              <a:off x="3861" y="1316"/>
              <a:ext cx="87" cy="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54" name="Text Box 24"/>
            <p:cNvSpPr txBox="1">
              <a:spLocks noChangeAspect="1" noChangeArrowheads="1"/>
            </p:cNvSpPr>
            <p:nvPr/>
          </p:nvSpPr>
          <p:spPr bwMode="auto">
            <a:xfrm>
              <a:off x="3760" y="133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  <p:sp>
          <p:nvSpPr>
            <p:cNvPr id="10255" name="Text Box 25"/>
            <p:cNvSpPr txBox="1">
              <a:spLocks noChangeAspect="1" noChangeArrowheads="1"/>
            </p:cNvSpPr>
            <p:nvPr/>
          </p:nvSpPr>
          <p:spPr bwMode="auto">
            <a:xfrm>
              <a:off x="4435" y="1320"/>
              <a:ext cx="18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</a:t>
              </a:r>
            </a:p>
          </p:txBody>
        </p:sp>
        <p:sp>
          <p:nvSpPr>
            <p:cNvPr id="10256" name="Text Box 26"/>
            <p:cNvSpPr txBox="1">
              <a:spLocks noChangeAspect="1" noChangeArrowheads="1"/>
            </p:cNvSpPr>
            <p:nvPr/>
          </p:nvSpPr>
          <p:spPr bwMode="auto">
            <a:xfrm>
              <a:off x="3744" y="86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10257" name="Text Box 27"/>
            <p:cNvSpPr txBox="1">
              <a:spLocks noChangeAspect="1" noChangeArrowheads="1"/>
            </p:cNvSpPr>
            <p:nvPr/>
          </p:nvSpPr>
          <p:spPr bwMode="auto">
            <a:xfrm>
              <a:off x="4453" y="86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4</a:t>
              </a:r>
            </a:p>
          </p:txBody>
        </p:sp>
        <p:sp>
          <p:nvSpPr>
            <p:cNvPr id="10258" name="Line 28"/>
            <p:cNvSpPr>
              <a:spLocks noChangeAspect="1" noChangeShapeType="1"/>
            </p:cNvSpPr>
            <p:nvPr/>
          </p:nvSpPr>
          <p:spPr bwMode="auto">
            <a:xfrm>
              <a:off x="3902" y="939"/>
              <a:ext cx="1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0259" name="Line 29"/>
            <p:cNvSpPr>
              <a:spLocks noChangeAspect="1" noChangeShapeType="1"/>
            </p:cNvSpPr>
            <p:nvPr/>
          </p:nvSpPr>
          <p:spPr bwMode="auto">
            <a:xfrm rot="-5400000">
              <a:off x="4175" y="679"/>
              <a:ext cx="1" cy="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46" name="Line 30"/>
          <p:cNvSpPr>
            <a:spLocks noChangeShapeType="1"/>
          </p:cNvSpPr>
          <p:nvPr/>
        </p:nvSpPr>
        <p:spPr bwMode="auto">
          <a:xfrm>
            <a:off x="6781800" y="1752600"/>
            <a:ext cx="692150" cy="158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9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Incomplete Cholesky and ILU:   Issues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4102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Choice of parameters</a:t>
            </a:r>
          </a:p>
          <a:p>
            <a:pPr lvl="1"/>
            <a:r>
              <a:rPr lang="en-US" sz="2000" dirty="0">
                <a:solidFill>
                  <a:srgbClr val="008200"/>
                </a:solidFill>
                <a:latin typeface="Arial" charset="0"/>
              </a:rPr>
              <a:t>good:</a:t>
            </a:r>
            <a:r>
              <a:rPr lang="en-US" sz="2000" dirty="0">
                <a:latin typeface="Arial" charset="0"/>
              </a:rPr>
              <a:t>  smooth transition from iterative to direct methods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  <a:latin typeface="Arial" charset="0"/>
              </a:rPr>
              <a:t>bad:</a:t>
            </a:r>
            <a:r>
              <a:rPr lang="en-US" sz="2000" dirty="0">
                <a:latin typeface="Arial" charset="0"/>
              </a:rPr>
              <a:t> very ad hoc, problem-dependent</a:t>
            </a:r>
          </a:p>
          <a:p>
            <a:pPr lvl="1"/>
            <a:r>
              <a:rPr lang="en-US" sz="2000" dirty="0">
                <a:solidFill>
                  <a:srgbClr val="021FAE"/>
                </a:solidFill>
                <a:latin typeface="Arial" charset="0"/>
              </a:rPr>
              <a:t>tradeoff:</a:t>
            </a:r>
            <a:r>
              <a:rPr lang="en-US" sz="2000" dirty="0">
                <a:latin typeface="Arial" charset="0"/>
              </a:rPr>
              <a:t>  time per iteration </a:t>
            </a:r>
            <a:r>
              <a:rPr lang="en-US" sz="2000" dirty="0">
                <a:solidFill>
                  <a:srgbClr val="021FAE"/>
                </a:solidFill>
                <a:latin typeface="Arial" charset="0"/>
              </a:rPr>
              <a:t>(more fill =&gt; more time)</a:t>
            </a:r>
            <a:br>
              <a:rPr lang="en-US" sz="2000" dirty="0">
                <a:solidFill>
                  <a:srgbClr val="021FAE"/>
                </a:solidFill>
                <a:latin typeface="Arial" charset="0"/>
              </a:rPr>
            </a:br>
            <a:r>
              <a:rPr lang="en-US" sz="2000" dirty="0">
                <a:solidFill>
                  <a:srgbClr val="021FAE"/>
                </a:solidFill>
                <a:latin typeface="Arial" charset="0"/>
              </a:rPr>
              <a:t>                </a:t>
            </a:r>
            <a:r>
              <a:rPr lang="en-US" sz="2000" dirty="0" err="1">
                <a:latin typeface="Arial" charset="0"/>
              </a:rPr>
              <a:t>vs</a:t>
            </a:r>
            <a:r>
              <a:rPr lang="en-US" sz="2000" dirty="0">
                <a:latin typeface="Arial" charset="0"/>
              </a:rPr>
              <a:t> # of iterations </a:t>
            </a:r>
            <a:r>
              <a:rPr lang="en-US" sz="2000" dirty="0">
                <a:solidFill>
                  <a:srgbClr val="021FAE"/>
                </a:solidFill>
                <a:latin typeface="Arial" charset="0"/>
              </a:rPr>
              <a:t>(more fill =&gt; fewer </a:t>
            </a:r>
            <a:r>
              <a:rPr lang="en-US" sz="2000" dirty="0" err="1">
                <a:solidFill>
                  <a:srgbClr val="021FAE"/>
                </a:solidFill>
                <a:latin typeface="Arial" charset="0"/>
              </a:rPr>
              <a:t>iters</a:t>
            </a:r>
            <a:r>
              <a:rPr lang="en-US" sz="2000" dirty="0">
                <a:solidFill>
                  <a:srgbClr val="021FAE"/>
                </a:solidFill>
                <a:latin typeface="Arial" charset="0"/>
              </a:rPr>
              <a:t>)</a:t>
            </a:r>
          </a:p>
          <a:p>
            <a:pPr lvl="4"/>
            <a:endParaRPr lang="en-US" sz="1600" dirty="0">
              <a:solidFill>
                <a:srgbClr val="021FAE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Effectiveness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charset="0"/>
              </a:rPr>
              <a:t>condition number usually improves (only) by constant factor </a:t>
            </a:r>
            <a:r>
              <a:rPr lang="en-US" sz="2000" dirty="0">
                <a:solidFill>
                  <a:srgbClr val="021FAE"/>
                </a:solidFill>
                <a:latin typeface="Arial" charset="0"/>
              </a:rPr>
              <a:t>(except MIC for some problems from PDEs)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charset="0"/>
              </a:rPr>
              <a:t>still, often good when tuned for a particular class of problems</a:t>
            </a:r>
          </a:p>
          <a:p>
            <a:pPr lvl="4"/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Parallelism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charset="0"/>
              </a:rPr>
              <a:t>Triangular solves are not very parallel</a:t>
            </a:r>
          </a:p>
          <a:p>
            <a:pPr lvl="1"/>
            <a:r>
              <a:rPr lang="en-US" sz="2000" dirty="0">
                <a:solidFill>
                  <a:srgbClr val="021FAE"/>
                </a:solidFill>
                <a:latin typeface="Arial" charset="0"/>
              </a:rPr>
              <a:t>Reordering for parallel triangular solve by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155522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Sparse approximate inverses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3352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solidFill>
                  <a:schemeClr val="tx1"/>
                </a:solidFill>
                <a:latin typeface="Arial" charset="0"/>
              </a:rPr>
              <a:t>Compute  </a:t>
            </a:r>
            <a:r>
              <a:rPr lang="en-US" sz="2800">
                <a:solidFill>
                  <a:schemeClr val="tx1"/>
                </a:solidFill>
                <a:latin typeface="Times New Roman" charset="0"/>
                <a:sym typeface="Symbol" charset="0"/>
              </a:rPr>
              <a:t>B</a:t>
            </a:r>
            <a:r>
              <a:rPr lang="en-US" sz="2800" baseline="30000">
                <a:solidFill>
                  <a:schemeClr val="tx1"/>
                </a:solidFill>
                <a:latin typeface="Times New Roman" charset="0"/>
                <a:sym typeface="Symbol" charset="0"/>
              </a:rPr>
              <a:t>-1</a:t>
            </a:r>
            <a:r>
              <a:rPr lang="en-US" sz="2800">
                <a:solidFill>
                  <a:schemeClr val="tx1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 </a:t>
            </a:r>
            <a:r>
              <a:rPr lang="en-US" sz="2800">
                <a:solidFill>
                  <a:schemeClr val="tx1"/>
                </a:solidFill>
                <a:latin typeface="Times New Roman" charset="0"/>
                <a:sym typeface="Symbol" charset="0"/>
              </a:rPr>
              <a:t>A</a:t>
            </a: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  explicitly</a:t>
            </a:r>
            <a:endParaRPr lang="en-US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30000"/>
              </a:lnSpc>
            </a:pPr>
            <a:r>
              <a:rPr lang="en-US">
                <a:solidFill>
                  <a:schemeClr val="tx1"/>
                </a:solidFill>
                <a:latin typeface="Arial" charset="0"/>
              </a:rPr>
              <a:t>Minimize  </a:t>
            </a:r>
            <a:r>
              <a:rPr lang="en-US" sz="2800">
                <a:solidFill>
                  <a:schemeClr val="tx1"/>
                </a:solidFill>
                <a:latin typeface="Times New Roman" charset="0"/>
              </a:rPr>
              <a:t>|| </a:t>
            </a:r>
            <a:r>
              <a:rPr lang="en-US" sz="2800">
                <a:solidFill>
                  <a:schemeClr val="tx1"/>
                </a:solidFill>
                <a:latin typeface="Times New Roman" charset="0"/>
                <a:sym typeface="Symbol" charset="0"/>
              </a:rPr>
              <a:t>A B</a:t>
            </a:r>
            <a:r>
              <a:rPr lang="en-US" sz="2800" baseline="30000">
                <a:solidFill>
                  <a:schemeClr val="tx1"/>
                </a:solidFill>
                <a:latin typeface="Times New Roman" charset="0"/>
                <a:sym typeface="Symbol" charset="0"/>
              </a:rPr>
              <a:t>-1</a:t>
            </a:r>
            <a:r>
              <a:rPr lang="en-US" sz="2800">
                <a:solidFill>
                  <a:schemeClr val="tx1"/>
                </a:solidFill>
                <a:latin typeface="Times New Roman" charset="0"/>
                <a:sym typeface="Symbol" charset="0"/>
              </a:rPr>
              <a:t> – I ||</a:t>
            </a:r>
            <a:r>
              <a:rPr lang="en-US" sz="2800" baseline="-25000">
                <a:solidFill>
                  <a:schemeClr val="tx1"/>
                </a:solidFill>
                <a:latin typeface="Times New Roman" charset="0"/>
                <a:sym typeface="Symbol" charset="0"/>
              </a:rPr>
              <a:t>F       </a:t>
            </a: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(in parallel, by columns)</a:t>
            </a:r>
            <a:endParaRPr lang="en-US" sz="1600">
              <a:solidFill>
                <a:schemeClr val="tx1"/>
              </a:solidFill>
              <a:latin typeface="Arial" charset="0"/>
              <a:sym typeface="Symbol" charset="0"/>
            </a:endParaRPr>
          </a:p>
          <a:p>
            <a:pPr>
              <a:lnSpc>
                <a:spcPct val="130000"/>
              </a:lnSpc>
            </a:pP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Variants:  factored form of  </a:t>
            </a:r>
            <a:r>
              <a:rPr lang="en-US" sz="2800">
                <a:solidFill>
                  <a:schemeClr val="tx1"/>
                </a:solidFill>
                <a:latin typeface="Times New Roman" charset="0"/>
                <a:sym typeface="Symbol" charset="0"/>
              </a:rPr>
              <a:t>B</a:t>
            </a:r>
            <a:r>
              <a:rPr lang="en-US" sz="2800" baseline="30000">
                <a:solidFill>
                  <a:schemeClr val="tx1"/>
                </a:solidFill>
                <a:latin typeface="Times New Roman" charset="0"/>
                <a:sym typeface="Symbol" charset="0"/>
              </a:rPr>
              <a:t>-1</a:t>
            </a:r>
            <a:r>
              <a:rPr lang="en-US">
                <a:solidFill>
                  <a:schemeClr val="tx1"/>
                </a:solidFill>
                <a:latin typeface="Arial" charset="0"/>
                <a:sym typeface="Symbol" charset="0"/>
              </a:rPr>
              <a:t>, more fill, . . 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rgbClr val="00D200"/>
                </a:solidFill>
                <a:latin typeface="Arial" charset="0"/>
                <a:sym typeface="Symbol" charset="0"/>
              </a:rPr>
              <a:t>Good: very parallel, seldom breaks down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chemeClr val="hlink"/>
                </a:solidFill>
                <a:latin typeface="Arial" charset="0"/>
                <a:sym typeface="Symbol" charset="0"/>
              </a:rPr>
              <a:t>Bad: effectiveness varies widely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624138" y="1266825"/>
            <a:ext cx="3841750" cy="1852613"/>
            <a:chOff x="882" y="776"/>
            <a:chExt cx="2420" cy="1167"/>
          </a:xfrm>
        </p:grpSpPr>
        <p:grpSp>
          <p:nvGrpSpPr>
            <p:cNvPr id="13317" name="Group 5"/>
            <p:cNvGrpSpPr>
              <a:grpSpLocks noChangeAspect="1"/>
            </p:cNvGrpSpPr>
            <p:nvPr/>
          </p:nvGrpSpPr>
          <p:grpSpPr bwMode="auto">
            <a:xfrm>
              <a:off x="882" y="776"/>
              <a:ext cx="864" cy="864"/>
              <a:chOff x="780" y="912"/>
              <a:chExt cx="1008" cy="1008"/>
            </a:xfrm>
          </p:grpSpPr>
          <p:sp>
            <p:nvSpPr>
              <p:cNvPr id="13348" name="Oval 6"/>
              <p:cNvSpPr>
                <a:spLocks noChangeAspect="1" noChangeArrowheads="1"/>
              </p:cNvSpPr>
              <p:nvPr/>
            </p:nvSpPr>
            <p:spPr bwMode="auto">
              <a:xfrm>
                <a:off x="828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9" name="Oval 7"/>
              <p:cNvSpPr>
                <a:spLocks noChangeAspect="1" noChangeArrowheads="1"/>
              </p:cNvSpPr>
              <p:nvPr/>
            </p:nvSpPr>
            <p:spPr bwMode="auto">
              <a:xfrm>
                <a:off x="1034" y="97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0" name="Oval 8"/>
              <p:cNvSpPr>
                <a:spLocks noChangeAspect="1" noChangeArrowheads="1"/>
              </p:cNvSpPr>
              <p:nvPr/>
            </p:nvSpPr>
            <p:spPr bwMode="auto">
              <a:xfrm>
                <a:off x="1241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1" name="Oval 9"/>
              <p:cNvSpPr>
                <a:spLocks noChangeAspect="1" noChangeArrowheads="1"/>
              </p:cNvSpPr>
              <p:nvPr/>
            </p:nvSpPr>
            <p:spPr bwMode="auto">
              <a:xfrm>
                <a:off x="1447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2" name="Oval 10"/>
              <p:cNvSpPr>
                <a:spLocks noChangeAspect="1" noChangeArrowheads="1"/>
              </p:cNvSpPr>
              <p:nvPr/>
            </p:nvSpPr>
            <p:spPr bwMode="auto">
              <a:xfrm>
                <a:off x="1654" y="971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3" name="Oval 11"/>
              <p:cNvSpPr>
                <a:spLocks noChangeAspect="1" noChangeArrowheads="1"/>
              </p:cNvSpPr>
              <p:nvPr/>
            </p:nvSpPr>
            <p:spPr bwMode="auto">
              <a:xfrm>
                <a:off x="828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4" name="Oval 12"/>
              <p:cNvSpPr>
                <a:spLocks noChangeAspect="1" noChangeArrowheads="1"/>
              </p:cNvSpPr>
              <p:nvPr/>
            </p:nvSpPr>
            <p:spPr bwMode="auto">
              <a:xfrm>
                <a:off x="1034" y="1172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5" name="Oval 13"/>
              <p:cNvSpPr>
                <a:spLocks noChangeAspect="1" noChangeArrowheads="1"/>
              </p:cNvSpPr>
              <p:nvPr/>
            </p:nvSpPr>
            <p:spPr bwMode="auto">
              <a:xfrm>
                <a:off x="1241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6" name="Oval 14"/>
              <p:cNvSpPr>
                <a:spLocks noChangeAspect="1" noChangeArrowheads="1"/>
              </p:cNvSpPr>
              <p:nvPr/>
            </p:nvSpPr>
            <p:spPr bwMode="auto">
              <a:xfrm>
                <a:off x="1447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7" name="Oval 15"/>
              <p:cNvSpPr>
                <a:spLocks noChangeAspect="1" noChangeArrowheads="1"/>
              </p:cNvSpPr>
              <p:nvPr/>
            </p:nvSpPr>
            <p:spPr bwMode="auto">
              <a:xfrm>
                <a:off x="1654" y="117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8" name="Oval 16"/>
              <p:cNvSpPr>
                <a:spLocks noChangeAspect="1" noChangeArrowheads="1"/>
              </p:cNvSpPr>
              <p:nvPr/>
            </p:nvSpPr>
            <p:spPr bwMode="auto">
              <a:xfrm>
                <a:off x="828" y="137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59" name="Oval 17"/>
              <p:cNvSpPr>
                <a:spLocks noChangeAspect="1" noChangeArrowheads="1"/>
              </p:cNvSpPr>
              <p:nvPr/>
            </p:nvSpPr>
            <p:spPr bwMode="auto">
              <a:xfrm>
                <a:off x="1034" y="137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0" name="Oval 18"/>
              <p:cNvSpPr>
                <a:spLocks noChangeAspect="1" noChangeArrowheads="1"/>
              </p:cNvSpPr>
              <p:nvPr/>
            </p:nvSpPr>
            <p:spPr bwMode="auto">
              <a:xfrm>
                <a:off x="1241" y="137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1" name="Oval 19"/>
              <p:cNvSpPr>
                <a:spLocks noChangeAspect="1" noChangeArrowheads="1"/>
              </p:cNvSpPr>
              <p:nvPr/>
            </p:nvSpPr>
            <p:spPr bwMode="auto">
              <a:xfrm>
                <a:off x="1447" y="137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2" name="Oval 20"/>
              <p:cNvSpPr>
                <a:spLocks noChangeAspect="1" noChangeArrowheads="1"/>
              </p:cNvSpPr>
              <p:nvPr/>
            </p:nvSpPr>
            <p:spPr bwMode="auto">
              <a:xfrm>
                <a:off x="1654" y="137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3" name="Oval 21"/>
              <p:cNvSpPr>
                <a:spLocks noChangeAspect="1" noChangeArrowheads="1"/>
              </p:cNvSpPr>
              <p:nvPr/>
            </p:nvSpPr>
            <p:spPr bwMode="auto">
              <a:xfrm>
                <a:off x="828" y="1574"/>
                <a:ext cx="86" cy="8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4" name="Oval 22"/>
              <p:cNvSpPr>
                <a:spLocks noChangeAspect="1" noChangeArrowheads="1"/>
              </p:cNvSpPr>
              <p:nvPr/>
            </p:nvSpPr>
            <p:spPr bwMode="auto">
              <a:xfrm>
                <a:off x="1034" y="157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5" name="Oval 23"/>
              <p:cNvSpPr>
                <a:spLocks noChangeAspect="1" noChangeArrowheads="1"/>
              </p:cNvSpPr>
              <p:nvPr/>
            </p:nvSpPr>
            <p:spPr bwMode="auto">
              <a:xfrm>
                <a:off x="1241" y="157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6" name="Oval 24"/>
              <p:cNvSpPr>
                <a:spLocks noChangeAspect="1" noChangeArrowheads="1"/>
              </p:cNvSpPr>
              <p:nvPr/>
            </p:nvSpPr>
            <p:spPr bwMode="auto">
              <a:xfrm>
                <a:off x="1447" y="157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7" name="Oval 25"/>
              <p:cNvSpPr>
                <a:spLocks noChangeAspect="1" noChangeArrowheads="1"/>
              </p:cNvSpPr>
              <p:nvPr/>
            </p:nvSpPr>
            <p:spPr bwMode="auto">
              <a:xfrm>
                <a:off x="1654" y="157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8" name="Oval 26"/>
              <p:cNvSpPr>
                <a:spLocks noChangeAspect="1" noChangeArrowheads="1"/>
              </p:cNvSpPr>
              <p:nvPr/>
            </p:nvSpPr>
            <p:spPr bwMode="auto">
              <a:xfrm>
                <a:off x="828" y="177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69" name="Oval 27"/>
              <p:cNvSpPr>
                <a:spLocks noChangeAspect="1" noChangeArrowheads="1"/>
              </p:cNvSpPr>
              <p:nvPr/>
            </p:nvSpPr>
            <p:spPr bwMode="auto">
              <a:xfrm>
                <a:off x="1034" y="177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70" name="Oval 28"/>
              <p:cNvSpPr>
                <a:spLocks noChangeAspect="1" noChangeArrowheads="1"/>
              </p:cNvSpPr>
              <p:nvPr/>
            </p:nvSpPr>
            <p:spPr bwMode="auto">
              <a:xfrm>
                <a:off x="1241" y="177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71" name="Oval 29"/>
              <p:cNvSpPr>
                <a:spLocks noChangeAspect="1" noChangeArrowheads="1"/>
              </p:cNvSpPr>
              <p:nvPr/>
            </p:nvSpPr>
            <p:spPr bwMode="auto">
              <a:xfrm>
                <a:off x="1447" y="177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72" name="Oval 30"/>
              <p:cNvSpPr>
                <a:spLocks noChangeAspect="1" noChangeArrowheads="1"/>
              </p:cNvSpPr>
              <p:nvPr/>
            </p:nvSpPr>
            <p:spPr bwMode="auto">
              <a:xfrm>
                <a:off x="1654" y="177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73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780" y="912"/>
                <a:ext cx="1008" cy="1008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318" name="Group 32"/>
            <p:cNvGrpSpPr>
              <a:grpSpLocks/>
            </p:cNvGrpSpPr>
            <p:nvPr/>
          </p:nvGrpSpPr>
          <p:grpSpPr bwMode="auto">
            <a:xfrm>
              <a:off x="2438" y="776"/>
              <a:ext cx="864" cy="864"/>
              <a:chOff x="2438" y="776"/>
              <a:chExt cx="864" cy="864"/>
            </a:xfrm>
          </p:grpSpPr>
          <p:sp>
            <p:nvSpPr>
              <p:cNvPr id="13322" name="Oval 33"/>
              <p:cNvSpPr>
                <a:spLocks noChangeAspect="1" noChangeArrowheads="1"/>
              </p:cNvSpPr>
              <p:nvPr/>
            </p:nvSpPr>
            <p:spPr bwMode="auto">
              <a:xfrm>
                <a:off x="2479" y="827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3" name="Oval 34"/>
              <p:cNvSpPr>
                <a:spLocks noChangeAspect="1" noChangeArrowheads="1"/>
              </p:cNvSpPr>
              <p:nvPr/>
            </p:nvSpPr>
            <p:spPr bwMode="auto">
              <a:xfrm>
                <a:off x="2656" y="827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4" name="Oval 35"/>
              <p:cNvSpPr>
                <a:spLocks noChangeAspect="1" noChangeArrowheads="1"/>
              </p:cNvSpPr>
              <p:nvPr/>
            </p:nvSpPr>
            <p:spPr bwMode="auto">
              <a:xfrm>
                <a:off x="2833" y="827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5" name="Oval 36"/>
              <p:cNvSpPr>
                <a:spLocks noChangeAspect="1" noChangeArrowheads="1"/>
              </p:cNvSpPr>
              <p:nvPr/>
            </p:nvSpPr>
            <p:spPr bwMode="auto">
              <a:xfrm>
                <a:off x="3010" y="827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6" name="Oval 37"/>
              <p:cNvSpPr>
                <a:spLocks noChangeAspect="1" noChangeArrowheads="1"/>
              </p:cNvSpPr>
              <p:nvPr/>
            </p:nvSpPr>
            <p:spPr bwMode="auto">
              <a:xfrm>
                <a:off x="3187" y="827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7" name="Oval 38"/>
              <p:cNvSpPr>
                <a:spLocks noChangeAspect="1" noChangeArrowheads="1"/>
              </p:cNvSpPr>
              <p:nvPr/>
            </p:nvSpPr>
            <p:spPr bwMode="auto">
              <a:xfrm>
                <a:off x="2479" y="999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8" name="Oval 39"/>
              <p:cNvSpPr>
                <a:spLocks noChangeAspect="1" noChangeArrowheads="1"/>
              </p:cNvSpPr>
              <p:nvPr/>
            </p:nvSpPr>
            <p:spPr bwMode="auto">
              <a:xfrm>
                <a:off x="2656" y="999"/>
                <a:ext cx="73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29" name="Oval 40"/>
              <p:cNvSpPr>
                <a:spLocks noChangeAspect="1" noChangeArrowheads="1"/>
              </p:cNvSpPr>
              <p:nvPr/>
            </p:nvSpPr>
            <p:spPr bwMode="auto">
              <a:xfrm>
                <a:off x="2833" y="999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0" name="Oval 41"/>
              <p:cNvSpPr>
                <a:spLocks noChangeAspect="1" noChangeArrowheads="1"/>
              </p:cNvSpPr>
              <p:nvPr/>
            </p:nvSpPr>
            <p:spPr bwMode="auto">
              <a:xfrm>
                <a:off x="3010" y="999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1" name="Oval 42"/>
              <p:cNvSpPr>
                <a:spLocks noChangeAspect="1" noChangeArrowheads="1"/>
              </p:cNvSpPr>
              <p:nvPr/>
            </p:nvSpPr>
            <p:spPr bwMode="auto">
              <a:xfrm>
                <a:off x="3187" y="999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2" name="Oval 43"/>
              <p:cNvSpPr>
                <a:spLocks noChangeAspect="1" noChangeArrowheads="1"/>
              </p:cNvSpPr>
              <p:nvPr/>
            </p:nvSpPr>
            <p:spPr bwMode="auto">
              <a:xfrm>
                <a:off x="2479" y="1171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3" name="Oval 44"/>
              <p:cNvSpPr>
                <a:spLocks noChangeAspect="1" noChangeArrowheads="1"/>
              </p:cNvSpPr>
              <p:nvPr/>
            </p:nvSpPr>
            <p:spPr bwMode="auto">
              <a:xfrm>
                <a:off x="2656" y="1171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4" name="Oval 45"/>
              <p:cNvSpPr>
                <a:spLocks noChangeAspect="1" noChangeArrowheads="1"/>
              </p:cNvSpPr>
              <p:nvPr/>
            </p:nvSpPr>
            <p:spPr bwMode="auto">
              <a:xfrm>
                <a:off x="2833" y="1171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5" name="Oval 46"/>
              <p:cNvSpPr>
                <a:spLocks noChangeAspect="1" noChangeArrowheads="1"/>
              </p:cNvSpPr>
              <p:nvPr/>
            </p:nvSpPr>
            <p:spPr bwMode="auto">
              <a:xfrm>
                <a:off x="3010" y="1171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6" name="Oval 47"/>
              <p:cNvSpPr>
                <a:spLocks noChangeAspect="1" noChangeArrowheads="1"/>
              </p:cNvSpPr>
              <p:nvPr/>
            </p:nvSpPr>
            <p:spPr bwMode="auto">
              <a:xfrm>
                <a:off x="3187" y="1171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7" name="Oval 48"/>
              <p:cNvSpPr>
                <a:spLocks noChangeAspect="1" noChangeArrowheads="1"/>
              </p:cNvSpPr>
              <p:nvPr/>
            </p:nvSpPr>
            <p:spPr bwMode="auto">
              <a:xfrm>
                <a:off x="2479" y="1343"/>
                <a:ext cx="74" cy="7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8" name="Oval 49"/>
              <p:cNvSpPr>
                <a:spLocks noChangeAspect="1" noChangeArrowheads="1"/>
              </p:cNvSpPr>
              <p:nvPr/>
            </p:nvSpPr>
            <p:spPr bwMode="auto">
              <a:xfrm>
                <a:off x="2656" y="1343"/>
                <a:ext cx="73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39" name="Oval 50"/>
              <p:cNvSpPr>
                <a:spLocks noChangeAspect="1" noChangeArrowheads="1"/>
              </p:cNvSpPr>
              <p:nvPr/>
            </p:nvSpPr>
            <p:spPr bwMode="auto">
              <a:xfrm>
                <a:off x="2833" y="1343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0" name="Oval 51"/>
              <p:cNvSpPr>
                <a:spLocks noChangeAspect="1" noChangeArrowheads="1"/>
              </p:cNvSpPr>
              <p:nvPr/>
            </p:nvSpPr>
            <p:spPr bwMode="auto">
              <a:xfrm>
                <a:off x="3010" y="1343"/>
                <a:ext cx="73" cy="7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1" name="Oval 52"/>
              <p:cNvSpPr>
                <a:spLocks noChangeAspect="1" noChangeArrowheads="1"/>
              </p:cNvSpPr>
              <p:nvPr/>
            </p:nvSpPr>
            <p:spPr bwMode="auto">
              <a:xfrm>
                <a:off x="3187" y="1343"/>
                <a:ext cx="74" cy="7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2" name="Oval 53"/>
              <p:cNvSpPr>
                <a:spLocks noChangeAspect="1" noChangeArrowheads="1"/>
              </p:cNvSpPr>
              <p:nvPr/>
            </p:nvSpPr>
            <p:spPr bwMode="auto">
              <a:xfrm>
                <a:off x="2479" y="1516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3" name="Oval 54"/>
              <p:cNvSpPr>
                <a:spLocks noChangeAspect="1" noChangeArrowheads="1"/>
              </p:cNvSpPr>
              <p:nvPr/>
            </p:nvSpPr>
            <p:spPr bwMode="auto">
              <a:xfrm>
                <a:off x="2656" y="1516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4" name="Oval 55"/>
              <p:cNvSpPr>
                <a:spLocks noChangeAspect="1" noChangeArrowheads="1"/>
              </p:cNvSpPr>
              <p:nvPr/>
            </p:nvSpPr>
            <p:spPr bwMode="auto">
              <a:xfrm>
                <a:off x="2833" y="1516"/>
                <a:ext cx="74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5" name="Oval 56"/>
              <p:cNvSpPr>
                <a:spLocks noChangeAspect="1" noChangeArrowheads="1"/>
              </p:cNvSpPr>
              <p:nvPr/>
            </p:nvSpPr>
            <p:spPr bwMode="auto">
              <a:xfrm>
                <a:off x="3010" y="1516"/>
                <a:ext cx="73" cy="73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6" name="Oval 57"/>
              <p:cNvSpPr>
                <a:spLocks noChangeAspect="1" noChangeArrowheads="1"/>
              </p:cNvSpPr>
              <p:nvPr/>
            </p:nvSpPr>
            <p:spPr bwMode="auto">
              <a:xfrm>
                <a:off x="3187" y="1516"/>
                <a:ext cx="74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47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2438" y="776"/>
                <a:ext cx="864" cy="8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3319" name="Line 59"/>
            <p:cNvSpPr>
              <a:spLocks noChangeShapeType="1"/>
            </p:cNvSpPr>
            <p:nvPr/>
          </p:nvSpPr>
          <p:spPr bwMode="auto">
            <a:xfrm>
              <a:off x="1902" y="1208"/>
              <a:ext cx="384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  <p:sp>
          <p:nvSpPr>
            <p:cNvPr id="13320" name="Text Box 60"/>
            <p:cNvSpPr txBox="1">
              <a:spLocks noChangeArrowheads="1"/>
            </p:cNvSpPr>
            <p:nvPr/>
          </p:nvSpPr>
          <p:spPr bwMode="auto">
            <a:xfrm>
              <a:off x="1142" y="161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A</a:t>
              </a:r>
            </a:p>
          </p:txBody>
        </p:sp>
        <p:sp>
          <p:nvSpPr>
            <p:cNvPr id="13321" name="Text Box 61"/>
            <p:cNvSpPr txBox="1">
              <a:spLocks noChangeArrowheads="1"/>
            </p:cNvSpPr>
            <p:nvPr/>
          </p:nvSpPr>
          <p:spPr bwMode="auto">
            <a:xfrm>
              <a:off x="2758" y="1616"/>
              <a:ext cx="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B</a:t>
              </a:r>
              <a:r>
                <a:rPr kumimoji="0" lang="en-US" sz="2800" b="0" i="0" u="none" strike="noStrike" kern="1200" cap="none" spc="0" normalizeH="0" baseline="30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charset="0"/>
                  <a:ea typeface="ＭＳ Ｐゴシック" charset="0"/>
                  <a:cs typeface="+mn-cs"/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92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86600" cy="81915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Landscape of Sparse Ax=b Solvers</a:t>
            </a:r>
            <a:endParaRPr lang="en-US" sz="4000">
              <a:ea typeface="+mj-ea"/>
            </a:endParaRP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2908300" y="2352675"/>
          <a:ext cx="4400550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4430561" imgH="3756169" progId="Word.Document.8">
                  <p:embed/>
                </p:oleObj>
              </mc:Choice>
              <mc:Fallback>
                <p:oleObj name="Document" r:id="rId3" imgW="4430561" imgH="3756169" progId="Word.Document.8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2352675"/>
                        <a:ext cx="4400550" cy="373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3276600" y="1447800"/>
            <a:ext cx="2797175" cy="822325"/>
            <a:chOff x="2064" y="912"/>
            <a:chExt cx="1762" cy="518"/>
          </a:xfrm>
        </p:grpSpPr>
        <p:sp>
          <p:nvSpPr>
            <p:cNvPr id="1041" name="Text Box 5"/>
            <p:cNvSpPr txBox="1">
              <a:spLocks noChangeArrowheads="1"/>
            </p:cNvSpPr>
            <p:nvPr/>
          </p:nvSpPr>
          <p:spPr bwMode="auto">
            <a:xfrm>
              <a:off x="2064" y="912"/>
              <a:ext cx="7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sng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Direct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A = LU</a:t>
              </a:r>
            </a:p>
          </p:txBody>
        </p:sp>
        <p:sp>
          <p:nvSpPr>
            <p:cNvPr id="1042" name="Text Box 6"/>
            <p:cNvSpPr txBox="1">
              <a:spLocks noChangeArrowheads="1"/>
            </p:cNvSpPr>
            <p:nvPr/>
          </p:nvSpPr>
          <p:spPr bwMode="auto">
            <a:xfrm>
              <a:off x="3072" y="912"/>
              <a:ext cx="75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sng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Iterative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y</a:t>
              </a:r>
              <a:r>
                <a:rPr kumimoji="0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’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 = Ay</a:t>
              </a:r>
            </a:p>
          </p:txBody>
        </p:sp>
      </p:grp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1143000" y="2667000"/>
            <a:ext cx="1519238" cy="2559050"/>
            <a:chOff x="720" y="1680"/>
            <a:chExt cx="957" cy="1612"/>
          </a:xfrm>
        </p:grpSpPr>
        <p:sp>
          <p:nvSpPr>
            <p:cNvPr id="1039" name="Text Box 8"/>
            <p:cNvSpPr txBox="1">
              <a:spLocks noChangeArrowheads="1"/>
            </p:cNvSpPr>
            <p:nvPr/>
          </p:nvSpPr>
          <p:spPr bwMode="auto">
            <a:xfrm>
              <a:off x="736" y="1680"/>
              <a:ext cx="92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sng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Non-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sng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symmetric</a:t>
              </a:r>
            </a:p>
          </p:txBody>
        </p:sp>
        <p:sp>
          <p:nvSpPr>
            <p:cNvPr id="1040" name="Text Box 9"/>
            <p:cNvSpPr txBox="1">
              <a:spLocks noChangeArrowheads="1"/>
            </p:cNvSpPr>
            <p:nvPr/>
          </p:nvSpPr>
          <p:spPr bwMode="auto">
            <a:xfrm>
              <a:off x="720" y="2544"/>
              <a:ext cx="957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sng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Symmetric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sng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positive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sng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rPr>
                <a:t>definite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30" name="Group 10"/>
          <p:cNvGrpSpPr>
            <a:grpSpLocks/>
          </p:cNvGrpSpPr>
          <p:nvPr/>
        </p:nvGrpSpPr>
        <p:grpSpPr bwMode="auto">
          <a:xfrm>
            <a:off x="1828800" y="5867400"/>
            <a:ext cx="5894388" cy="396875"/>
            <a:chOff x="1152" y="3696"/>
            <a:chExt cx="3713" cy="250"/>
          </a:xfrm>
        </p:grpSpPr>
        <p:sp>
          <p:nvSpPr>
            <p:cNvPr id="1036" name="Text Box 11"/>
            <p:cNvSpPr txBox="1">
              <a:spLocks noChangeArrowheads="1"/>
            </p:cNvSpPr>
            <p:nvPr/>
          </p:nvSpPr>
          <p:spPr bwMode="auto">
            <a:xfrm>
              <a:off x="1152" y="3696"/>
              <a:ext cx="10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21FA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More Robust</a:t>
              </a:r>
            </a:p>
          </p:txBody>
        </p:sp>
        <p:sp>
          <p:nvSpPr>
            <p:cNvPr id="1037" name="Text Box 12"/>
            <p:cNvSpPr txBox="1">
              <a:spLocks noChangeArrowheads="1"/>
            </p:cNvSpPr>
            <p:nvPr/>
          </p:nvSpPr>
          <p:spPr bwMode="auto">
            <a:xfrm>
              <a:off x="3744" y="3696"/>
              <a:ext cx="1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21FA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Less Storage</a:t>
              </a:r>
            </a:p>
          </p:txBody>
        </p:sp>
        <p:sp>
          <p:nvSpPr>
            <p:cNvPr id="1038" name="Line 13"/>
            <p:cNvSpPr>
              <a:spLocks noChangeShapeType="1"/>
            </p:cNvSpPr>
            <p:nvPr/>
          </p:nvSpPr>
          <p:spPr bwMode="auto">
            <a:xfrm>
              <a:off x="2371" y="3821"/>
              <a:ext cx="1248" cy="0"/>
            </a:xfrm>
            <a:prstGeom prst="line">
              <a:avLst/>
            </a:prstGeom>
            <a:noFill/>
            <a:ln w="57150">
              <a:solidFill>
                <a:srgbClr val="021FAE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31" name="Group 14"/>
          <p:cNvGrpSpPr>
            <a:grpSpLocks/>
          </p:cNvGrpSpPr>
          <p:nvPr/>
        </p:nvGrpSpPr>
        <p:grpSpPr bwMode="auto">
          <a:xfrm>
            <a:off x="7010400" y="2362200"/>
            <a:ext cx="1804988" cy="3063875"/>
            <a:chOff x="4416" y="1488"/>
            <a:chExt cx="1137" cy="1930"/>
          </a:xfrm>
        </p:grpSpPr>
        <p:sp>
          <p:nvSpPr>
            <p:cNvPr id="1033" name="Text Box 15"/>
            <p:cNvSpPr txBox="1">
              <a:spLocks noChangeArrowheads="1"/>
            </p:cNvSpPr>
            <p:nvPr/>
          </p:nvSpPr>
          <p:spPr bwMode="auto">
            <a:xfrm>
              <a:off x="4437" y="3168"/>
              <a:ext cx="10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21FA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More Robust</a:t>
              </a:r>
            </a:p>
          </p:txBody>
        </p:sp>
        <p:sp>
          <p:nvSpPr>
            <p:cNvPr id="1034" name="Text Box 16"/>
            <p:cNvSpPr txBox="1">
              <a:spLocks noChangeArrowheads="1"/>
            </p:cNvSpPr>
            <p:nvPr/>
          </p:nvSpPr>
          <p:spPr bwMode="auto">
            <a:xfrm>
              <a:off x="4416" y="1488"/>
              <a:ext cx="11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21FA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More General</a:t>
              </a:r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auto">
            <a:xfrm rot="-5400000">
              <a:off x="4360" y="2453"/>
              <a:ext cx="1248" cy="0"/>
            </a:xfrm>
            <a:prstGeom prst="line">
              <a:avLst/>
            </a:prstGeom>
            <a:noFill/>
            <a:ln w="57150">
              <a:solidFill>
                <a:srgbClr val="021FAE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32" name="Text Box 18"/>
          <p:cNvSpPr txBox="1">
            <a:spLocks noChangeArrowheads="1"/>
          </p:cNvSpPr>
          <p:nvPr/>
        </p:nvSpPr>
        <p:spPr bwMode="auto">
          <a:xfrm>
            <a:off x="8305800" y="61722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9811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Complexity of linear solvers</a:t>
            </a:r>
            <a:endParaRPr lang="en-US" sz="2400">
              <a:ea typeface="+mj-ea"/>
            </a:endParaRPr>
          </a:p>
        </p:txBody>
      </p:sp>
      <p:graphicFrame>
        <p:nvGraphicFramePr>
          <p:cNvPr id="179313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66884"/>
              </p:ext>
            </p:extLst>
          </p:nvPr>
        </p:nvGraphicFramePr>
        <p:xfrm>
          <a:off x="369888" y="2638425"/>
          <a:ext cx="8382000" cy="4006851"/>
        </p:xfrm>
        <a:graphic>
          <a:graphicData uri="http://schemas.openxmlformats.org/drawingml/2006/table">
            <a:tbl>
              <a:tblPr/>
              <a:tblGrid>
                <a:gridCol w="287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2D</a:t>
                      </a:r>
                    </a:p>
                  </a:txBody>
                  <a:tcPr marT="45724" marB="45724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3D</a:t>
                      </a:r>
                    </a:p>
                  </a:txBody>
                  <a:tcPr marT="45724" marB="45724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Dense Cholesky:</a:t>
                      </a:r>
                    </a:p>
                  </a:txBody>
                  <a:tcPr marT="45724" marB="4572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3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3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Sparse Cholesky:</a:t>
                      </a:r>
                    </a:p>
                  </a:txBody>
                  <a:tcPr marT="45724" marB="4572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1.5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2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2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CG,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exact arithmetic:</a:t>
                      </a:r>
                    </a:p>
                  </a:txBody>
                  <a:tcPr marT="45724" marB="4572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2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2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CG,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 precond:</a:t>
                      </a:r>
                    </a:p>
                  </a:txBody>
                  <a:tcPr marT="45724" marB="4572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1.5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1.33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CG,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modified IC:</a:t>
                      </a:r>
                    </a:p>
                  </a:txBody>
                  <a:tcPr marT="45724" marB="4572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1.25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1.17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Low-stretch trees:</a:t>
                      </a:r>
                    </a:p>
                  </a:txBody>
                  <a:tcPr marT="45724" marB="4572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~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(n)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~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(n)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Multigrid:</a:t>
                      </a:r>
                    </a:p>
                  </a:txBody>
                  <a:tcPr marT="45724" marB="4572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O(n)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O(n)</a:t>
                      </a:r>
                    </a:p>
                  </a:txBody>
                  <a:tcPr marT="45724" marB="457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8469" name="Group 45"/>
          <p:cNvGrpSpPr>
            <a:grpSpLocks/>
          </p:cNvGrpSpPr>
          <p:nvPr/>
        </p:nvGrpSpPr>
        <p:grpSpPr bwMode="auto">
          <a:xfrm>
            <a:off x="2895600" y="990600"/>
            <a:ext cx="2362200" cy="1524000"/>
            <a:chOff x="960" y="1104"/>
            <a:chExt cx="1488" cy="960"/>
          </a:xfrm>
        </p:grpSpPr>
        <p:grpSp>
          <p:nvGrpSpPr>
            <p:cNvPr id="18510" name="Group 46"/>
            <p:cNvGrpSpPr>
              <a:grpSpLocks/>
            </p:cNvGrpSpPr>
            <p:nvPr/>
          </p:nvGrpSpPr>
          <p:grpSpPr bwMode="auto">
            <a:xfrm>
              <a:off x="1488" y="1104"/>
              <a:ext cx="960" cy="960"/>
              <a:chOff x="436" y="1482"/>
              <a:chExt cx="960" cy="960"/>
            </a:xfrm>
          </p:grpSpPr>
          <p:grpSp>
            <p:nvGrpSpPr>
              <p:cNvPr id="18513" name="Group 47"/>
              <p:cNvGrpSpPr>
                <a:grpSpLocks/>
              </p:cNvGrpSpPr>
              <p:nvPr/>
            </p:nvGrpSpPr>
            <p:grpSpPr bwMode="auto">
              <a:xfrm>
                <a:off x="436" y="1482"/>
                <a:ext cx="960" cy="953"/>
                <a:chOff x="1440" y="1441"/>
                <a:chExt cx="960" cy="953"/>
              </a:xfrm>
            </p:grpSpPr>
            <p:sp>
              <p:nvSpPr>
                <p:cNvPr id="18520" name="Line 48"/>
                <p:cNvSpPr>
                  <a:spLocks noChangeShapeType="1"/>
                </p:cNvSpPr>
                <p:nvPr/>
              </p:nvSpPr>
              <p:spPr bwMode="auto">
                <a:xfrm>
                  <a:off x="1440" y="1441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1" name="Line 49"/>
                <p:cNvSpPr>
                  <a:spLocks noChangeShapeType="1"/>
                </p:cNvSpPr>
                <p:nvPr/>
              </p:nvSpPr>
              <p:spPr bwMode="auto">
                <a:xfrm>
                  <a:off x="1440" y="1679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2" name="Line 50"/>
                <p:cNvSpPr>
                  <a:spLocks noChangeShapeType="1"/>
                </p:cNvSpPr>
                <p:nvPr/>
              </p:nvSpPr>
              <p:spPr bwMode="auto">
                <a:xfrm>
                  <a:off x="1440" y="1917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3" name="Line 51"/>
                <p:cNvSpPr>
                  <a:spLocks noChangeShapeType="1"/>
                </p:cNvSpPr>
                <p:nvPr/>
              </p:nvSpPr>
              <p:spPr bwMode="auto">
                <a:xfrm>
                  <a:off x="1440" y="2155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4" name="Line 52"/>
                <p:cNvSpPr>
                  <a:spLocks noChangeShapeType="1"/>
                </p:cNvSpPr>
                <p:nvPr/>
              </p:nvSpPr>
              <p:spPr bwMode="auto">
                <a:xfrm>
                  <a:off x="1440" y="2394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514" name="Group 53"/>
              <p:cNvGrpSpPr>
                <a:grpSpLocks/>
              </p:cNvGrpSpPr>
              <p:nvPr/>
            </p:nvGrpSpPr>
            <p:grpSpPr bwMode="auto">
              <a:xfrm rot="-5400000">
                <a:off x="438" y="1485"/>
                <a:ext cx="960" cy="953"/>
                <a:chOff x="1440" y="1441"/>
                <a:chExt cx="960" cy="953"/>
              </a:xfrm>
            </p:grpSpPr>
            <p:sp>
              <p:nvSpPr>
                <p:cNvPr id="18515" name="Line 54"/>
                <p:cNvSpPr>
                  <a:spLocks noChangeShapeType="1"/>
                </p:cNvSpPr>
                <p:nvPr/>
              </p:nvSpPr>
              <p:spPr bwMode="auto">
                <a:xfrm>
                  <a:off x="1440" y="1441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6" name="Line 55"/>
                <p:cNvSpPr>
                  <a:spLocks noChangeShapeType="1"/>
                </p:cNvSpPr>
                <p:nvPr/>
              </p:nvSpPr>
              <p:spPr bwMode="auto">
                <a:xfrm>
                  <a:off x="1440" y="1679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7" name="Line 56"/>
                <p:cNvSpPr>
                  <a:spLocks noChangeShapeType="1"/>
                </p:cNvSpPr>
                <p:nvPr/>
              </p:nvSpPr>
              <p:spPr bwMode="auto">
                <a:xfrm>
                  <a:off x="1440" y="1917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8" name="Line 57"/>
                <p:cNvSpPr>
                  <a:spLocks noChangeShapeType="1"/>
                </p:cNvSpPr>
                <p:nvPr/>
              </p:nvSpPr>
              <p:spPr bwMode="auto">
                <a:xfrm>
                  <a:off x="1440" y="2155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9" name="Line 58"/>
                <p:cNvSpPr>
                  <a:spLocks noChangeShapeType="1"/>
                </p:cNvSpPr>
                <p:nvPr/>
              </p:nvSpPr>
              <p:spPr bwMode="auto">
                <a:xfrm>
                  <a:off x="1440" y="2394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511" name="Text Box 59"/>
            <p:cNvSpPr txBox="1">
              <a:spLocks noChangeArrowheads="1"/>
            </p:cNvSpPr>
            <p:nvPr/>
          </p:nvSpPr>
          <p:spPr bwMode="auto">
            <a:xfrm>
              <a:off x="960" y="1440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chemeClr val="hlink"/>
                  </a:solidFill>
                  <a:latin typeface="Arial" charset="0"/>
                </a:rPr>
                <a:t>n</a:t>
              </a:r>
              <a:r>
                <a:rPr lang="en-US" sz="2400" b="1" baseline="30000">
                  <a:solidFill>
                    <a:schemeClr val="hlink"/>
                  </a:solidFill>
                  <a:latin typeface="Arial" charset="0"/>
                </a:rPr>
                <a:t>1/2</a:t>
              </a:r>
            </a:p>
          </p:txBody>
        </p:sp>
        <p:sp>
          <p:nvSpPr>
            <p:cNvPr id="18512" name="Line 60"/>
            <p:cNvSpPr>
              <a:spLocks noChangeShapeType="1"/>
            </p:cNvSpPr>
            <p:nvPr/>
          </p:nvSpPr>
          <p:spPr bwMode="auto">
            <a:xfrm flipV="1">
              <a:off x="1392" y="1104"/>
              <a:ext cx="0" cy="96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70" name="Group 61"/>
          <p:cNvGrpSpPr>
            <a:grpSpLocks/>
          </p:cNvGrpSpPr>
          <p:nvPr/>
        </p:nvGrpSpPr>
        <p:grpSpPr bwMode="auto">
          <a:xfrm>
            <a:off x="5638800" y="762000"/>
            <a:ext cx="2598738" cy="1833563"/>
            <a:chOff x="3120" y="1008"/>
            <a:chExt cx="1637" cy="1155"/>
          </a:xfrm>
        </p:grpSpPr>
        <p:grpSp>
          <p:nvGrpSpPr>
            <p:cNvPr id="18472" name="Group 62"/>
            <p:cNvGrpSpPr>
              <a:grpSpLocks noChangeAspect="1"/>
            </p:cNvGrpSpPr>
            <p:nvPr/>
          </p:nvGrpSpPr>
          <p:grpSpPr bwMode="auto">
            <a:xfrm>
              <a:off x="3600" y="1008"/>
              <a:ext cx="1157" cy="1155"/>
              <a:chOff x="3168" y="960"/>
              <a:chExt cx="1443" cy="1440"/>
            </a:xfrm>
          </p:grpSpPr>
          <p:grpSp>
            <p:nvGrpSpPr>
              <p:cNvPr id="18475" name="Group 63"/>
              <p:cNvGrpSpPr>
                <a:grpSpLocks noChangeAspect="1"/>
              </p:cNvGrpSpPr>
              <p:nvPr/>
            </p:nvGrpSpPr>
            <p:grpSpPr bwMode="auto">
              <a:xfrm>
                <a:off x="3168" y="1440"/>
                <a:ext cx="960" cy="960"/>
                <a:chOff x="436" y="1482"/>
                <a:chExt cx="960" cy="960"/>
              </a:xfrm>
            </p:grpSpPr>
            <p:grpSp>
              <p:nvGrpSpPr>
                <p:cNvPr id="18498" name="Group 64"/>
                <p:cNvGrpSpPr>
                  <a:grpSpLocks noChangeAspect="1"/>
                </p:cNvGrpSpPr>
                <p:nvPr/>
              </p:nvGrpSpPr>
              <p:grpSpPr bwMode="auto">
                <a:xfrm>
                  <a:off x="436" y="1482"/>
                  <a:ext cx="960" cy="953"/>
                  <a:chOff x="1440" y="1441"/>
                  <a:chExt cx="960" cy="953"/>
                </a:xfrm>
              </p:grpSpPr>
              <p:sp>
                <p:nvSpPr>
                  <p:cNvPr id="18505" name="Line 6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440" y="1441"/>
                    <a:ext cx="9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06" name="Line 6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440" y="1679"/>
                    <a:ext cx="9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07" name="Line 6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440" y="1917"/>
                    <a:ext cx="9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08" name="Line 6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440" y="2155"/>
                    <a:ext cx="9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09" name="Line 6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440" y="2394"/>
                    <a:ext cx="9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499" name="Group 70"/>
                <p:cNvGrpSpPr>
                  <a:grpSpLocks noChangeAspect="1"/>
                </p:cNvGrpSpPr>
                <p:nvPr/>
              </p:nvGrpSpPr>
              <p:grpSpPr bwMode="auto">
                <a:xfrm rot="-5400000">
                  <a:off x="438" y="1485"/>
                  <a:ext cx="960" cy="953"/>
                  <a:chOff x="1440" y="1441"/>
                  <a:chExt cx="960" cy="953"/>
                </a:xfrm>
              </p:grpSpPr>
              <p:sp>
                <p:nvSpPr>
                  <p:cNvPr id="18500" name="Line 7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440" y="1441"/>
                    <a:ext cx="9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01" name="Line 7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440" y="1679"/>
                    <a:ext cx="9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02" name="Line 7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440" y="1917"/>
                    <a:ext cx="9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03" name="Line 7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440" y="2155"/>
                    <a:ext cx="9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04" name="Line 7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440" y="2394"/>
                    <a:ext cx="9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76" name="Group 76"/>
              <p:cNvGrpSpPr>
                <a:grpSpLocks noChangeAspect="1"/>
              </p:cNvGrpSpPr>
              <p:nvPr/>
            </p:nvGrpSpPr>
            <p:grpSpPr bwMode="auto">
              <a:xfrm>
                <a:off x="3168" y="960"/>
                <a:ext cx="1440" cy="483"/>
                <a:chOff x="3168" y="960"/>
                <a:chExt cx="1440" cy="483"/>
              </a:xfrm>
            </p:grpSpPr>
            <p:sp>
              <p:nvSpPr>
                <p:cNvPr id="18488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3648" y="960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9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3528" y="1080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0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3408" y="1200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1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3288" y="1320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2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3168" y="1440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3" name="Line 8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3168" y="964"/>
                  <a:ext cx="483" cy="4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4" name="Line 8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3407" y="963"/>
                  <a:ext cx="483" cy="4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5" name="Line 84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3646" y="962"/>
                  <a:ext cx="483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6" name="Line 85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3885" y="961"/>
                  <a:ext cx="483" cy="4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7" name="Line 8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4125" y="960"/>
                  <a:ext cx="483" cy="48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477" name="Group 87"/>
              <p:cNvGrpSpPr>
                <a:grpSpLocks noChangeAspect="1"/>
              </p:cNvGrpSpPr>
              <p:nvPr/>
            </p:nvGrpSpPr>
            <p:grpSpPr bwMode="auto">
              <a:xfrm rot="5400000" flipV="1">
                <a:off x="3650" y="1438"/>
                <a:ext cx="1440" cy="483"/>
                <a:chOff x="3168" y="960"/>
                <a:chExt cx="1440" cy="483"/>
              </a:xfrm>
            </p:grpSpPr>
            <p:sp>
              <p:nvSpPr>
                <p:cNvPr id="18478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3648" y="960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9" name="Line 89"/>
                <p:cNvSpPr>
                  <a:spLocks noChangeAspect="1" noChangeShapeType="1"/>
                </p:cNvSpPr>
                <p:nvPr/>
              </p:nvSpPr>
              <p:spPr bwMode="auto">
                <a:xfrm>
                  <a:off x="3528" y="1080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0" name="Line 90"/>
                <p:cNvSpPr>
                  <a:spLocks noChangeAspect="1" noChangeShapeType="1"/>
                </p:cNvSpPr>
                <p:nvPr/>
              </p:nvSpPr>
              <p:spPr bwMode="auto">
                <a:xfrm>
                  <a:off x="3408" y="1200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1" name="Line 91"/>
                <p:cNvSpPr>
                  <a:spLocks noChangeAspect="1" noChangeShapeType="1"/>
                </p:cNvSpPr>
                <p:nvPr/>
              </p:nvSpPr>
              <p:spPr bwMode="auto">
                <a:xfrm>
                  <a:off x="3288" y="1320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2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3168" y="1440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3" name="Line 9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3168" y="964"/>
                  <a:ext cx="483" cy="4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4" name="Line 94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3407" y="963"/>
                  <a:ext cx="483" cy="4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5" name="Line 95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3646" y="962"/>
                  <a:ext cx="483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6" name="Line 9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3885" y="961"/>
                  <a:ext cx="483" cy="4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87" name="Line 9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4125" y="960"/>
                  <a:ext cx="483" cy="48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473" name="Text Box 98"/>
            <p:cNvSpPr txBox="1">
              <a:spLocks noChangeArrowheads="1"/>
            </p:cNvSpPr>
            <p:nvPr/>
          </p:nvSpPr>
          <p:spPr bwMode="auto">
            <a:xfrm>
              <a:off x="3120" y="1584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chemeClr val="hlink"/>
                  </a:solidFill>
                  <a:latin typeface="Arial" charset="0"/>
                </a:rPr>
                <a:t>n</a:t>
              </a:r>
              <a:r>
                <a:rPr lang="en-US" sz="2400" b="1" baseline="30000">
                  <a:solidFill>
                    <a:schemeClr val="hlink"/>
                  </a:solidFill>
                  <a:latin typeface="Arial" charset="0"/>
                </a:rPr>
                <a:t>1/3</a:t>
              </a:r>
            </a:p>
          </p:txBody>
        </p:sp>
        <p:sp>
          <p:nvSpPr>
            <p:cNvPr id="18474" name="Line 99"/>
            <p:cNvSpPr>
              <a:spLocks noChangeShapeType="1"/>
            </p:cNvSpPr>
            <p:nvPr/>
          </p:nvSpPr>
          <p:spPr bwMode="auto">
            <a:xfrm flipV="1">
              <a:off x="3504" y="1392"/>
              <a:ext cx="0" cy="76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71" name="Text Box 100"/>
          <p:cNvSpPr txBox="1">
            <a:spLocks noChangeArrowheads="1"/>
          </p:cNvSpPr>
          <p:nvPr/>
        </p:nvSpPr>
        <p:spPr bwMode="auto">
          <a:xfrm>
            <a:off x="381000" y="914400"/>
            <a:ext cx="2209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Time to solve model problem (Poisson</a:t>
            </a:r>
            <a:r>
              <a:rPr lang="ja-JP" altLang="en-US" sz="2400">
                <a:solidFill>
                  <a:schemeClr val="hlink"/>
                </a:solidFill>
                <a:latin typeface="Arial" charset="0"/>
              </a:rPr>
              <a:t>’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s equation) on regular mesh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Hierarchy of matrix classes (all real)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General nonsymmetric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Diagonalizable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Normal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Symmetric indefinite</a:t>
            </a:r>
            <a:endParaRPr lang="en-US" dirty="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Symmetric positive (semi)definite = Factor width n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Factor width 2 &lt; k &lt; n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Diagonally dominant SPSD = Factor width 2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Generalized Laplacian = </a:t>
            </a:r>
            <a:r>
              <a:rPr lang="en-US" sz="2000" dirty="0" err="1">
                <a:latin typeface="Arial" charset="0"/>
              </a:rPr>
              <a:t>Symm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diag</a:t>
            </a:r>
            <a:r>
              <a:rPr lang="en-US" sz="2000" dirty="0">
                <a:latin typeface="Arial" charset="0"/>
              </a:rPr>
              <a:t> dominant M-matrix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charset="0"/>
              </a:rPr>
              <a:t>Graph Laplacian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Other Krylov subspace methods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153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Nonsymmetric linear systems: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solidFill>
                  <a:schemeClr val="hlink"/>
                </a:solidFill>
                <a:latin typeface="Arial" charset="0"/>
              </a:rPr>
              <a:t>GMRES:  </a:t>
            </a:r>
            <a:br>
              <a:rPr lang="en-US" sz="2000">
                <a:solidFill>
                  <a:schemeClr val="hlink"/>
                </a:solidFill>
                <a:latin typeface="Arial" charset="0"/>
              </a:rPr>
            </a:br>
            <a:r>
              <a:rPr lang="en-US" sz="2000" u="sng">
                <a:solidFill>
                  <a:srgbClr val="021FAE"/>
                </a:solidFill>
                <a:latin typeface="Times" charset="0"/>
              </a:rPr>
              <a:t>for </a:t>
            </a:r>
            <a:r>
              <a:rPr lang="en-US" sz="2000">
                <a:solidFill>
                  <a:srgbClr val="021FAE"/>
                </a:solidFill>
                <a:latin typeface="Times" charset="0"/>
              </a:rPr>
              <a:t> i = 1, 2, 3, . . .</a:t>
            </a:r>
            <a:br>
              <a:rPr lang="en-US" sz="2000">
                <a:solidFill>
                  <a:srgbClr val="021FAE"/>
                </a:solidFill>
                <a:latin typeface="Times" charset="0"/>
              </a:rPr>
            </a:br>
            <a:r>
              <a:rPr lang="en-US" sz="2000">
                <a:solidFill>
                  <a:srgbClr val="021FAE"/>
                </a:solidFill>
                <a:latin typeface="Times" charset="0"/>
              </a:rPr>
              <a:t>    find x</a:t>
            </a:r>
            <a:r>
              <a:rPr lang="en-US" sz="2000" b="1" baseline="-25000">
                <a:solidFill>
                  <a:srgbClr val="021FAE"/>
                </a:solidFill>
                <a:latin typeface="Times" charset="0"/>
              </a:rPr>
              <a:t>i </a:t>
            </a:r>
            <a:r>
              <a:rPr lang="en-US" sz="2000">
                <a:solidFill>
                  <a:srgbClr val="021FAE"/>
                </a:solidFill>
                <a:latin typeface="Times" charset="0"/>
                <a:sym typeface="Symbol" charset="0"/>
              </a:rPr>
              <a:t> </a:t>
            </a:r>
            <a:r>
              <a:rPr lang="en-US" sz="2000">
                <a:solidFill>
                  <a:srgbClr val="021FAE"/>
                </a:solidFill>
                <a:latin typeface="Times" charset="0"/>
              </a:rPr>
              <a:t>K</a:t>
            </a:r>
            <a:r>
              <a:rPr lang="en-US" sz="2000" b="1" baseline="-25000">
                <a:solidFill>
                  <a:srgbClr val="021FAE"/>
                </a:solidFill>
                <a:latin typeface="Times" charset="0"/>
              </a:rPr>
              <a:t>i </a:t>
            </a:r>
            <a:r>
              <a:rPr lang="en-US" sz="2000">
                <a:solidFill>
                  <a:srgbClr val="021FAE"/>
                </a:solidFill>
                <a:latin typeface="Times" charset="0"/>
              </a:rPr>
              <a:t>(A, b) such that  r</a:t>
            </a:r>
            <a:r>
              <a:rPr lang="en-US" sz="2000" b="1" baseline="-25000">
                <a:solidFill>
                  <a:srgbClr val="021FAE"/>
                </a:solidFill>
                <a:latin typeface="Times" charset="0"/>
              </a:rPr>
              <a:t>i</a:t>
            </a:r>
            <a:r>
              <a:rPr lang="en-US">
                <a:solidFill>
                  <a:srgbClr val="021FAE"/>
                </a:solidFill>
                <a:latin typeface="Times" charset="0"/>
              </a:rPr>
              <a:t>   </a:t>
            </a:r>
            <a:r>
              <a:rPr lang="en-US" sz="2000">
                <a:solidFill>
                  <a:srgbClr val="021FAE"/>
                </a:solidFill>
                <a:latin typeface="Times" charset="0"/>
              </a:rPr>
              <a:t>=  (Ax</a:t>
            </a:r>
            <a:r>
              <a:rPr lang="en-US" sz="2000" b="1" baseline="-25000">
                <a:solidFill>
                  <a:srgbClr val="021FAE"/>
                </a:solidFill>
                <a:latin typeface="Times" charset="0"/>
              </a:rPr>
              <a:t>i</a:t>
            </a:r>
            <a:r>
              <a:rPr lang="en-US" sz="2000">
                <a:solidFill>
                  <a:srgbClr val="021FAE"/>
                </a:solidFill>
                <a:latin typeface="Times" charset="0"/>
              </a:rPr>
              <a:t> – b)  </a:t>
            </a:r>
            <a:r>
              <a:rPr lang="en-US" sz="2000" b="1">
                <a:solidFill>
                  <a:srgbClr val="021FAE"/>
                </a:solidFill>
                <a:latin typeface="Times" charset="0"/>
                <a:sym typeface="Symbol" charset="0"/>
              </a:rPr>
              <a:t> </a:t>
            </a:r>
            <a:r>
              <a:rPr lang="en-US" sz="2000">
                <a:solidFill>
                  <a:srgbClr val="021FAE"/>
                </a:solidFill>
                <a:latin typeface="Times" charset="0"/>
              </a:rPr>
              <a:t> K</a:t>
            </a:r>
            <a:r>
              <a:rPr lang="en-US" sz="2000" b="1" baseline="-25000">
                <a:solidFill>
                  <a:srgbClr val="021FAE"/>
                </a:solidFill>
                <a:latin typeface="Times" charset="0"/>
              </a:rPr>
              <a:t>i </a:t>
            </a:r>
            <a:r>
              <a:rPr lang="en-US" sz="2000">
                <a:solidFill>
                  <a:srgbClr val="021FAE"/>
                </a:solidFill>
                <a:latin typeface="Times" charset="0"/>
              </a:rPr>
              <a:t>(A, b)</a:t>
            </a:r>
            <a:br>
              <a:rPr lang="en-US" sz="2000">
                <a:solidFill>
                  <a:srgbClr val="021FAE"/>
                </a:solidFill>
                <a:latin typeface="Times" charset="0"/>
              </a:rPr>
            </a:br>
            <a:r>
              <a:rPr lang="en-US" sz="2000">
                <a:latin typeface="Arial" charset="0"/>
              </a:rPr>
              <a:t>But, no short recurrence =&gt; save old vectors =&gt; lots more space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000">
                <a:latin typeface="Arial" charset="0"/>
              </a:rPr>
              <a:t>	(Usually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restarted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every k iterations to use less space.)</a:t>
            </a:r>
          </a:p>
          <a:p>
            <a:pPr lvl="4">
              <a:lnSpc>
                <a:spcPct val="90000"/>
              </a:lnSpc>
            </a:pPr>
            <a:endParaRPr lang="en-US" sz="1600">
              <a:latin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sz="2000">
                <a:solidFill>
                  <a:schemeClr val="hlink"/>
                </a:solidFill>
                <a:latin typeface="Arial" charset="0"/>
              </a:rPr>
              <a:t>BiCGStab, QMR, etc.:</a:t>
            </a:r>
            <a:br>
              <a:rPr lang="en-US" sz="2000">
                <a:solidFill>
                  <a:schemeClr val="hlink"/>
                </a:solidFill>
                <a:latin typeface="Arial" charset="0"/>
              </a:rPr>
            </a:br>
            <a:r>
              <a:rPr lang="en-US" sz="2000">
                <a:latin typeface="Arial" charset="0"/>
              </a:rPr>
              <a:t>Two spaces </a:t>
            </a:r>
            <a:r>
              <a:rPr lang="en-US" sz="2000">
                <a:solidFill>
                  <a:srgbClr val="021FAE"/>
                </a:solidFill>
                <a:latin typeface="Times" charset="0"/>
              </a:rPr>
              <a:t>K</a:t>
            </a:r>
            <a:r>
              <a:rPr lang="en-US" sz="2000" b="1" baseline="-25000">
                <a:solidFill>
                  <a:srgbClr val="021FAE"/>
                </a:solidFill>
                <a:latin typeface="Times" charset="0"/>
              </a:rPr>
              <a:t>i </a:t>
            </a:r>
            <a:r>
              <a:rPr lang="en-US" sz="2000">
                <a:solidFill>
                  <a:srgbClr val="021FAE"/>
                </a:solidFill>
                <a:latin typeface="Times" charset="0"/>
              </a:rPr>
              <a:t>(A, b)</a:t>
            </a:r>
            <a:r>
              <a:rPr lang="en-US" sz="200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sz="2000">
                <a:latin typeface="Arial" charset="0"/>
              </a:rPr>
              <a:t>and </a:t>
            </a:r>
            <a:r>
              <a:rPr lang="en-US" sz="2000">
                <a:solidFill>
                  <a:srgbClr val="021FAE"/>
                </a:solidFill>
                <a:latin typeface="Times" charset="0"/>
              </a:rPr>
              <a:t>K</a:t>
            </a:r>
            <a:r>
              <a:rPr lang="en-US" sz="2000" b="1" baseline="-25000">
                <a:solidFill>
                  <a:srgbClr val="021FAE"/>
                </a:solidFill>
                <a:latin typeface="Times" charset="0"/>
              </a:rPr>
              <a:t>i </a:t>
            </a:r>
            <a:r>
              <a:rPr lang="en-US" sz="2000">
                <a:solidFill>
                  <a:srgbClr val="021FAE"/>
                </a:solidFill>
                <a:latin typeface="Times" charset="0"/>
              </a:rPr>
              <a:t>(A</a:t>
            </a:r>
            <a:r>
              <a:rPr lang="en-US" sz="2000" baseline="30000">
                <a:solidFill>
                  <a:srgbClr val="021FAE"/>
                </a:solidFill>
                <a:latin typeface="Times" charset="0"/>
              </a:rPr>
              <a:t>T</a:t>
            </a:r>
            <a:r>
              <a:rPr lang="en-US" sz="2000">
                <a:solidFill>
                  <a:srgbClr val="021FAE"/>
                </a:solidFill>
                <a:latin typeface="Times" charset="0"/>
              </a:rPr>
              <a:t>, b)</a:t>
            </a:r>
            <a:r>
              <a:rPr lang="en-US" sz="200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sz="2000">
                <a:latin typeface="Arial" charset="0"/>
              </a:rPr>
              <a:t>w/ mutually orthogonal bases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Short recurrences =&gt; </a:t>
            </a:r>
            <a:r>
              <a:rPr lang="en-US" sz="2000">
                <a:solidFill>
                  <a:schemeClr val="tx1"/>
                </a:solidFill>
                <a:latin typeface="Times" charset="0"/>
              </a:rPr>
              <a:t>O(n)</a:t>
            </a:r>
            <a:r>
              <a:rPr lang="en-US" sz="2000">
                <a:latin typeface="Arial" charset="0"/>
              </a:rPr>
              <a:t> space, but less robust</a:t>
            </a:r>
          </a:p>
          <a:p>
            <a:pPr lvl="4">
              <a:lnSpc>
                <a:spcPct val="90000"/>
              </a:lnSpc>
            </a:pPr>
            <a:endParaRPr lang="en-US" sz="16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Convergence and preconditioning more delicate than CG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Active area of current research</a:t>
            </a:r>
          </a:p>
          <a:p>
            <a:pPr lvl="4">
              <a:lnSpc>
                <a:spcPct val="90000"/>
              </a:lnSpc>
            </a:pPr>
            <a:endParaRPr lang="en-US" sz="16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Eigenvalues:  </a:t>
            </a:r>
            <a:r>
              <a:rPr lang="en-US" sz="2000">
                <a:solidFill>
                  <a:schemeClr val="hlink"/>
                </a:solidFill>
                <a:latin typeface="Arial" charset="0"/>
              </a:rPr>
              <a:t>Lanczos</a:t>
            </a:r>
            <a:r>
              <a:rPr lang="en-US" sz="2000">
                <a:latin typeface="Arial" charset="0"/>
              </a:rPr>
              <a:t> (symmetric), </a:t>
            </a:r>
            <a:r>
              <a:rPr lang="en-US" sz="2000">
                <a:solidFill>
                  <a:schemeClr val="hlink"/>
                </a:solidFill>
                <a:latin typeface="Arial" charset="0"/>
              </a:rPr>
              <a:t>Arnoldi</a:t>
            </a:r>
            <a:r>
              <a:rPr lang="en-US" sz="2000">
                <a:latin typeface="Arial" charset="0"/>
              </a:rPr>
              <a:t> (nonsymmetric)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 iteration for Ax = b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762000" y="1219200"/>
            <a:ext cx="8001000" cy="48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x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0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approx solution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b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residual = b - Ax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r</a:t>
            </a:r>
            <a:r>
              <a:rPr lang="en-US" baseline="-25000">
                <a:solidFill>
                  <a:srgbClr val="000000"/>
                </a:solidFill>
              </a:rPr>
              <a:t>0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search direction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="1" u="sng">
                <a:solidFill>
                  <a:srgbClr val="000000"/>
                </a:solidFill>
              </a:rPr>
              <a:t>for</a:t>
            </a:r>
            <a:r>
              <a:rPr lang="en-US">
                <a:solidFill>
                  <a:srgbClr val="000000"/>
                </a:solidFill>
              </a:rPr>
              <a:t>  k  =  1, 2, 3, . . .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 </a:t>
            </a:r>
            <a:endParaRPr lang="en-US" sz="2400">
              <a:solidFill>
                <a:schemeClr val="hlink"/>
              </a:solidFill>
              <a:latin typeface="Arial" charset="0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x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=  x</a:t>
            </a:r>
            <a:r>
              <a:rPr lang="en-US" baseline="-25000">
                <a:solidFill>
                  <a:srgbClr val="000000"/>
                </a:solidFill>
              </a:rPr>
              <a:t>k-1 </a:t>
            </a:r>
            <a:r>
              <a:rPr lang="en-US">
                <a:solidFill>
                  <a:srgbClr val="000000"/>
                </a:solidFill>
              </a:rPr>
              <a:t>+ …      </a:t>
            </a:r>
            <a:r>
              <a:rPr lang="en-US" baseline="-25000">
                <a:solidFill>
                  <a:srgbClr val="000000"/>
                </a:solidFill>
              </a:rPr>
              <a:t>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approx solution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aseline="-25000">
                <a:solidFill>
                  <a:srgbClr val="000000"/>
                </a:solidFill>
              </a:rPr>
              <a:t>	 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…                 </a:t>
            </a:r>
            <a:r>
              <a:rPr lang="en-US" baseline="-25000">
                <a:solidFill>
                  <a:srgbClr val="000000"/>
                </a:solidFill>
              </a:rPr>
              <a:t>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residual</a:t>
            </a:r>
            <a:endParaRPr lang="en-US" baseline="-2500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d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=  …            </a:t>
            </a:r>
            <a:r>
              <a:rPr lang="en-US" baseline="-25000">
                <a:solidFill>
                  <a:srgbClr val="000000"/>
                </a:solidFill>
              </a:rPr>
              <a:t>    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search direction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 iteration for Ax = b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62000" y="1219200"/>
            <a:ext cx="8001000" cy="48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x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0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approx solution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b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residual = b - Ax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r</a:t>
            </a:r>
            <a:r>
              <a:rPr lang="en-US" baseline="-25000">
                <a:solidFill>
                  <a:srgbClr val="000000"/>
                </a:solidFill>
              </a:rPr>
              <a:t>0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search direction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="1" u="sng">
                <a:solidFill>
                  <a:srgbClr val="000000"/>
                </a:solidFill>
              </a:rPr>
              <a:t>for</a:t>
            </a:r>
            <a:r>
              <a:rPr lang="en-US">
                <a:solidFill>
                  <a:srgbClr val="000000"/>
                </a:solidFill>
              </a:rPr>
              <a:t>  k  =  1, 2, 3, . . .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α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…      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step length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x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=  x</a:t>
            </a:r>
            <a:r>
              <a:rPr lang="en-US" baseline="-25000">
                <a:solidFill>
                  <a:srgbClr val="000000"/>
                </a:solidFill>
              </a:rPr>
              <a:t>k-1 </a:t>
            </a:r>
            <a:r>
              <a:rPr lang="en-US">
                <a:solidFill>
                  <a:srgbClr val="000000"/>
                </a:solidFill>
              </a:rPr>
              <a:t>+ α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d</a:t>
            </a:r>
            <a:r>
              <a:rPr lang="en-US" baseline="-25000">
                <a:solidFill>
                  <a:srgbClr val="000000"/>
                </a:solidFill>
              </a:rPr>
              <a:t>k-1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approx solution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aseline="-25000">
                <a:solidFill>
                  <a:srgbClr val="000000"/>
                </a:solidFill>
              </a:rPr>
              <a:t>	 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…      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residual</a:t>
            </a:r>
            <a:endParaRPr lang="en-US" baseline="-2500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 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d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=  …            </a:t>
            </a:r>
            <a:r>
              <a:rPr lang="en-US" baseline="-25000">
                <a:solidFill>
                  <a:srgbClr val="000000"/>
                </a:solidFill>
              </a:rPr>
              <a:t>    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search direction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 iteration for Ax = b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62000" y="1219200"/>
            <a:ext cx="8001000" cy="48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x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0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approx solution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b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residual = b - Ax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r</a:t>
            </a:r>
            <a:r>
              <a:rPr lang="en-US" baseline="-25000">
                <a:solidFill>
                  <a:srgbClr val="000000"/>
                </a:solidFill>
              </a:rPr>
              <a:t>0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search direction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="1" u="sng">
                <a:solidFill>
                  <a:srgbClr val="000000"/>
                </a:solidFill>
              </a:rPr>
              <a:t>for</a:t>
            </a:r>
            <a:r>
              <a:rPr lang="en-US">
                <a:solidFill>
                  <a:srgbClr val="000000"/>
                </a:solidFill>
              </a:rPr>
              <a:t>  k  =  1, 2, 3, . . .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α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(r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) / (d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Ad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)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step length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x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=  x</a:t>
            </a:r>
            <a:r>
              <a:rPr lang="en-US" baseline="-25000">
                <a:solidFill>
                  <a:srgbClr val="000000"/>
                </a:solidFill>
              </a:rPr>
              <a:t>k-1 </a:t>
            </a:r>
            <a:r>
              <a:rPr lang="en-US">
                <a:solidFill>
                  <a:srgbClr val="000000"/>
                </a:solidFill>
              </a:rPr>
              <a:t>+ α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d</a:t>
            </a:r>
            <a:r>
              <a:rPr lang="en-US" baseline="-25000">
                <a:solidFill>
                  <a:srgbClr val="000000"/>
                </a:solidFill>
              </a:rPr>
              <a:t>k-1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approx solution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aseline="-25000">
                <a:solidFill>
                  <a:srgbClr val="000000"/>
                </a:solidFill>
              </a:rPr>
              <a:t>	 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…                 </a:t>
            </a:r>
            <a:r>
              <a:rPr lang="en-US" baseline="-25000">
                <a:solidFill>
                  <a:srgbClr val="000000"/>
                </a:solidFill>
              </a:rPr>
              <a:t>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residual</a:t>
            </a:r>
            <a:endParaRPr lang="en-US" baseline="-2500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 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d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=  …            </a:t>
            </a:r>
            <a:r>
              <a:rPr lang="en-US" baseline="-25000">
                <a:solidFill>
                  <a:srgbClr val="000000"/>
                </a:solidFill>
              </a:rPr>
              <a:t>     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search direction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 iteration for Ax = b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62000" y="1219200"/>
            <a:ext cx="8001000" cy="48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x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0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approx solution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b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residual = b - Ax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r</a:t>
            </a:r>
            <a:r>
              <a:rPr lang="en-US" baseline="-25000">
                <a:solidFill>
                  <a:srgbClr val="000000"/>
                </a:solidFill>
              </a:rPr>
              <a:t>0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search direction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="1" u="sng">
                <a:solidFill>
                  <a:srgbClr val="000000"/>
                </a:solidFill>
              </a:rPr>
              <a:t>for</a:t>
            </a:r>
            <a:r>
              <a:rPr lang="en-US">
                <a:solidFill>
                  <a:srgbClr val="000000"/>
                </a:solidFill>
              </a:rPr>
              <a:t>  k  =  1, 2, 3, . . .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α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(r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) / (d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Ad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)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step length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x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=  x</a:t>
            </a:r>
            <a:r>
              <a:rPr lang="en-US" baseline="-25000">
                <a:solidFill>
                  <a:srgbClr val="000000"/>
                </a:solidFill>
              </a:rPr>
              <a:t>k-1 </a:t>
            </a:r>
            <a:r>
              <a:rPr lang="en-US">
                <a:solidFill>
                  <a:srgbClr val="000000"/>
                </a:solidFill>
              </a:rPr>
              <a:t>+ α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d</a:t>
            </a:r>
            <a:r>
              <a:rPr lang="en-US" baseline="-25000">
                <a:solidFill>
                  <a:srgbClr val="000000"/>
                </a:solidFill>
              </a:rPr>
              <a:t>k-1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approx solution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aseline="-25000">
                <a:solidFill>
                  <a:srgbClr val="000000"/>
                </a:solidFill>
              </a:rPr>
              <a:t>	 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…                 </a:t>
            </a:r>
            <a:r>
              <a:rPr lang="en-US" baseline="-25000">
                <a:solidFill>
                  <a:srgbClr val="000000"/>
                </a:solidFill>
              </a:rPr>
              <a:t>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residual</a:t>
            </a:r>
            <a:endParaRPr lang="en-US" baseline="-2500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β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(r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 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) / (r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)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d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=  r</a:t>
            </a:r>
            <a:r>
              <a:rPr lang="en-US" baseline="-25000">
                <a:solidFill>
                  <a:srgbClr val="000000"/>
                </a:solidFill>
              </a:rPr>
              <a:t>k </a:t>
            </a:r>
            <a:r>
              <a:rPr lang="en-US">
                <a:solidFill>
                  <a:srgbClr val="000000"/>
                </a:solidFill>
              </a:rPr>
              <a:t>+ β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d</a:t>
            </a:r>
            <a:r>
              <a:rPr lang="en-US" baseline="-25000">
                <a:solidFill>
                  <a:srgbClr val="000000"/>
                </a:solidFill>
              </a:rPr>
              <a:t>k-1    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search direction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 iteration for Ax = b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62000" y="1219200"/>
            <a:ext cx="8001000" cy="487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x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0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approx solution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b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residual = b - Ax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r</a:t>
            </a:r>
            <a:r>
              <a:rPr lang="en-US" baseline="-25000">
                <a:solidFill>
                  <a:srgbClr val="000000"/>
                </a:solidFill>
              </a:rPr>
              <a:t>0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search direction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="1" u="sng">
                <a:solidFill>
                  <a:srgbClr val="000000"/>
                </a:solidFill>
              </a:rPr>
              <a:t>for</a:t>
            </a:r>
            <a:r>
              <a:rPr lang="en-US">
                <a:solidFill>
                  <a:srgbClr val="000000"/>
                </a:solidFill>
              </a:rPr>
              <a:t>  k  =  1, 2, 3, . . .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α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(r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) / (d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Ad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)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step length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x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=  x</a:t>
            </a:r>
            <a:r>
              <a:rPr lang="en-US" baseline="-25000">
                <a:solidFill>
                  <a:srgbClr val="000000"/>
                </a:solidFill>
              </a:rPr>
              <a:t>k-1 </a:t>
            </a:r>
            <a:r>
              <a:rPr lang="en-US">
                <a:solidFill>
                  <a:srgbClr val="000000"/>
                </a:solidFill>
              </a:rPr>
              <a:t>+ α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d</a:t>
            </a:r>
            <a:r>
              <a:rPr lang="en-US" baseline="-25000">
                <a:solidFill>
                  <a:srgbClr val="000000"/>
                </a:solidFill>
              </a:rPr>
              <a:t>k-1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approx solution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aseline="-25000">
                <a:solidFill>
                  <a:srgbClr val="000000"/>
                </a:solidFill>
              </a:rPr>
              <a:t>	 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r</a:t>
            </a:r>
            <a:r>
              <a:rPr lang="en-US" baseline="-25000">
                <a:solidFill>
                  <a:srgbClr val="000000"/>
                </a:solidFill>
              </a:rPr>
              <a:t>k-1 </a:t>
            </a:r>
            <a:r>
              <a:rPr lang="en-US">
                <a:solidFill>
                  <a:srgbClr val="000000"/>
                </a:solidFill>
              </a:rPr>
              <a:t>– α</a:t>
            </a:r>
            <a:r>
              <a:rPr lang="en-US" baseline="-25000">
                <a:solidFill>
                  <a:srgbClr val="000000"/>
                </a:solidFill>
              </a:rPr>
              <a:t>k </a:t>
            </a:r>
            <a:r>
              <a:rPr lang="en-US">
                <a:solidFill>
                  <a:srgbClr val="000000"/>
                </a:solidFill>
              </a:rPr>
              <a:t>Ad</a:t>
            </a:r>
            <a:r>
              <a:rPr lang="en-US" baseline="-25000">
                <a:solidFill>
                  <a:srgbClr val="000000"/>
                </a:solidFill>
              </a:rPr>
              <a:t>k-1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residual</a:t>
            </a:r>
            <a:endParaRPr lang="en-US" baseline="-2500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β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(r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 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) / (r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)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d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=  r</a:t>
            </a:r>
            <a:r>
              <a:rPr lang="en-US" baseline="-25000">
                <a:solidFill>
                  <a:srgbClr val="000000"/>
                </a:solidFill>
              </a:rPr>
              <a:t>k </a:t>
            </a:r>
            <a:r>
              <a:rPr lang="en-US">
                <a:solidFill>
                  <a:srgbClr val="000000"/>
                </a:solidFill>
              </a:rPr>
              <a:t>+ β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d</a:t>
            </a:r>
            <a:r>
              <a:rPr lang="en-US" baseline="-25000">
                <a:solidFill>
                  <a:srgbClr val="000000"/>
                </a:solidFill>
              </a:rPr>
              <a:t>k-1    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new search direction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 iteration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524000"/>
          </a:xfrm>
        </p:spPr>
        <p:txBody>
          <a:bodyPr/>
          <a:lstStyle/>
          <a:p>
            <a:r>
              <a:rPr lang="en-US">
                <a:solidFill>
                  <a:schemeClr val="hlink"/>
                </a:solidFill>
                <a:latin typeface="Arial" charset="0"/>
              </a:rPr>
              <a:t>One matrix-vector multiplication per iteration</a:t>
            </a:r>
          </a:p>
          <a:p>
            <a:r>
              <a:rPr lang="en-US">
                <a:solidFill>
                  <a:schemeClr val="hlink"/>
                </a:solidFill>
                <a:latin typeface="Arial" charset="0"/>
              </a:rPr>
              <a:t>Two vector dot products per iteration</a:t>
            </a:r>
          </a:p>
          <a:p>
            <a:r>
              <a:rPr lang="en-US">
                <a:solidFill>
                  <a:schemeClr val="hlink"/>
                </a:solidFill>
                <a:latin typeface="Arial" charset="0"/>
              </a:rPr>
              <a:t>Four n-vectors of working storage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62000" y="1219200"/>
            <a:ext cx="8001000" cy="3873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x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0,    r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b,    d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 r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="1" u="sng">
                <a:solidFill>
                  <a:srgbClr val="000000"/>
                </a:solidFill>
              </a:rPr>
              <a:t>for</a:t>
            </a:r>
            <a:r>
              <a:rPr lang="en-US">
                <a:solidFill>
                  <a:srgbClr val="000000"/>
                </a:solidFill>
              </a:rPr>
              <a:t>  k  =  1, 2, 3, . . .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α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(r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) / (d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Ad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)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step length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x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=  x</a:t>
            </a:r>
            <a:r>
              <a:rPr lang="en-US" baseline="-25000">
                <a:solidFill>
                  <a:srgbClr val="000000"/>
                </a:solidFill>
              </a:rPr>
              <a:t>k-1 </a:t>
            </a:r>
            <a:r>
              <a:rPr lang="en-US">
                <a:solidFill>
                  <a:srgbClr val="000000"/>
                </a:solidFill>
              </a:rPr>
              <a:t>+ α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d</a:t>
            </a:r>
            <a:r>
              <a:rPr lang="en-US" baseline="-25000">
                <a:solidFill>
                  <a:srgbClr val="000000"/>
                </a:solidFill>
              </a:rPr>
              <a:t>k-1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approx solution</a:t>
            </a: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 baseline="-25000">
                <a:solidFill>
                  <a:srgbClr val="000000"/>
                </a:solidFill>
              </a:rPr>
              <a:t>	 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r</a:t>
            </a:r>
            <a:r>
              <a:rPr lang="en-US" baseline="-25000">
                <a:solidFill>
                  <a:srgbClr val="000000"/>
                </a:solidFill>
              </a:rPr>
              <a:t>k-1 </a:t>
            </a:r>
            <a:r>
              <a:rPr lang="en-US">
                <a:solidFill>
                  <a:srgbClr val="000000"/>
                </a:solidFill>
              </a:rPr>
              <a:t>– α</a:t>
            </a:r>
            <a:r>
              <a:rPr lang="en-US" baseline="-25000">
                <a:solidFill>
                  <a:srgbClr val="000000"/>
                </a:solidFill>
              </a:rPr>
              <a:t>k </a:t>
            </a:r>
            <a:r>
              <a:rPr lang="en-US">
                <a:solidFill>
                  <a:srgbClr val="000000"/>
                </a:solidFill>
              </a:rPr>
              <a:t>Ad</a:t>
            </a:r>
            <a:r>
              <a:rPr lang="en-US" baseline="-25000">
                <a:solidFill>
                  <a:srgbClr val="000000"/>
                </a:solidFill>
              </a:rPr>
              <a:t>k-1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residual</a:t>
            </a:r>
            <a:endParaRPr lang="en-US" baseline="-2500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β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=  (r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 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) / (r</a:t>
            </a:r>
            <a:r>
              <a:rPr lang="en-US" baseline="30000">
                <a:solidFill>
                  <a:srgbClr val="000000"/>
                </a:solidFill>
              </a:rPr>
              <a:t>T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 baseline="-25000">
                <a:solidFill>
                  <a:srgbClr val="000000"/>
                </a:solidFill>
              </a:rPr>
              <a:t>k-1</a:t>
            </a:r>
            <a:r>
              <a:rPr lang="en-US">
                <a:solidFill>
                  <a:srgbClr val="000000"/>
                </a:solidFill>
              </a:rPr>
              <a:t>)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improvement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	d</a:t>
            </a:r>
            <a:r>
              <a:rPr lang="en-US" baseline="-25000">
                <a:solidFill>
                  <a:srgbClr val="000000"/>
                </a:solidFill>
              </a:rPr>
              <a:t>k  </a:t>
            </a:r>
            <a:r>
              <a:rPr lang="en-US">
                <a:solidFill>
                  <a:srgbClr val="000000"/>
                </a:solidFill>
              </a:rPr>
              <a:t>=  r</a:t>
            </a:r>
            <a:r>
              <a:rPr lang="en-US" baseline="-25000">
                <a:solidFill>
                  <a:srgbClr val="000000"/>
                </a:solidFill>
              </a:rPr>
              <a:t>k </a:t>
            </a:r>
            <a:r>
              <a:rPr lang="en-US">
                <a:solidFill>
                  <a:srgbClr val="000000"/>
                </a:solidFill>
              </a:rPr>
              <a:t>+ β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d</a:t>
            </a:r>
            <a:r>
              <a:rPr lang="en-US" baseline="-25000">
                <a:solidFill>
                  <a:srgbClr val="000000"/>
                </a:solidFill>
              </a:rPr>
              <a:t>k-1                                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search direction</a:t>
            </a:r>
            <a:endParaRPr lang="en-US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100000"/>
            </a:pPr>
            <a:endParaRPr lang="en-US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gradient:  Orthogonal sequences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715000"/>
          </a:xfrm>
          <a:noFill/>
        </p:spPr>
        <p:txBody>
          <a:bodyPr/>
          <a:lstStyle/>
          <a:p>
            <a:r>
              <a:rPr lang="en-US" dirty="0" err="1">
                <a:solidFill>
                  <a:schemeClr val="hlink"/>
                </a:solidFill>
                <a:latin typeface="Arial" charset="0"/>
              </a:rPr>
              <a:t>Krylov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subspace: </a:t>
            </a:r>
            <a:r>
              <a:rPr lang="en-US" dirty="0">
                <a:latin typeface="Times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" charset="0"/>
              </a:rPr>
              <a:t>K</a:t>
            </a:r>
            <a:r>
              <a:rPr lang="en-US" sz="2800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sz="2800" b="1" baseline="-25000" dirty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" charset="0"/>
              </a:rPr>
              <a:t>(A, b)</a:t>
            </a:r>
            <a:r>
              <a:rPr lang="en-US" sz="2800" b="1" baseline="-25000" dirty="0">
                <a:solidFill>
                  <a:schemeClr val="hlink"/>
                </a:solidFill>
                <a:latin typeface="Times" charset="0"/>
              </a:rPr>
              <a:t> </a:t>
            </a:r>
            <a:r>
              <a:rPr lang="en-US" sz="2800" dirty="0">
                <a:latin typeface="Times" charset="0"/>
              </a:rPr>
              <a:t>= span (b, Ab, A</a:t>
            </a:r>
            <a:r>
              <a:rPr lang="en-US" sz="2800" b="1" baseline="30000" dirty="0">
                <a:latin typeface="Times" charset="0"/>
              </a:rPr>
              <a:t>2</a:t>
            </a:r>
            <a:r>
              <a:rPr lang="en-US" sz="2800" dirty="0">
                <a:latin typeface="Times" charset="0"/>
              </a:rPr>
              <a:t>b, . . ., A</a:t>
            </a:r>
            <a:r>
              <a:rPr lang="en-US" sz="2800" b="1" baseline="30000" dirty="0">
                <a:latin typeface="Times" charset="0"/>
              </a:rPr>
              <a:t>t-1</a:t>
            </a:r>
            <a:r>
              <a:rPr lang="en-US" sz="2800" dirty="0">
                <a:latin typeface="Times" charset="0"/>
              </a:rPr>
              <a:t>b) </a:t>
            </a:r>
            <a:endParaRPr lang="en-US" sz="2800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Conjugate gradient algorithm:</a:t>
            </a:r>
            <a:br>
              <a:rPr lang="en-US" dirty="0">
                <a:solidFill>
                  <a:schemeClr val="hlink"/>
                </a:solidFill>
                <a:latin typeface="Arial" charset="0"/>
              </a:rPr>
            </a:br>
            <a:r>
              <a:rPr lang="en-US" dirty="0">
                <a:solidFill>
                  <a:schemeClr val="hlink"/>
                </a:solidFill>
                <a:latin typeface="Arial" charset="0"/>
              </a:rPr>
              <a:t>	</a:t>
            </a:r>
            <a:r>
              <a:rPr lang="en-US" u="sng" dirty="0">
                <a:latin typeface="Times" charset="0"/>
              </a:rPr>
              <a:t>for </a:t>
            </a:r>
            <a:r>
              <a:rPr lang="en-US" dirty="0">
                <a:latin typeface="Times" charset="0"/>
              </a:rPr>
              <a:t> t = 1, 2, 3, . . .</a:t>
            </a:r>
            <a:br>
              <a:rPr lang="en-US" dirty="0">
                <a:latin typeface="Times" charset="0"/>
              </a:rPr>
            </a:br>
            <a:r>
              <a:rPr lang="en-US" dirty="0">
                <a:latin typeface="Times" charset="0"/>
              </a:rPr>
              <a:t>		find </a:t>
            </a:r>
            <a:r>
              <a:rPr lang="en-US" dirty="0" err="1">
                <a:latin typeface="Times" charset="0"/>
              </a:rPr>
              <a:t>x</a:t>
            </a:r>
            <a:r>
              <a:rPr lang="en-US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b="1" baseline="-25000" dirty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dirty="0">
                <a:latin typeface="Times" charset="0"/>
                <a:sym typeface="Symbol" charset="0"/>
              </a:rPr>
              <a:t> </a:t>
            </a:r>
            <a:r>
              <a:rPr lang="en-US" dirty="0" err="1">
                <a:solidFill>
                  <a:schemeClr val="tx1"/>
                </a:solidFill>
                <a:latin typeface="Times" charset="0"/>
              </a:rPr>
              <a:t>K</a:t>
            </a:r>
            <a:r>
              <a:rPr lang="en-US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(A, b) </a:t>
            </a:r>
            <a:br>
              <a:rPr lang="en-US" dirty="0">
                <a:solidFill>
                  <a:schemeClr val="tx1"/>
                </a:solidFill>
                <a:latin typeface="Times" charset="0"/>
              </a:rPr>
            </a:br>
            <a:r>
              <a:rPr lang="en-US" dirty="0">
                <a:solidFill>
                  <a:schemeClr val="tx1"/>
                </a:solidFill>
                <a:latin typeface="Times" charset="0"/>
              </a:rPr>
              <a:t>		such that</a:t>
            </a:r>
            <a:r>
              <a:rPr lang="en-US" dirty="0">
                <a:latin typeface="Times" charset="0"/>
              </a:rPr>
              <a:t>   </a:t>
            </a:r>
            <a:r>
              <a:rPr lang="en-US" dirty="0" err="1">
                <a:latin typeface="Times" charset="0"/>
              </a:rPr>
              <a:t>r</a:t>
            </a:r>
            <a:r>
              <a:rPr lang="en-US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sz="2000" dirty="0">
                <a:latin typeface="Times" charset="0"/>
              </a:rPr>
              <a:t>   </a:t>
            </a:r>
            <a:r>
              <a:rPr lang="en-US" dirty="0">
                <a:latin typeface="Times" charset="0"/>
              </a:rPr>
              <a:t>=  (b – </a:t>
            </a:r>
            <a:r>
              <a:rPr lang="en-US" dirty="0" err="1">
                <a:latin typeface="Times" charset="0"/>
              </a:rPr>
              <a:t>Ax</a:t>
            </a:r>
            <a:r>
              <a:rPr lang="en-US" b="1" baseline="-25000" dirty="0" err="1">
                <a:latin typeface="Times" charset="0"/>
              </a:rPr>
              <a:t>t</a:t>
            </a:r>
            <a:r>
              <a:rPr lang="en-US" dirty="0">
                <a:latin typeface="Times" charset="0"/>
              </a:rPr>
              <a:t>)  </a:t>
            </a:r>
            <a:r>
              <a:rPr lang="en-US" b="1" dirty="0">
                <a:latin typeface="Times" charset="0"/>
                <a:sym typeface="Symbol" charset="0"/>
              </a:rPr>
              <a:t> </a:t>
            </a:r>
            <a:r>
              <a:rPr lang="en-US" dirty="0">
                <a:latin typeface="Time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" charset="0"/>
              </a:rPr>
              <a:t>K</a:t>
            </a:r>
            <a:r>
              <a:rPr lang="en-US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b="1" baseline="-25000" dirty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(A, b)</a:t>
            </a:r>
          </a:p>
          <a:p>
            <a:pPr>
              <a:buFontTx/>
              <a:buNone/>
            </a:pPr>
            <a:endParaRPr lang="en-US" sz="800" dirty="0">
              <a:solidFill>
                <a:schemeClr val="tx1"/>
              </a:solidFill>
              <a:latin typeface="Times" charset="0"/>
            </a:endParaRPr>
          </a:p>
          <a:p>
            <a:r>
              <a:rPr lang="en-US" dirty="0">
                <a:solidFill>
                  <a:schemeClr val="hlink"/>
                </a:solidFill>
                <a:latin typeface="Arial" charset="0"/>
              </a:rPr>
              <a:t>Notice  </a:t>
            </a:r>
            <a:r>
              <a:rPr lang="en-US" sz="2800" dirty="0" err="1">
                <a:latin typeface="Times" charset="0"/>
              </a:rPr>
              <a:t>r</a:t>
            </a:r>
            <a:r>
              <a:rPr lang="en-US" sz="2800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sz="2800" b="1" baseline="-25000" dirty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sz="2800" dirty="0">
                <a:latin typeface="Times" charset="0"/>
                <a:sym typeface="Symbol" charset="0"/>
              </a:rPr>
              <a:t> </a:t>
            </a:r>
            <a:r>
              <a:rPr lang="en-US" sz="2800" dirty="0">
                <a:solidFill>
                  <a:schemeClr val="tx1"/>
                </a:solidFill>
                <a:latin typeface="Times" charset="0"/>
              </a:rPr>
              <a:t>K</a:t>
            </a:r>
            <a:r>
              <a:rPr lang="en-US" sz="2800" b="1" baseline="-25000" dirty="0">
                <a:solidFill>
                  <a:schemeClr val="tx1"/>
                </a:solidFill>
                <a:latin typeface="Times" charset="0"/>
              </a:rPr>
              <a:t>t+1 </a:t>
            </a:r>
            <a:r>
              <a:rPr lang="en-US" sz="2800" dirty="0">
                <a:solidFill>
                  <a:schemeClr val="tx1"/>
                </a:solidFill>
                <a:latin typeface="Times" charset="0"/>
              </a:rPr>
              <a:t>(A, b), 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so</a:t>
            </a:r>
            <a:r>
              <a:rPr lang="en-US" sz="2800" dirty="0">
                <a:solidFill>
                  <a:schemeClr val="tx1"/>
                </a:solidFill>
                <a:latin typeface="Times" charset="0"/>
              </a:rPr>
              <a:t>   </a:t>
            </a:r>
            <a:r>
              <a:rPr lang="en-US" sz="2800" dirty="0" err="1">
                <a:latin typeface="Times" charset="0"/>
              </a:rPr>
              <a:t>r</a:t>
            </a:r>
            <a:r>
              <a:rPr lang="en-US" sz="2800" b="1" baseline="-25000" dirty="0" err="1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US" dirty="0">
                <a:latin typeface="Times" charset="0"/>
              </a:rPr>
              <a:t> </a:t>
            </a:r>
            <a:r>
              <a:rPr lang="en-US" sz="2800" b="1" dirty="0">
                <a:latin typeface="Times" charset="0"/>
                <a:sym typeface="Symbol" charset="0"/>
              </a:rPr>
              <a:t></a:t>
            </a:r>
            <a:r>
              <a:rPr lang="en-US" dirty="0">
                <a:latin typeface="Times" charset="0"/>
              </a:rPr>
              <a:t> </a:t>
            </a:r>
            <a:r>
              <a:rPr lang="en-US" sz="2800" dirty="0" err="1">
                <a:latin typeface="Times" charset="0"/>
              </a:rPr>
              <a:t>r</a:t>
            </a:r>
            <a:r>
              <a:rPr lang="en-US" sz="2800" b="1" baseline="-25000" dirty="0" err="1">
                <a:solidFill>
                  <a:schemeClr val="tx1"/>
                </a:solidFill>
                <a:latin typeface="Times" charset="0"/>
              </a:rPr>
              <a:t>k</a:t>
            </a:r>
            <a:r>
              <a:rPr lang="en-US" sz="2800" b="1" baseline="-25000" dirty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 for all  </a:t>
            </a:r>
            <a:r>
              <a:rPr lang="en-US" sz="2800" dirty="0">
                <a:solidFill>
                  <a:schemeClr val="tx1"/>
                </a:solidFill>
                <a:latin typeface="Times" charset="0"/>
              </a:rPr>
              <a:t>k</a:t>
            </a:r>
            <a:r>
              <a:rPr lang="en-US" sz="2800" dirty="0">
                <a:latin typeface="Times" charset="0"/>
              </a:rPr>
              <a:t> &lt; t</a:t>
            </a:r>
          </a:p>
          <a:p>
            <a:endParaRPr lang="en-US" sz="900" dirty="0">
              <a:latin typeface="Times" charset="0"/>
            </a:endParaRPr>
          </a:p>
          <a:p>
            <a:r>
              <a:rPr lang="en-US" dirty="0">
                <a:solidFill>
                  <a:schemeClr val="hlink"/>
                </a:solidFill>
                <a:latin typeface="Arial" charset="0"/>
              </a:rPr>
              <a:t>Similarly, the </a:t>
            </a:r>
            <a:r>
              <a:rPr lang="ja-JP" altLang="en-US">
                <a:solidFill>
                  <a:schemeClr val="hlink"/>
                </a:solidFill>
                <a:latin typeface="Arial" charset="0"/>
              </a:rPr>
              <a:t>“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directions</a:t>
            </a:r>
            <a:r>
              <a:rPr lang="ja-JP" altLang="en-US">
                <a:solidFill>
                  <a:schemeClr val="hlink"/>
                </a:solidFill>
                <a:latin typeface="Arial" charset="0"/>
              </a:rPr>
              <a:t>”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are A-orthogonal:</a:t>
            </a:r>
            <a:br>
              <a:rPr lang="en-US" dirty="0">
                <a:solidFill>
                  <a:schemeClr val="hlink"/>
                </a:solidFill>
                <a:latin typeface="Arial" charset="0"/>
              </a:rPr>
            </a:br>
            <a:r>
              <a:rPr lang="en-US" dirty="0">
                <a:solidFill>
                  <a:schemeClr val="hlink"/>
                </a:solidFill>
                <a:latin typeface="Arial" charset="0"/>
              </a:rPr>
              <a:t>		</a:t>
            </a:r>
            <a:r>
              <a:rPr lang="en-US" sz="2800" dirty="0">
                <a:latin typeface="Times" charset="0"/>
              </a:rPr>
              <a:t>(</a:t>
            </a:r>
            <a:r>
              <a:rPr lang="en-US" sz="2800" dirty="0" err="1">
                <a:latin typeface="Times" charset="0"/>
              </a:rPr>
              <a:t>x</a:t>
            </a:r>
            <a:r>
              <a:rPr lang="en-US" sz="2800" b="1" baseline="-25000" dirty="0" err="1">
                <a:latin typeface="Times" charset="0"/>
              </a:rPr>
              <a:t>t</a:t>
            </a:r>
            <a:r>
              <a:rPr lang="en-US" sz="2800" dirty="0">
                <a:latin typeface="Times" charset="0"/>
              </a:rPr>
              <a:t> – x</a:t>
            </a:r>
            <a:r>
              <a:rPr lang="en-US" sz="2800" b="1" baseline="-25000" dirty="0">
                <a:latin typeface="Times" charset="0"/>
              </a:rPr>
              <a:t>t-1 </a:t>
            </a:r>
            <a:r>
              <a:rPr lang="en-US" sz="2800" dirty="0">
                <a:latin typeface="Times" charset="0"/>
              </a:rPr>
              <a:t>)</a:t>
            </a:r>
            <a:r>
              <a:rPr lang="en-US" sz="2800" b="1" baseline="30000" dirty="0">
                <a:latin typeface="Times" charset="0"/>
              </a:rPr>
              <a:t>T</a:t>
            </a:r>
            <a:r>
              <a:rPr lang="en-US" sz="2800" dirty="0">
                <a:latin typeface="Times" charset="0"/>
              </a:rPr>
              <a:t>·</a:t>
            </a:r>
            <a:r>
              <a:rPr lang="en-US" sz="2800" dirty="0">
                <a:latin typeface="Times" charset="0"/>
                <a:sym typeface="Symbol" charset="0"/>
              </a:rPr>
              <a:t>A</a:t>
            </a:r>
            <a:r>
              <a:rPr lang="en-US" sz="2800" dirty="0">
                <a:latin typeface="Times" charset="0"/>
              </a:rPr>
              <a:t>·</a:t>
            </a:r>
            <a:r>
              <a:rPr lang="en-US" sz="2800" dirty="0">
                <a:latin typeface="Times" charset="0"/>
                <a:sym typeface="Symbol" charset="0"/>
              </a:rPr>
              <a:t> </a:t>
            </a:r>
            <a:r>
              <a:rPr lang="en-US" sz="2800" dirty="0">
                <a:latin typeface="Times" charset="0"/>
              </a:rPr>
              <a:t>(</a:t>
            </a:r>
            <a:r>
              <a:rPr lang="en-US" sz="2800" dirty="0" err="1">
                <a:latin typeface="Times" charset="0"/>
              </a:rPr>
              <a:t>x</a:t>
            </a:r>
            <a:r>
              <a:rPr lang="en-US" sz="2800" b="1" baseline="-25000" dirty="0" err="1">
                <a:latin typeface="Times" charset="0"/>
              </a:rPr>
              <a:t>k</a:t>
            </a:r>
            <a:r>
              <a:rPr lang="en-US" sz="2800" dirty="0">
                <a:latin typeface="Times" charset="0"/>
              </a:rPr>
              <a:t> – x</a:t>
            </a:r>
            <a:r>
              <a:rPr lang="en-US" sz="2800" b="1" baseline="-25000" dirty="0">
                <a:latin typeface="Times" charset="0"/>
              </a:rPr>
              <a:t>k-1 </a:t>
            </a:r>
            <a:r>
              <a:rPr lang="en-US" sz="2800" dirty="0">
                <a:latin typeface="Times" charset="0"/>
              </a:rPr>
              <a:t>) = 0</a:t>
            </a:r>
          </a:p>
          <a:p>
            <a:pPr algn="ctr">
              <a:buFontTx/>
              <a:buNone/>
            </a:pPr>
            <a:endParaRPr lang="en-US" sz="900" dirty="0">
              <a:latin typeface="Times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The magic: Short recurrences. . .</a:t>
            </a:r>
            <a:br>
              <a:rPr lang="en-US" dirty="0">
                <a:solidFill>
                  <a:schemeClr val="hlink"/>
                </a:solidFill>
                <a:latin typeface="Arial" charset="0"/>
              </a:rPr>
            </a:br>
            <a:r>
              <a:rPr lang="en-US" dirty="0">
                <a:solidFill>
                  <a:schemeClr val="hlink"/>
                </a:solidFill>
                <a:latin typeface="Arial" charset="0"/>
              </a:rPr>
              <a:t>	</a:t>
            </a:r>
            <a:r>
              <a:rPr lang="en-US" dirty="0">
                <a:solidFill>
                  <a:srgbClr val="021FAE"/>
                </a:solidFill>
                <a:latin typeface="Arial" charset="0"/>
              </a:rPr>
              <a:t>A is symmetric =&gt; can get next residual and direction</a:t>
            </a:r>
            <a:br>
              <a:rPr lang="en-US" dirty="0">
                <a:solidFill>
                  <a:srgbClr val="021FAE"/>
                </a:solidFill>
                <a:latin typeface="Arial" charset="0"/>
              </a:rPr>
            </a:br>
            <a:r>
              <a:rPr lang="en-US" dirty="0">
                <a:solidFill>
                  <a:srgbClr val="021FAE"/>
                </a:solidFill>
                <a:latin typeface="Arial" charset="0"/>
              </a:rPr>
              <a:t>	     from the previous one, without saving them 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609600"/>
          </a:xfrm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Conjugate gradient:  Convergence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572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In exact arithmetic, CG converges in n steps </a:t>
            </a:r>
            <a:br>
              <a:rPr lang="en-US" dirty="0">
                <a:solidFill>
                  <a:schemeClr val="tx1"/>
                </a:solidFill>
                <a:latin typeface="Arial" charset="0"/>
              </a:rPr>
            </a:br>
            <a:r>
              <a:rPr lang="en-US" dirty="0">
                <a:solidFill>
                  <a:schemeClr val="tx1"/>
                </a:solidFill>
                <a:latin typeface="Arial" charset="0"/>
              </a:rPr>
              <a:t>                       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(completely unrealistic!!)</a:t>
            </a:r>
            <a:endParaRPr lang="en-US" sz="4000" dirty="0">
              <a:solidFill>
                <a:schemeClr val="hlink"/>
              </a:solidFill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Accuracy after t steps of CG is related to: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consider polynomials of degree t that are equal to 1 at 0.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how small can such a polynomial be at all the eigenvalues of A?</a:t>
            </a:r>
          </a:p>
          <a:p>
            <a:pPr lvl="4">
              <a:lnSpc>
                <a:spcPct val="90000"/>
              </a:lnSpc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Thus, eigenvalues close together are good.</a:t>
            </a: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Condition number: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sz="2800" dirty="0" err="1">
                <a:latin typeface="Times New Roman" charset="0"/>
                <a:cs typeface="Times New Roman" charset="0"/>
              </a:rPr>
              <a:t>κ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(A)   =   ||A||</a:t>
            </a:r>
            <a:r>
              <a:rPr lang="en-US" baseline="-25000" dirty="0">
                <a:solidFill>
                  <a:schemeClr val="tx1"/>
                </a:solidFill>
                <a:latin typeface="Times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 ||A</a:t>
            </a:r>
            <a:r>
              <a:rPr lang="en-US" baseline="30000" dirty="0">
                <a:solidFill>
                  <a:schemeClr val="tx1"/>
                </a:solidFill>
                <a:latin typeface="Times" charset="0"/>
              </a:rPr>
              <a:t>-1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||</a:t>
            </a:r>
            <a:r>
              <a:rPr lang="en-US" baseline="-25000" dirty="0">
                <a:solidFill>
                  <a:schemeClr val="tx1"/>
                </a:solidFill>
                <a:latin typeface="Times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  =  </a:t>
            </a:r>
            <a:r>
              <a:rPr lang="en-US" dirty="0" err="1">
                <a:solidFill>
                  <a:schemeClr val="tx1"/>
                </a:solidFill>
                <a:latin typeface="Times" charset="0"/>
              </a:rPr>
              <a:t>λ</a:t>
            </a:r>
            <a:r>
              <a:rPr lang="en-US" baseline="-25000" dirty="0" err="1">
                <a:solidFill>
                  <a:schemeClr val="tx1"/>
                </a:solidFill>
                <a:latin typeface="Times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(A) / </a:t>
            </a:r>
            <a:r>
              <a:rPr lang="en-US" dirty="0" err="1">
                <a:solidFill>
                  <a:schemeClr val="tx1"/>
                </a:solidFill>
                <a:latin typeface="Times" charset="0"/>
              </a:rPr>
              <a:t>λ</a:t>
            </a:r>
            <a:r>
              <a:rPr lang="en-US" baseline="-25000" dirty="0" err="1">
                <a:solidFill>
                  <a:schemeClr val="tx1"/>
                </a:solidFill>
                <a:latin typeface="Times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(A)</a:t>
            </a:r>
          </a:p>
          <a:p>
            <a:pPr lvl="4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Residual is reduced by a constant factor by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           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O(κ</a:t>
            </a:r>
            <a:r>
              <a:rPr lang="en-US" baseline="30000" dirty="0">
                <a:solidFill>
                  <a:schemeClr val="tx1"/>
                </a:solidFill>
                <a:latin typeface="Times" charset="0"/>
              </a:rPr>
              <a:t>1/2</a:t>
            </a:r>
            <a:r>
              <a:rPr lang="en-US" dirty="0">
                <a:solidFill>
                  <a:schemeClr val="tx1"/>
                </a:solidFill>
                <a:latin typeface="Times" charset="0"/>
              </a:rPr>
              <a:t>(A))</a:t>
            </a:r>
            <a:r>
              <a:rPr lang="en-US" dirty="0">
                <a:latin typeface="Arial" charset="0"/>
                <a:cs typeface="Arial" charset="0"/>
              </a:rPr>
              <a:t>  iterations of CG.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10386</TotalTime>
  <Words>1608</Words>
  <Application>Microsoft Macintosh PowerPoint</Application>
  <PresentationFormat>On-screen Show (4:3)</PresentationFormat>
  <Paragraphs>242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Symbol</vt:lpstr>
      <vt:lpstr>Times</vt:lpstr>
      <vt:lpstr>Times New Roman</vt:lpstr>
      <vt:lpstr>Default Design</vt:lpstr>
      <vt:lpstr>Document</vt:lpstr>
      <vt:lpstr>The Landscape of Sparse Ax=b Solvers</vt:lpstr>
      <vt:lpstr>Conjugate gradient iteration for Ax = b</vt:lpstr>
      <vt:lpstr>Conjugate gradient iteration for Ax = b</vt:lpstr>
      <vt:lpstr>Conjugate gradient iteration for Ax = b</vt:lpstr>
      <vt:lpstr>Conjugate gradient iteration for Ax = b</vt:lpstr>
      <vt:lpstr>Conjugate gradient iteration for Ax = b</vt:lpstr>
      <vt:lpstr>Conjugate gradient iteration</vt:lpstr>
      <vt:lpstr>Conjugate gradient:  Orthogonal sequences</vt:lpstr>
      <vt:lpstr>Conjugate gradient:  Convergence</vt:lpstr>
      <vt:lpstr>Preconditioners</vt:lpstr>
      <vt:lpstr>Preconditioned conjugate gradient iteration</vt:lpstr>
      <vt:lpstr>Incomplete Cholesky factorization  (IC, ILU)</vt:lpstr>
      <vt:lpstr>Incomplete Cholesky and ILU:   Variants</vt:lpstr>
      <vt:lpstr>Incomplete Cholesky and ILU:   Issues</vt:lpstr>
      <vt:lpstr>Sparse approximate inverses</vt:lpstr>
      <vt:lpstr>The Landscape of Sparse Ax=b Solvers</vt:lpstr>
      <vt:lpstr>Complexity of linear solvers</vt:lpstr>
      <vt:lpstr>Hierarchy of matrix classes (all real)</vt:lpstr>
      <vt:lpstr>Other Krylov subspace methods</vt:lpstr>
    </vt:vector>
  </TitlesOfParts>
  <Company>Xerox PARC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LU Factorization</dc:title>
  <dc:creator>John Gilbert</dc:creator>
  <cp:lastModifiedBy>Microsoft Office User</cp:lastModifiedBy>
  <cp:revision>382</cp:revision>
  <cp:lastPrinted>2021-05-12T14:46:02Z</cp:lastPrinted>
  <dcterms:created xsi:type="dcterms:W3CDTF">1998-10-05T22:15:03Z</dcterms:created>
  <dcterms:modified xsi:type="dcterms:W3CDTF">2021-05-12T14:51:38Z</dcterms:modified>
</cp:coreProperties>
</file>