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FATTY ACID OXIDATION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TRANSPORT OF FATTY ACID IN TO MITOCHONDRIAL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Fatty acids are activated on the outer mitochondrial membrane, whereas they are oxidized in the mitochondrial matrix. </a:t>
            </a:r>
            <a:endParaRPr lang="en-US" dirty="0" smtClean="0"/>
          </a:p>
          <a:p>
            <a:r>
              <a:rPr lang="en-US" dirty="0" smtClean="0"/>
              <a:t></a:t>
            </a:r>
            <a:r>
              <a:rPr lang="en-US" dirty="0"/>
              <a:t>Activated long-chain fatty acids are transported across the membrane by conjugating them to carnitine, a </a:t>
            </a:r>
            <a:r>
              <a:rPr lang="en-US" dirty="0" err="1"/>
              <a:t>zwitterionic</a:t>
            </a:r>
            <a:r>
              <a:rPr lang="en-US" dirty="0"/>
              <a:t> alcohol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61" y="4356126"/>
            <a:ext cx="4820323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3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TRANSPORT OF FATTY ACID IN TO MITOCHONDRIAL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Carnitine (ß-</a:t>
            </a:r>
            <a:r>
              <a:rPr lang="en-US" dirty="0" err="1"/>
              <a:t>hydroxy</a:t>
            </a:r>
            <a:r>
              <a:rPr lang="en-US" dirty="0"/>
              <a:t>-Υ-</a:t>
            </a:r>
            <a:r>
              <a:rPr lang="en-US" dirty="0" err="1"/>
              <a:t>trimethyl</a:t>
            </a:r>
            <a:r>
              <a:rPr lang="en-US" dirty="0"/>
              <a:t> ammonium butyrate), (CH3 )3N+—CH2—CH(OH)—CH2—COO–, is widely distributed and is particularly abundant in muscle. Carnitine is obtained from foods, particularly animal-based foods, and via endogenous synthesis.</a:t>
            </a:r>
          </a:p>
        </p:txBody>
      </p:sp>
    </p:spTree>
    <p:extLst>
      <p:ext uri="{BB962C8B-B14F-4D97-AF65-F5344CB8AC3E}">
        <p14:creationId xmlns:p14="http://schemas.microsoft.com/office/powerpoint/2010/main" val="2146265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CARNITINE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1)The acyl group is to the hydroxyl group of carnitine to form acyl carnitine. This reaction is catalyzed by carnitine acyl transferase I </a:t>
            </a:r>
            <a:endParaRPr lang="en-US" dirty="0" smtClean="0"/>
          </a:p>
          <a:p>
            <a:r>
              <a:rPr lang="en-US" dirty="0" smtClean="0"/>
              <a:t>2)Acyl </a:t>
            </a:r>
            <a:r>
              <a:rPr lang="en-US" dirty="0"/>
              <a:t>carnitine is then shuttled across the inner mitochondrial membrane by a translocase. </a:t>
            </a:r>
            <a:endParaRPr lang="en-US" dirty="0" smtClean="0"/>
          </a:p>
          <a:p>
            <a:r>
              <a:rPr lang="en-US" dirty="0" smtClean="0"/>
              <a:t>3)The </a:t>
            </a:r>
            <a:r>
              <a:rPr lang="en-US" dirty="0"/>
              <a:t>acyl group is transferred back to CoA on the matrix side of the membrane. This reaction, which is catalyzed by carnitine acyl transferase II. </a:t>
            </a:r>
            <a:endParaRPr lang="en-US" dirty="0" smtClean="0"/>
          </a:p>
          <a:p>
            <a:r>
              <a:rPr lang="en-US" dirty="0" smtClean="0"/>
              <a:t>Finally</a:t>
            </a:r>
            <a:r>
              <a:rPr lang="en-US" dirty="0"/>
              <a:t>, the translocase returns carnitine to the cytosolic side in exchange for an incoming acyl carnitine </a:t>
            </a:r>
          </a:p>
        </p:txBody>
      </p:sp>
    </p:spTree>
    <p:extLst>
      <p:ext uri="{BB962C8B-B14F-4D97-AF65-F5344CB8AC3E}">
        <p14:creationId xmlns:p14="http://schemas.microsoft.com/office/powerpoint/2010/main" val="221620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CARNITINE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708" y="2285999"/>
            <a:ext cx="6682153" cy="396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</a:t>
            </a:r>
            <a:r>
              <a:rPr lang="en-US" dirty="0" smtClean="0"/>
              <a:t>BETA OXIDATION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Step-1 </a:t>
            </a:r>
            <a:r>
              <a:rPr lang="en-US" dirty="0" smtClean="0"/>
              <a:t>Dehydrogenation </a:t>
            </a:r>
            <a:r>
              <a:rPr lang="en-US" dirty="0"/>
              <a:t>- The first step is the removal o f two hydro g e n atoms from the 2(</a:t>
            </a:r>
            <a:r>
              <a:rPr lang="el-GR" dirty="0"/>
              <a:t>α ) - </a:t>
            </a:r>
            <a:r>
              <a:rPr lang="en-US" dirty="0"/>
              <a:t>and 3(</a:t>
            </a:r>
            <a:r>
              <a:rPr lang="el-GR" dirty="0"/>
              <a:t>β ) - </a:t>
            </a:r>
            <a:r>
              <a:rPr lang="en-US" dirty="0" smtClean="0"/>
              <a:t>carbon </a:t>
            </a:r>
            <a:r>
              <a:rPr lang="en-US" dirty="0"/>
              <a:t>atoms, catalyzed </a:t>
            </a:r>
            <a:r>
              <a:rPr lang="en-US" dirty="0" smtClean="0"/>
              <a:t>by acyl </a:t>
            </a:r>
            <a:r>
              <a:rPr lang="en-US" dirty="0"/>
              <a:t>- CoA </a:t>
            </a:r>
            <a:r>
              <a:rPr lang="en-US" dirty="0" err="1"/>
              <a:t>deh</a:t>
            </a:r>
            <a:r>
              <a:rPr lang="en-US" dirty="0"/>
              <a:t> </a:t>
            </a:r>
            <a:r>
              <a:rPr lang="en-US" dirty="0" err="1" smtClean="0"/>
              <a:t>ydrogenase</a:t>
            </a:r>
            <a:r>
              <a:rPr lang="en-US" dirty="0" smtClean="0"/>
              <a:t> </a:t>
            </a:r>
            <a:r>
              <a:rPr lang="en-US" dirty="0"/>
              <a:t>and requiring FAD. This </a:t>
            </a:r>
            <a:r>
              <a:rPr lang="en-US" dirty="0" smtClean="0"/>
              <a:t>results </a:t>
            </a:r>
            <a:r>
              <a:rPr lang="en-US" dirty="0"/>
              <a:t>in the formation of </a:t>
            </a:r>
            <a:r>
              <a:rPr lang="el-GR" dirty="0"/>
              <a:t>Δ 2 -</a:t>
            </a:r>
            <a:r>
              <a:rPr lang="en-US" dirty="0"/>
              <a:t>trans - </a:t>
            </a:r>
            <a:r>
              <a:rPr lang="en-US" dirty="0" err="1"/>
              <a:t>enoyl</a:t>
            </a:r>
            <a:r>
              <a:rPr lang="en-US" dirty="0"/>
              <a:t>-Co A and 16 FADH 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727" y="3657600"/>
            <a:ext cx="2847072" cy="260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BETA OXIDATION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426677"/>
            <a:ext cx="10114841" cy="3720123"/>
          </a:xfrm>
        </p:spPr>
        <p:txBody>
          <a:bodyPr/>
          <a:lstStyle/>
          <a:p>
            <a:r>
              <a:rPr lang="en-US" dirty="0"/>
              <a:t>Electrons from the FADH2 prosthetic group of the reduced acyl CoA dehydrogenase are transferred to </a:t>
            </a:r>
            <a:r>
              <a:rPr lang="en-US" dirty="0" smtClean="0"/>
              <a:t>electron</a:t>
            </a:r>
          </a:p>
          <a:p>
            <a:r>
              <a:rPr lang="en-US" dirty="0"/>
              <a:t>transferring </a:t>
            </a:r>
            <a:r>
              <a:rPr lang="en-US" dirty="0" err="1"/>
              <a:t>flavoprotein</a:t>
            </a:r>
            <a:r>
              <a:rPr lang="en-US" dirty="0"/>
              <a:t> (ETF). </a:t>
            </a:r>
            <a:endParaRPr lang="en-US" dirty="0" smtClean="0"/>
          </a:p>
          <a:p>
            <a:r>
              <a:rPr lang="en-US" dirty="0" smtClean="0"/>
              <a:t></a:t>
            </a:r>
            <a:r>
              <a:rPr lang="en-US" dirty="0"/>
              <a:t>ETF donates electrons to ETF: ubiquinone reductase, an iron-sulfur protein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Ubiquinone is thereby reduced to </a:t>
            </a:r>
            <a:r>
              <a:rPr lang="en-US" dirty="0" err="1"/>
              <a:t>ubiquinol</a:t>
            </a:r>
            <a:r>
              <a:rPr lang="en-US" dirty="0"/>
              <a:t>, which delivers its high-potential electrons to the second proton-pumping site of the </a:t>
            </a:r>
            <a:r>
              <a:rPr lang="en-US" dirty="0" smtClean="0"/>
              <a:t>respiratory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234" y="5117957"/>
            <a:ext cx="5611008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21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BETA OXIDATION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Step-2- Hydration Water is added to saturate the double bond and form 3 -</a:t>
            </a:r>
            <a:r>
              <a:rPr lang="en-US" dirty="0" err="1"/>
              <a:t>hydroxyacyl</a:t>
            </a:r>
            <a:r>
              <a:rPr lang="en-US" dirty="0"/>
              <a:t>-CoA, catalyzed by Δ 2-enoyl-CoA hydratase.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857" y="2930769"/>
            <a:ext cx="2438740" cy="321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725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BETA OXIDATION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Step-3- </a:t>
            </a:r>
            <a:r>
              <a:rPr lang="en-US" dirty="0" err="1"/>
              <a:t>dehydrogenationThe</a:t>
            </a:r>
            <a:r>
              <a:rPr lang="en-US" dirty="0"/>
              <a:t> 3-hydroxy derivative undergoes further dehydrogenation on the 3-carbon catalyzed by L(+)-3-hydroxyacylCoA dehydrogenase to form the corresponding 3-ketoacyl-CoA compound. In this case, NAD+ is the coenzyme involved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940" y="3669323"/>
            <a:ext cx="2467319" cy="24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4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8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FATTY ACIDS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fatty acid contains a long hydrocarbon chain and a terminal carboxylate group. The hydrocarbon chain may be saturated (with no double bond) or may be unsaturated (containing double bond).</a:t>
            </a:r>
          </a:p>
        </p:txBody>
      </p:sp>
    </p:spTree>
    <p:extLst>
      <p:ext uri="{BB962C8B-B14F-4D97-AF65-F5344CB8AC3E}">
        <p14:creationId xmlns:p14="http://schemas.microsoft.com/office/powerpoint/2010/main" val="173442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OF FATTY ACIDS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680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Fatty acids have four major physiological roles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Fatty </a:t>
            </a:r>
            <a:r>
              <a:rPr lang="en-US" dirty="0"/>
              <a:t>acids are building blocks of phospholipids and glycolipids. </a:t>
            </a:r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/>
              <a:t>proteins are modified by the covalent attachment of fatty acids, which target them to membrane </a:t>
            </a:r>
            <a:r>
              <a:rPr lang="en-US" dirty="0" smtClean="0"/>
              <a:t>locations</a:t>
            </a:r>
          </a:p>
          <a:p>
            <a:r>
              <a:rPr lang="en-US" dirty="0" smtClean="0"/>
              <a:t>Fatty </a:t>
            </a:r>
            <a:r>
              <a:rPr lang="en-US" dirty="0"/>
              <a:t>acids are fuel molecules. They are stored as </a:t>
            </a:r>
            <a:r>
              <a:rPr lang="en-US" dirty="0" err="1"/>
              <a:t>triacylglycerols</a:t>
            </a:r>
            <a:r>
              <a:rPr lang="en-US" dirty="0"/>
              <a:t>. Fatty acids mobilized from </a:t>
            </a:r>
            <a:r>
              <a:rPr lang="en-US" dirty="0" err="1"/>
              <a:t>triacylglycerols</a:t>
            </a:r>
            <a:r>
              <a:rPr lang="en-US" dirty="0"/>
              <a:t> are oxidized to meet the energy needs of a cell or organism. </a:t>
            </a:r>
            <a:endParaRPr lang="en-US" dirty="0" smtClean="0"/>
          </a:p>
          <a:p>
            <a:r>
              <a:rPr lang="en-US" dirty="0" smtClean="0"/>
              <a:t>Fatty </a:t>
            </a:r>
            <a:r>
              <a:rPr lang="en-US" dirty="0"/>
              <a:t>acid derivatives serve as hormones and intracellular messengers e.g. steroids, sex hormones and prostaglandins. TRIGLYCERIDES  Triglycerides are a highly concentrated stores of </a:t>
            </a:r>
            <a:r>
              <a:rPr lang="en-US" dirty="0" err="1"/>
              <a:t>energ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99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TRIGLYCERIDES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Triglycerides are a highly concentrated stores of energy because they are reduced and anhydrous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 The yield from the complete oxidation of fatty acids is about 9 kcal g-1 (38 kJ g-1) </a:t>
            </a:r>
            <a:endParaRPr lang="en-US" dirty="0" smtClean="0"/>
          </a:p>
          <a:p>
            <a:r>
              <a:rPr lang="en-US" dirty="0" smtClean="0"/>
              <a:t> </a:t>
            </a:r>
            <a:r>
              <a:rPr lang="en-US" dirty="0" err="1"/>
              <a:t>Triacylglycerols</a:t>
            </a:r>
            <a:r>
              <a:rPr lang="en-US" dirty="0"/>
              <a:t> are nonpolar, and are stored in a nearly anhydrous form, whereas much more polar proteins and carbohydrates are more highly</a:t>
            </a:r>
          </a:p>
        </p:txBody>
      </p:sp>
    </p:spTree>
    <p:extLst>
      <p:ext uri="{BB962C8B-B14F-4D97-AF65-F5344CB8AC3E}">
        <p14:creationId xmlns:p14="http://schemas.microsoft.com/office/powerpoint/2010/main" val="229030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TRIGLYCERIDES V/S GLYCOGEN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1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FATTY ACID OXIDATION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Fatty acids can be oxidized </a:t>
            </a:r>
            <a:r>
              <a:rPr lang="en-US" dirty="0" smtClean="0"/>
              <a:t>by</a:t>
            </a:r>
          </a:p>
          <a:p>
            <a:r>
              <a:rPr lang="en-US" dirty="0" smtClean="0"/>
              <a:t>Beta </a:t>
            </a:r>
            <a:r>
              <a:rPr lang="en-US" dirty="0"/>
              <a:t>oxidation- Major mechanism, occurs in the mitochondria matrix. 2-C units are released as acetyl CoA per cycle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Alpha </a:t>
            </a:r>
            <a:r>
              <a:rPr lang="en-US" dirty="0"/>
              <a:t>oxidation- Predominantly takes place in brain and liver, one carbon is lost in the form of CO2 per cycle. </a:t>
            </a:r>
            <a:endParaRPr lang="en-US" dirty="0" smtClean="0"/>
          </a:p>
          <a:p>
            <a:r>
              <a:rPr lang="en-US" dirty="0" smtClean="0"/>
              <a:t>Omega </a:t>
            </a:r>
            <a:r>
              <a:rPr lang="en-US" dirty="0"/>
              <a:t>oxidation- Minor mechanism, but becomes important in conditions of impaired beta oxidation </a:t>
            </a:r>
            <a:endParaRPr lang="en-US" dirty="0" smtClean="0"/>
          </a:p>
          <a:p>
            <a:r>
              <a:rPr lang="en-US" dirty="0" smtClean="0"/>
              <a:t>Peroxisomal </a:t>
            </a:r>
            <a:r>
              <a:rPr lang="en-US" dirty="0"/>
              <a:t>oxidation- Mainly for the trimming of very long chain fatty acids</a:t>
            </a:r>
          </a:p>
        </p:txBody>
      </p:sp>
    </p:spTree>
    <p:extLst>
      <p:ext uri="{BB962C8B-B14F-4D97-AF65-F5344CB8AC3E}">
        <p14:creationId xmlns:p14="http://schemas.microsoft.com/office/powerpoint/2010/main" val="881035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OXIDATION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beta </a:t>
            </a:r>
            <a:r>
              <a:rPr lang="en-US" dirty="0" smtClean="0"/>
              <a:t>oxidation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A saturated acyl Co A is degraded by a recurring sequence of four reactions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1) Oxidation by </a:t>
            </a:r>
            <a:r>
              <a:rPr lang="en-US" dirty="0" err="1"/>
              <a:t>flavin</a:t>
            </a:r>
            <a:r>
              <a:rPr lang="en-US" dirty="0"/>
              <a:t> adenine dinucleotide (FAD) 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/>
              <a:t>) Hydration, 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/>
              <a:t>) Oxidation by NAD+ , </a:t>
            </a:r>
            <a:r>
              <a:rPr lang="en-US" dirty="0" smtClean="0"/>
              <a:t>and </a:t>
            </a:r>
          </a:p>
          <a:p>
            <a:r>
              <a:rPr lang="en-US" dirty="0" smtClean="0"/>
              <a:t>4</a:t>
            </a:r>
            <a:r>
              <a:rPr lang="en-US" dirty="0"/>
              <a:t>) </a:t>
            </a:r>
            <a:r>
              <a:rPr lang="en-US" dirty="0" err="1"/>
              <a:t>Thiolysis</a:t>
            </a:r>
            <a:r>
              <a:rPr lang="en-US" dirty="0"/>
              <a:t> by Co ASH </a:t>
            </a:r>
          </a:p>
        </p:txBody>
      </p:sp>
    </p:spTree>
    <p:extLst>
      <p:ext uri="{BB962C8B-B14F-4D97-AF65-F5344CB8AC3E}">
        <p14:creationId xmlns:p14="http://schemas.microsoft.com/office/powerpoint/2010/main" val="3801882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OXIDATION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The fatty acyl chain is shortened by two carbon atoms as a result of these reactions, </a:t>
            </a:r>
            <a:endParaRPr lang="en-US" dirty="0" smtClean="0"/>
          </a:p>
          <a:p>
            <a:r>
              <a:rPr lang="en-US" dirty="0" smtClean="0"/>
              <a:t> </a:t>
            </a:r>
            <a:r>
              <a:rPr lang="en-US" dirty="0"/>
              <a:t>FADH2, NADH, and acetyl Co A are generated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Because oxidation is on the β carbon and the chain is broken between the α (2)- and β (3)-carbon atoms—hence the name – β oxidation </a:t>
            </a:r>
          </a:p>
        </p:txBody>
      </p:sp>
    </p:spTree>
    <p:extLst>
      <p:ext uri="{BB962C8B-B14F-4D97-AF65-F5344CB8AC3E}">
        <p14:creationId xmlns:p14="http://schemas.microsoft.com/office/powerpoint/2010/main" val="1265191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OF FATTY ACIDS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Fatty acids must first be converted to an active intermediate before they can be catabolized. This is the only step in the complete degradation of a fatty acid that requires energy from ATP. The activation of a fatty acid is accomplished in two </a:t>
            </a:r>
            <a:r>
              <a:rPr lang="en-US" dirty="0" smtClean="0"/>
              <a:t>steps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152" y="3710510"/>
            <a:ext cx="5689445" cy="261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6084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4161</TotalTime>
  <Words>823</Words>
  <Application>Microsoft Office PowerPoint</Application>
  <PresentationFormat>Widescreen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FATTY ACID OXIDATION</vt:lpstr>
      <vt:lpstr>FATTY ACIDS</vt:lpstr>
      <vt:lpstr>FUNCTIONS OF FATTY ACIDS</vt:lpstr>
      <vt:lpstr>TRIGLYCERIDES</vt:lpstr>
      <vt:lpstr>TRIGLYCERIDES V/S GLYCOGEN</vt:lpstr>
      <vt:lpstr>TYPES OF FATTY ACID OXIDATION</vt:lpstr>
      <vt:lpstr>BETA OXIDATION</vt:lpstr>
      <vt:lpstr>BETA OXIDATION</vt:lpstr>
      <vt:lpstr>ACTIVATION OF FATTY ACIDS</vt:lpstr>
      <vt:lpstr>TRANSPORT OF FATTY ACID IN TO MITOCHONDRIAL MATRIX</vt:lpstr>
      <vt:lpstr>TRANSPORT OF FATTY ACID IN TO MITOCHONDRIAL MATRIX</vt:lpstr>
      <vt:lpstr>ROLE OF CARNITINE</vt:lpstr>
      <vt:lpstr>ROLE OF CARNITINE</vt:lpstr>
      <vt:lpstr>STEPS OF BETA OXIDATION</vt:lpstr>
      <vt:lpstr>STEPS OF BETA OXIDATION</vt:lpstr>
      <vt:lpstr>STEPS OF BETA OXIDATION</vt:lpstr>
      <vt:lpstr>STEPS OF BETA OXIDATION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FATTY ACID OXIDATION</dc:title>
  <dc:creator>GULLYHUB</dc:creator>
  <cp:lastModifiedBy>GULLYHUB</cp:lastModifiedBy>
  <cp:revision>19</cp:revision>
  <dcterms:created xsi:type="dcterms:W3CDTF">2024-01-31T09:00:47Z</dcterms:created>
  <dcterms:modified xsi:type="dcterms:W3CDTF">2024-02-10T22:21:05Z</dcterms:modified>
</cp:coreProperties>
</file>