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3/9/2023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Neurophysiology and health</a:t>
            </a:r>
            <a:endParaRPr lang="en-US" dirty="0"/>
          </a:p>
        </p:txBody>
      </p:sp>
      <p:sp>
        <p:nvSpPr>
          <p:cNvPr id="3" name="Subtitle 2"/>
          <p:cNvSpPr>
            <a:spLocks noGrp="1"/>
          </p:cNvSpPr>
          <p:nvPr>
            <p:ph type="subTitle" idx="1"/>
          </p:nvPr>
        </p:nvSpPr>
        <p:spPr/>
        <p:txBody>
          <a:bodyPr/>
          <a:lstStyle/>
          <a:p>
            <a:r>
              <a:rPr lang="en-US" dirty="0" smtClean="0"/>
              <a:t>JOHN SENANU</a:t>
            </a:r>
          </a:p>
          <a:p>
            <a:r>
              <a:rPr lang="en-US" dirty="0" smtClean="0"/>
              <a:t>Lecture 1</a:t>
            </a:r>
          </a:p>
          <a:p>
            <a:endParaRPr lang="en-US" dirty="0"/>
          </a:p>
        </p:txBody>
      </p:sp>
    </p:spTree>
    <p:extLst>
      <p:ext uri="{BB962C8B-B14F-4D97-AF65-F5344CB8AC3E}">
        <p14:creationId xmlns:p14="http://schemas.microsoft.com/office/powerpoint/2010/main" val="881480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prstClr val="black">
                    <a:lumMod val="85000"/>
                    <a:lumOff val="15000"/>
                  </a:prstClr>
                </a:solidFill>
              </a:rPr>
              <a:t>Organisation</a:t>
            </a:r>
            <a:r>
              <a:rPr lang="en-US" dirty="0">
                <a:solidFill>
                  <a:prstClr val="black">
                    <a:lumMod val="85000"/>
                    <a:lumOff val="15000"/>
                  </a:prstClr>
                </a:solidFill>
              </a:rPr>
              <a:t> of the nervous </a:t>
            </a:r>
            <a:r>
              <a:rPr lang="en-US" dirty="0" smtClean="0">
                <a:solidFill>
                  <a:prstClr val="black">
                    <a:lumMod val="85000"/>
                    <a:lumOff val="15000"/>
                  </a:prstClr>
                </a:solidFill>
              </a:rPr>
              <a:t>system</a:t>
            </a:r>
            <a:br>
              <a:rPr lang="en-US" dirty="0" smtClean="0">
                <a:solidFill>
                  <a:prstClr val="black">
                    <a:lumMod val="85000"/>
                    <a:lumOff val="15000"/>
                  </a:prstClr>
                </a:solidFill>
              </a:rPr>
            </a:br>
            <a:r>
              <a:rPr lang="en-US" sz="2200" dirty="0" smtClean="0">
                <a:solidFill>
                  <a:prstClr val="black">
                    <a:lumMod val="85000"/>
                    <a:lumOff val="15000"/>
                  </a:prstClr>
                </a:solidFill>
              </a:rPr>
              <a:t>Brainstem and location of cranial nerves nuclei</a:t>
            </a:r>
            <a:endParaRPr lang="en-US" sz="2200" dirty="0"/>
          </a:p>
        </p:txBody>
      </p:sp>
      <p:pic>
        <p:nvPicPr>
          <p:cNvPr id="4" name="Content Placeholder 3"/>
          <p:cNvPicPr>
            <a:picLocks noGrp="1" noChangeAspect="1"/>
          </p:cNvPicPr>
          <p:nvPr>
            <p:ph idx="1"/>
          </p:nvPr>
        </p:nvPicPr>
        <p:blipFill>
          <a:blip r:embed="rId2"/>
          <a:stretch>
            <a:fillRect/>
          </a:stretch>
        </p:blipFill>
        <p:spPr>
          <a:xfrm>
            <a:off x="1423147" y="2530569"/>
            <a:ext cx="8942293" cy="3317875"/>
          </a:xfrm>
          <a:prstGeom prst="rect">
            <a:avLst/>
          </a:prstGeom>
        </p:spPr>
      </p:pic>
    </p:spTree>
    <p:extLst>
      <p:ext uri="{BB962C8B-B14F-4D97-AF65-F5344CB8AC3E}">
        <p14:creationId xmlns:p14="http://schemas.microsoft.com/office/powerpoint/2010/main" val="2606517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prstClr val="black">
                    <a:lumMod val="85000"/>
                    <a:lumOff val="15000"/>
                  </a:prstClr>
                </a:solidFill>
              </a:rPr>
              <a:t>Organisation</a:t>
            </a:r>
            <a:r>
              <a:rPr lang="en-US" dirty="0">
                <a:solidFill>
                  <a:prstClr val="black">
                    <a:lumMod val="85000"/>
                    <a:lumOff val="15000"/>
                  </a:prstClr>
                </a:solidFill>
              </a:rPr>
              <a:t> of the nervous system</a:t>
            </a:r>
            <a:endParaRPr lang="en-US" dirty="0"/>
          </a:p>
        </p:txBody>
      </p:sp>
      <p:sp>
        <p:nvSpPr>
          <p:cNvPr id="3" name="Content Placeholder 2"/>
          <p:cNvSpPr>
            <a:spLocks noGrp="1"/>
          </p:cNvSpPr>
          <p:nvPr>
            <p:ph idx="1"/>
          </p:nvPr>
        </p:nvSpPr>
        <p:spPr/>
        <p:txBody>
          <a:bodyPr>
            <a:normAutofit/>
          </a:bodyPr>
          <a:lstStyle/>
          <a:p>
            <a:r>
              <a:rPr lang="en-US" dirty="0" smtClean="0"/>
              <a:t>Hindbrain</a:t>
            </a:r>
          </a:p>
          <a:p>
            <a:pPr marL="0" indent="0">
              <a:buNone/>
            </a:pPr>
            <a:r>
              <a:rPr lang="en-US" dirty="0" smtClean="0"/>
              <a:t>The main structure of the hindbrain (</a:t>
            </a:r>
            <a:r>
              <a:rPr lang="en-US" dirty="0" err="1" smtClean="0"/>
              <a:t>Rhomencephalon</a:t>
            </a:r>
            <a:r>
              <a:rPr lang="en-US" dirty="0" smtClean="0"/>
              <a:t>) are</a:t>
            </a:r>
          </a:p>
          <a:p>
            <a:pPr marL="0" indent="0">
              <a:buNone/>
            </a:pPr>
            <a:r>
              <a:rPr lang="en-US" dirty="0" smtClean="0"/>
              <a:t> (</a:t>
            </a:r>
            <a:r>
              <a:rPr lang="en-US" dirty="0" err="1" smtClean="0"/>
              <a:t>i</a:t>
            </a:r>
            <a:r>
              <a:rPr lang="en-US" dirty="0" smtClean="0"/>
              <a:t>) Medulla Oblongata</a:t>
            </a:r>
          </a:p>
          <a:p>
            <a:pPr marL="0" indent="0">
              <a:buNone/>
            </a:pPr>
            <a:r>
              <a:rPr lang="en-US" dirty="0" smtClean="0"/>
              <a:t> (ii)Pons</a:t>
            </a:r>
          </a:p>
          <a:p>
            <a:pPr marL="0" indent="0">
              <a:buNone/>
            </a:pPr>
            <a:r>
              <a:rPr lang="en-US" dirty="0" smtClean="0"/>
              <a:t> (iii)</a:t>
            </a:r>
            <a:r>
              <a:rPr lang="en-US" dirty="0" err="1" smtClean="0"/>
              <a:t>Cerebullum</a:t>
            </a:r>
            <a:endParaRPr lang="en-US" dirty="0" smtClean="0"/>
          </a:p>
          <a:p>
            <a:pPr marL="0" indent="0">
              <a:buNone/>
            </a:pPr>
            <a:endParaRPr lang="en-US" dirty="0"/>
          </a:p>
        </p:txBody>
      </p:sp>
    </p:spTree>
    <p:extLst>
      <p:ext uri="{BB962C8B-B14F-4D97-AF65-F5344CB8AC3E}">
        <p14:creationId xmlns:p14="http://schemas.microsoft.com/office/powerpoint/2010/main" val="154102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prstClr val="black">
                    <a:lumMod val="85000"/>
                    <a:lumOff val="15000"/>
                  </a:prstClr>
                </a:solidFill>
              </a:rPr>
              <a:t>Organisation</a:t>
            </a:r>
            <a:r>
              <a:rPr lang="en-US" dirty="0">
                <a:solidFill>
                  <a:prstClr val="black">
                    <a:lumMod val="85000"/>
                    <a:lumOff val="15000"/>
                  </a:prstClr>
                </a:solidFill>
              </a:rPr>
              <a:t> of the nervous system</a:t>
            </a:r>
            <a:endParaRPr lang="en-US" dirty="0"/>
          </a:p>
        </p:txBody>
      </p:sp>
      <p:sp>
        <p:nvSpPr>
          <p:cNvPr id="3" name="Content Placeholder 2"/>
          <p:cNvSpPr>
            <a:spLocks noGrp="1"/>
          </p:cNvSpPr>
          <p:nvPr>
            <p:ph idx="1"/>
          </p:nvPr>
        </p:nvSpPr>
        <p:spPr/>
        <p:txBody>
          <a:bodyPr>
            <a:normAutofit fontScale="92500"/>
          </a:bodyPr>
          <a:lstStyle/>
          <a:p>
            <a:r>
              <a:rPr lang="en-US" b="1" dirty="0" smtClean="0"/>
              <a:t>Medulla Oblongata</a:t>
            </a:r>
            <a:r>
              <a:rPr lang="en-US" dirty="0" smtClean="0"/>
              <a:t>-Functions mainly as a relay station for  the crossing of  motor tracts between the spinal cord and the </a:t>
            </a:r>
            <a:r>
              <a:rPr lang="en-US" dirty="0" err="1" smtClean="0"/>
              <a:t>brain.It</a:t>
            </a:r>
            <a:r>
              <a:rPr lang="en-US" dirty="0" smtClean="0"/>
              <a:t> also contain the respiratory , vasomotor and   cardiac centers and many mechanisms for controlling reflex actions such as coughing, gagging, swallowing and vomiting.</a:t>
            </a:r>
          </a:p>
          <a:p>
            <a:r>
              <a:rPr lang="en-US" b="1" dirty="0" smtClean="0"/>
              <a:t>Pons</a:t>
            </a:r>
            <a:r>
              <a:rPr lang="en-US" dirty="0" smtClean="0"/>
              <a:t>-The pons is a bridge-like structure which links different parts of the brain and serves as a relay station from the medulla to a higher cortical structures of the </a:t>
            </a:r>
            <a:r>
              <a:rPr lang="en-US" dirty="0" err="1" smtClean="0"/>
              <a:t>brain.Nerve</a:t>
            </a:r>
            <a:r>
              <a:rPr lang="en-US" dirty="0" smtClean="0"/>
              <a:t> impulses coming from the eyes, ears and touch receptors are sent to the </a:t>
            </a:r>
            <a:r>
              <a:rPr lang="en-US" dirty="0" err="1" smtClean="0"/>
              <a:t>cerebellum.The</a:t>
            </a:r>
            <a:r>
              <a:rPr lang="en-US" dirty="0" smtClean="0"/>
              <a:t> pons are participates in the reflexes that regulates breathing.</a:t>
            </a:r>
            <a:endParaRPr lang="en-US" b="1" dirty="0" smtClean="0"/>
          </a:p>
        </p:txBody>
      </p:sp>
    </p:spTree>
    <p:extLst>
      <p:ext uri="{BB962C8B-B14F-4D97-AF65-F5344CB8AC3E}">
        <p14:creationId xmlns:p14="http://schemas.microsoft.com/office/powerpoint/2010/main" val="3545379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prstClr val="black">
                    <a:lumMod val="85000"/>
                    <a:lumOff val="15000"/>
                  </a:prstClr>
                </a:solidFill>
              </a:rPr>
              <a:t>Organisation</a:t>
            </a:r>
            <a:r>
              <a:rPr lang="en-US" dirty="0">
                <a:solidFill>
                  <a:prstClr val="black">
                    <a:lumMod val="85000"/>
                    <a:lumOff val="15000"/>
                  </a:prstClr>
                </a:solidFill>
              </a:rPr>
              <a:t> of the nervous system</a:t>
            </a:r>
            <a:endParaRPr lang="en-US" dirty="0"/>
          </a:p>
        </p:txBody>
      </p:sp>
      <p:sp>
        <p:nvSpPr>
          <p:cNvPr id="3" name="Content Placeholder 2"/>
          <p:cNvSpPr>
            <a:spLocks noGrp="1"/>
          </p:cNvSpPr>
          <p:nvPr>
            <p:ph idx="1"/>
          </p:nvPr>
        </p:nvSpPr>
        <p:spPr/>
        <p:txBody>
          <a:bodyPr/>
          <a:lstStyle/>
          <a:p>
            <a:r>
              <a:rPr lang="en-US" b="1" dirty="0" err="1" smtClean="0"/>
              <a:t>Cerebullum</a:t>
            </a:r>
            <a:r>
              <a:rPr lang="en-US" dirty="0" smtClean="0"/>
              <a:t>-sits astride the main sensory and motor systems in the </a:t>
            </a:r>
            <a:r>
              <a:rPr lang="en-US" dirty="0" err="1" smtClean="0"/>
              <a:t>brainstem.It</a:t>
            </a:r>
            <a:r>
              <a:rPr lang="en-US" dirty="0" smtClean="0"/>
              <a:t> is connected to the brainstem on each side by a superior peduncle(brachium conjunctiva), middle peduncle(brachium </a:t>
            </a:r>
            <a:r>
              <a:rPr lang="en-US" dirty="0" err="1" smtClean="0"/>
              <a:t>pontis</a:t>
            </a:r>
            <a:r>
              <a:rPr lang="en-US" dirty="0" smtClean="0"/>
              <a:t>) and inferior peduncle(</a:t>
            </a:r>
            <a:r>
              <a:rPr lang="en-US" dirty="0" err="1" smtClean="0"/>
              <a:t>restiform</a:t>
            </a:r>
            <a:r>
              <a:rPr lang="en-US" dirty="0" smtClean="0"/>
              <a:t> body).</a:t>
            </a:r>
          </a:p>
          <a:p>
            <a:r>
              <a:rPr lang="en-US" dirty="0" smtClean="0"/>
              <a:t>Anatomically, the cerebellum is divided into three parts by two </a:t>
            </a:r>
            <a:r>
              <a:rPr lang="en-US" dirty="0" err="1" smtClean="0"/>
              <a:t>transvere</a:t>
            </a:r>
            <a:r>
              <a:rPr lang="en-US" dirty="0" smtClean="0"/>
              <a:t> </a:t>
            </a:r>
            <a:r>
              <a:rPr lang="en-US" dirty="0" err="1" smtClean="0"/>
              <a:t>fissures.The</a:t>
            </a:r>
            <a:r>
              <a:rPr lang="en-US" dirty="0" smtClean="0"/>
              <a:t> posterolateral fissure and the primary fissure.</a:t>
            </a:r>
            <a:endParaRPr lang="en-US" dirty="0"/>
          </a:p>
        </p:txBody>
      </p:sp>
    </p:spTree>
    <p:extLst>
      <p:ext uri="{BB962C8B-B14F-4D97-AF65-F5344CB8AC3E}">
        <p14:creationId xmlns:p14="http://schemas.microsoft.com/office/powerpoint/2010/main" val="2688169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prstClr val="black">
                    <a:lumMod val="85000"/>
                    <a:lumOff val="15000"/>
                  </a:prstClr>
                </a:solidFill>
              </a:rPr>
              <a:t>Organisation</a:t>
            </a:r>
            <a:r>
              <a:rPr lang="en-US" dirty="0">
                <a:solidFill>
                  <a:prstClr val="black">
                    <a:lumMod val="85000"/>
                    <a:lumOff val="15000"/>
                  </a:prstClr>
                </a:solidFill>
              </a:rPr>
              <a:t> of the nervous </a:t>
            </a:r>
            <a:r>
              <a:rPr lang="en-US" dirty="0" smtClean="0">
                <a:solidFill>
                  <a:prstClr val="black">
                    <a:lumMod val="85000"/>
                    <a:lumOff val="15000"/>
                  </a:prstClr>
                </a:solidFill>
              </a:rPr>
              <a:t>system</a:t>
            </a:r>
            <a:br>
              <a:rPr lang="en-US" dirty="0" smtClean="0">
                <a:solidFill>
                  <a:prstClr val="black">
                    <a:lumMod val="85000"/>
                    <a:lumOff val="15000"/>
                  </a:prstClr>
                </a:solidFill>
              </a:rPr>
            </a:br>
            <a:r>
              <a:rPr lang="en-US" sz="2200" dirty="0" smtClean="0">
                <a:solidFill>
                  <a:prstClr val="black">
                    <a:lumMod val="85000"/>
                    <a:lumOff val="15000"/>
                  </a:prstClr>
                </a:solidFill>
              </a:rPr>
              <a:t>Functional division of the cerebellum</a:t>
            </a:r>
            <a:endParaRPr lang="en-US" sz="2200" dirty="0"/>
          </a:p>
        </p:txBody>
      </p:sp>
      <p:pic>
        <p:nvPicPr>
          <p:cNvPr id="4" name="Content Placeholder 3"/>
          <p:cNvPicPr>
            <a:picLocks noGrp="1" noChangeAspect="1"/>
          </p:cNvPicPr>
          <p:nvPr>
            <p:ph idx="1"/>
          </p:nvPr>
        </p:nvPicPr>
        <p:blipFill>
          <a:blip r:embed="rId2"/>
          <a:stretch>
            <a:fillRect/>
          </a:stretch>
        </p:blipFill>
        <p:spPr>
          <a:xfrm>
            <a:off x="1295402" y="2557463"/>
            <a:ext cx="9179857" cy="3317875"/>
          </a:xfrm>
          <a:prstGeom prst="rect">
            <a:avLst/>
          </a:prstGeom>
        </p:spPr>
      </p:pic>
    </p:spTree>
    <p:extLst>
      <p:ext uri="{BB962C8B-B14F-4D97-AF65-F5344CB8AC3E}">
        <p14:creationId xmlns:p14="http://schemas.microsoft.com/office/powerpoint/2010/main" val="2327663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Organisation of the nervous system</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457200" indent="-457200">
              <a:buAutoNum type="arabicPeriod"/>
            </a:pPr>
            <a:r>
              <a:rPr lang="en-US" b="1" dirty="0" smtClean="0"/>
              <a:t>Central nervous system</a:t>
            </a:r>
          </a:p>
          <a:p>
            <a:pPr marL="0" indent="0">
              <a:buNone/>
            </a:pPr>
            <a:r>
              <a:rPr lang="en-US" dirty="0"/>
              <a:t> </a:t>
            </a:r>
            <a:r>
              <a:rPr lang="en-US" dirty="0" smtClean="0"/>
              <a:t>       (</a:t>
            </a:r>
            <a:r>
              <a:rPr lang="en-US" dirty="0"/>
              <a:t>i</a:t>
            </a:r>
            <a:r>
              <a:rPr lang="en-US" dirty="0" smtClean="0"/>
              <a:t>) brain</a:t>
            </a:r>
          </a:p>
          <a:p>
            <a:pPr marL="0" indent="0">
              <a:buNone/>
            </a:pPr>
            <a:r>
              <a:rPr lang="en-US" dirty="0"/>
              <a:t> </a:t>
            </a:r>
            <a:r>
              <a:rPr lang="en-US" dirty="0" smtClean="0"/>
              <a:t>               (a)Forebrain(</a:t>
            </a:r>
            <a:r>
              <a:rPr lang="en-US" dirty="0" err="1" smtClean="0"/>
              <a:t>prosencephalon</a:t>
            </a:r>
            <a:r>
              <a:rPr lang="en-US" dirty="0" smtClean="0"/>
              <a:t>)</a:t>
            </a:r>
          </a:p>
          <a:p>
            <a:pPr marL="0" indent="0">
              <a:buNone/>
            </a:pPr>
            <a:r>
              <a:rPr lang="en-US" dirty="0"/>
              <a:t> </a:t>
            </a:r>
            <a:r>
              <a:rPr lang="en-US" dirty="0" smtClean="0"/>
              <a:t>                       (</a:t>
            </a:r>
            <a:r>
              <a:rPr lang="en-US" dirty="0" err="1" smtClean="0"/>
              <a:t>i</a:t>
            </a:r>
            <a:r>
              <a:rPr lang="en-US" dirty="0" smtClean="0"/>
              <a:t>) Telencephalon(Cerebral hemisphere)</a:t>
            </a:r>
          </a:p>
          <a:p>
            <a:pPr marL="0" indent="0">
              <a:buNone/>
            </a:pPr>
            <a:r>
              <a:rPr lang="en-US" dirty="0"/>
              <a:t> </a:t>
            </a:r>
            <a:r>
              <a:rPr lang="en-US" dirty="0" smtClean="0"/>
              <a:t>                        (ii)Diencephalon</a:t>
            </a:r>
          </a:p>
          <a:p>
            <a:pPr marL="0" indent="0">
              <a:buNone/>
            </a:pPr>
            <a:r>
              <a:rPr lang="en-US" dirty="0"/>
              <a:t> </a:t>
            </a:r>
            <a:r>
              <a:rPr lang="en-US" dirty="0" smtClean="0"/>
              <a:t>               (b)Midbrain(mesencephalon)</a:t>
            </a:r>
          </a:p>
          <a:p>
            <a:pPr marL="0" indent="0">
              <a:buNone/>
            </a:pPr>
            <a:r>
              <a:rPr lang="en-US" dirty="0"/>
              <a:t> </a:t>
            </a:r>
            <a:r>
              <a:rPr lang="en-US" dirty="0" smtClean="0"/>
              <a:t>               (c)</a:t>
            </a:r>
            <a:r>
              <a:rPr lang="en-US" dirty="0" err="1" smtClean="0"/>
              <a:t>Hindbrian</a:t>
            </a:r>
            <a:r>
              <a:rPr lang="en-US" dirty="0" smtClean="0"/>
              <a:t>(</a:t>
            </a:r>
            <a:r>
              <a:rPr lang="en-US" dirty="0" err="1" smtClean="0"/>
              <a:t>Rhombencephalon</a:t>
            </a:r>
            <a:r>
              <a:rPr lang="en-US" dirty="0" smtClean="0"/>
              <a:t>)</a:t>
            </a:r>
          </a:p>
          <a:p>
            <a:pPr marL="0" indent="0">
              <a:buNone/>
            </a:pPr>
            <a:r>
              <a:rPr lang="en-US" dirty="0"/>
              <a:t> </a:t>
            </a:r>
            <a:r>
              <a:rPr lang="en-US" dirty="0" smtClean="0"/>
              <a:t>                        (</a:t>
            </a:r>
            <a:r>
              <a:rPr lang="en-US" dirty="0" err="1" smtClean="0"/>
              <a:t>i</a:t>
            </a:r>
            <a:r>
              <a:rPr lang="en-US" dirty="0" smtClean="0"/>
              <a:t>) Medulla Oblongata</a:t>
            </a:r>
          </a:p>
          <a:p>
            <a:pPr marL="0" indent="0">
              <a:buNone/>
            </a:pPr>
            <a:r>
              <a:rPr lang="en-US" dirty="0"/>
              <a:t> </a:t>
            </a:r>
            <a:r>
              <a:rPr lang="en-US" dirty="0" smtClean="0"/>
              <a:t>                        (ii) Pons</a:t>
            </a:r>
          </a:p>
          <a:p>
            <a:pPr marL="0" indent="0">
              <a:buNone/>
            </a:pPr>
            <a:r>
              <a:rPr lang="en-US" dirty="0"/>
              <a:t> </a:t>
            </a:r>
            <a:r>
              <a:rPr lang="en-US" dirty="0" smtClean="0"/>
              <a:t>                        (iii) </a:t>
            </a:r>
            <a:r>
              <a:rPr lang="en-US" dirty="0" err="1" smtClean="0"/>
              <a:t>Cerebullum</a:t>
            </a:r>
            <a:endParaRPr lang="en-US" dirty="0" smtClean="0"/>
          </a:p>
        </p:txBody>
      </p:sp>
    </p:spTree>
    <p:extLst>
      <p:ext uri="{BB962C8B-B14F-4D97-AF65-F5344CB8AC3E}">
        <p14:creationId xmlns:p14="http://schemas.microsoft.com/office/powerpoint/2010/main" val="218232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Organisation of the nervous system</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 </a:t>
            </a:r>
            <a:r>
              <a:rPr lang="en-US" dirty="0" smtClean="0"/>
              <a:t>      (ii). Spinal cord</a:t>
            </a:r>
          </a:p>
          <a:p>
            <a:pPr marL="0" indent="0">
              <a:buNone/>
            </a:pPr>
            <a:r>
              <a:rPr lang="en-US" dirty="0" smtClean="0"/>
              <a:t>( 2 </a:t>
            </a:r>
            <a:r>
              <a:rPr lang="en-US" b="1" dirty="0" smtClean="0"/>
              <a:t>) Peripheral Nervous System</a:t>
            </a:r>
          </a:p>
          <a:p>
            <a:pPr marL="0" indent="0">
              <a:buNone/>
            </a:pPr>
            <a:r>
              <a:rPr lang="en-US" dirty="0"/>
              <a:t> </a:t>
            </a:r>
            <a:r>
              <a:rPr lang="en-US" dirty="0" smtClean="0"/>
              <a:t>             (</a:t>
            </a:r>
            <a:r>
              <a:rPr lang="en-US" dirty="0"/>
              <a:t>a</a:t>
            </a:r>
            <a:r>
              <a:rPr lang="en-US" dirty="0" smtClean="0"/>
              <a:t>) Sensory (somatic system) system</a:t>
            </a:r>
          </a:p>
          <a:p>
            <a:pPr marL="0" indent="0">
              <a:buNone/>
            </a:pPr>
            <a:r>
              <a:rPr lang="en-US" dirty="0"/>
              <a:t> </a:t>
            </a:r>
            <a:r>
              <a:rPr lang="en-US" dirty="0" smtClean="0"/>
              <a:t>                      (</a:t>
            </a:r>
            <a:r>
              <a:rPr lang="en-US" dirty="0" err="1" smtClean="0"/>
              <a:t>i</a:t>
            </a:r>
            <a:r>
              <a:rPr lang="en-US" dirty="0" smtClean="0"/>
              <a:t>)Cranial nerves(12 pairs)</a:t>
            </a:r>
          </a:p>
          <a:p>
            <a:pPr marL="0" indent="0">
              <a:buNone/>
            </a:pPr>
            <a:r>
              <a:rPr lang="en-US" dirty="0"/>
              <a:t> </a:t>
            </a:r>
            <a:r>
              <a:rPr lang="en-US" dirty="0" smtClean="0"/>
              <a:t>                       (ii)Spinal nerves(31 pairs)</a:t>
            </a:r>
          </a:p>
          <a:p>
            <a:pPr marL="0" indent="0">
              <a:buNone/>
            </a:pPr>
            <a:r>
              <a:rPr lang="en-US" dirty="0"/>
              <a:t> </a:t>
            </a:r>
            <a:r>
              <a:rPr lang="en-US" dirty="0" smtClean="0"/>
              <a:t>             (b)Autonomic nervous system</a:t>
            </a:r>
          </a:p>
          <a:p>
            <a:pPr marL="0" indent="0">
              <a:buNone/>
            </a:pPr>
            <a:r>
              <a:rPr lang="en-US" dirty="0"/>
              <a:t> </a:t>
            </a:r>
            <a:r>
              <a:rPr lang="en-US" dirty="0" smtClean="0"/>
              <a:t>                       (</a:t>
            </a:r>
            <a:r>
              <a:rPr lang="en-US" dirty="0" err="1" smtClean="0"/>
              <a:t>i</a:t>
            </a:r>
            <a:r>
              <a:rPr lang="en-US" dirty="0" smtClean="0"/>
              <a:t>)sympathetic nervous system </a:t>
            </a:r>
          </a:p>
          <a:p>
            <a:pPr marL="0" indent="0">
              <a:buNone/>
            </a:pPr>
            <a:r>
              <a:rPr lang="en-US" dirty="0"/>
              <a:t> </a:t>
            </a:r>
            <a:r>
              <a:rPr lang="en-US" dirty="0" smtClean="0"/>
              <a:t>                       (ii)parasympathetic nervous system</a:t>
            </a:r>
          </a:p>
          <a:p>
            <a:pPr marL="0" indent="0">
              <a:buNone/>
            </a:pPr>
            <a:r>
              <a:rPr lang="en-US" dirty="0"/>
              <a:t> </a:t>
            </a:r>
            <a:r>
              <a:rPr lang="en-US" dirty="0" smtClean="0"/>
              <a:t>                 </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004726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Organisation of the nervous system</a:t>
            </a:r>
          </a:p>
        </p:txBody>
      </p:sp>
      <p:sp>
        <p:nvSpPr>
          <p:cNvPr id="3" name="Content Placeholder 2"/>
          <p:cNvSpPr>
            <a:spLocks noGrp="1"/>
          </p:cNvSpPr>
          <p:nvPr>
            <p:ph idx="1"/>
          </p:nvPr>
        </p:nvSpPr>
        <p:spPr/>
        <p:txBody>
          <a:bodyPr>
            <a:normAutofit fontScale="77500" lnSpcReduction="20000"/>
          </a:bodyPr>
          <a:lstStyle/>
          <a:p>
            <a:r>
              <a:rPr lang="en-US" dirty="0" smtClean="0"/>
              <a:t>Brain</a:t>
            </a:r>
          </a:p>
          <a:p>
            <a:pPr marL="0" indent="0">
              <a:buNone/>
            </a:pPr>
            <a:r>
              <a:rPr lang="en-US" dirty="0"/>
              <a:t> </a:t>
            </a:r>
            <a:r>
              <a:rPr lang="en-US" dirty="0" smtClean="0"/>
              <a:t>   Forebrain</a:t>
            </a:r>
          </a:p>
          <a:p>
            <a:pPr marL="0" indent="0">
              <a:buNone/>
            </a:pPr>
            <a:r>
              <a:rPr lang="en-US" dirty="0" smtClean="0"/>
              <a:t>    Cerebral hemisphere</a:t>
            </a:r>
          </a:p>
          <a:p>
            <a:pPr marL="0" indent="0">
              <a:buNone/>
            </a:pPr>
            <a:r>
              <a:rPr lang="en-US" dirty="0" smtClean="0"/>
              <a:t>    Each hemisphere of the cerebrum is subdivided into four lobes </a:t>
            </a:r>
          </a:p>
          <a:p>
            <a:pPr marL="0" indent="0">
              <a:buNone/>
            </a:pPr>
            <a:r>
              <a:rPr lang="en-US" dirty="0"/>
              <a:t> </a:t>
            </a:r>
            <a:r>
              <a:rPr lang="en-US" dirty="0" smtClean="0"/>
              <a:t>       (</a:t>
            </a:r>
            <a:r>
              <a:rPr lang="en-US" dirty="0" err="1" smtClean="0"/>
              <a:t>i</a:t>
            </a:r>
            <a:r>
              <a:rPr lang="en-US" dirty="0" smtClean="0"/>
              <a:t>) Frontal lobe</a:t>
            </a:r>
          </a:p>
          <a:p>
            <a:pPr marL="0" indent="0">
              <a:buNone/>
            </a:pPr>
            <a:r>
              <a:rPr lang="en-US" dirty="0"/>
              <a:t> </a:t>
            </a:r>
            <a:r>
              <a:rPr lang="en-US" dirty="0" smtClean="0"/>
              <a:t>       (ii)parietal lobe</a:t>
            </a:r>
          </a:p>
          <a:p>
            <a:pPr marL="0" indent="0">
              <a:buNone/>
            </a:pPr>
            <a:r>
              <a:rPr lang="en-US" dirty="0" smtClean="0"/>
              <a:t>        (iii)occipital lobe</a:t>
            </a:r>
          </a:p>
          <a:p>
            <a:pPr marL="0" indent="0">
              <a:buNone/>
            </a:pPr>
            <a:r>
              <a:rPr lang="en-US" dirty="0"/>
              <a:t> </a:t>
            </a:r>
            <a:r>
              <a:rPr lang="en-US" dirty="0" smtClean="0"/>
              <a:t>       (iv)temporal lobe</a:t>
            </a:r>
          </a:p>
          <a:p>
            <a:pPr marL="0" indent="0">
              <a:buNone/>
            </a:pPr>
            <a:r>
              <a:rPr lang="en-US" dirty="0" smtClean="0"/>
              <a:t>Fig(1) Divisions and lobes of the brain</a:t>
            </a:r>
            <a:endParaRPr lang="en-US" dirty="0"/>
          </a:p>
        </p:txBody>
      </p:sp>
      <p:pic>
        <p:nvPicPr>
          <p:cNvPr id="4" name="Picture 3"/>
          <p:cNvPicPr>
            <a:picLocks noChangeAspect="1"/>
          </p:cNvPicPr>
          <p:nvPr/>
        </p:nvPicPr>
        <p:blipFill>
          <a:blip r:embed="rId2"/>
          <a:stretch>
            <a:fillRect/>
          </a:stretch>
        </p:blipFill>
        <p:spPr>
          <a:xfrm>
            <a:off x="7581897" y="3438556"/>
            <a:ext cx="3314700" cy="2019300"/>
          </a:xfrm>
          <a:prstGeom prst="rect">
            <a:avLst/>
          </a:prstGeom>
        </p:spPr>
      </p:pic>
    </p:spTree>
    <p:extLst>
      <p:ext uri="{BB962C8B-B14F-4D97-AF65-F5344CB8AC3E}">
        <p14:creationId xmlns:p14="http://schemas.microsoft.com/office/powerpoint/2010/main" val="1856566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Organisation of the nervous system</a:t>
            </a:r>
          </a:p>
        </p:txBody>
      </p:sp>
      <p:sp>
        <p:nvSpPr>
          <p:cNvPr id="3" name="Content Placeholder 2"/>
          <p:cNvSpPr>
            <a:spLocks noGrp="1"/>
          </p:cNvSpPr>
          <p:nvPr>
            <p:ph idx="1"/>
          </p:nvPr>
        </p:nvSpPr>
        <p:spPr/>
        <p:txBody>
          <a:bodyPr/>
          <a:lstStyle/>
          <a:p>
            <a:pPr marL="0" indent="0">
              <a:buNone/>
            </a:pPr>
            <a:r>
              <a:rPr lang="en-US" dirty="0" smtClean="0"/>
              <a:t>Frontal lobe: Planning, organization, problem solving, selective attention </a:t>
            </a:r>
            <a:r>
              <a:rPr lang="en-US" dirty="0" err="1" smtClean="0"/>
              <a:t>etc</a:t>
            </a:r>
            <a:endParaRPr lang="en-US" dirty="0" smtClean="0"/>
          </a:p>
          <a:p>
            <a:pPr marL="0" indent="0">
              <a:buNone/>
            </a:pPr>
            <a:r>
              <a:rPr lang="en-US" dirty="0" smtClean="0"/>
              <a:t>Parietal lobe: Primary somatosensory cortex that controls sensation(touch and pressure).</a:t>
            </a:r>
          </a:p>
          <a:p>
            <a:pPr marL="0" indent="0">
              <a:buNone/>
            </a:pPr>
            <a:r>
              <a:rPr lang="en-US" dirty="0" smtClean="0"/>
              <a:t>Temporal lobe: Helps a person to differentiate smell and sounds</a:t>
            </a:r>
          </a:p>
          <a:p>
            <a:pPr marL="0" indent="0">
              <a:buNone/>
            </a:pPr>
            <a:r>
              <a:rPr lang="en-US" dirty="0" smtClean="0"/>
              <a:t>Occipital lobe: For processing visual </a:t>
            </a:r>
            <a:r>
              <a:rPr lang="en-US" dirty="0" err="1" smtClean="0"/>
              <a:t>informations</a:t>
            </a:r>
            <a:endParaRPr lang="en-US" dirty="0"/>
          </a:p>
        </p:txBody>
      </p:sp>
    </p:spTree>
    <p:extLst>
      <p:ext uri="{BB962C8B-B14F-4D97-AF65-F5344CB8AC3E}">
        <p14:creationId xmlns:p14="http://schemas.microsoft.com/office/powerpoint/2010/main" val="8313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Organisation of the nervous system</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The Basal Ganglia: They are group of anatomical closely related subcortical nuclei. It comprises of five structures on each side the </a:t>
            </a:r>
            <a:r>
              <a:rPr lang="en-US" dirty="0" err="1" smtClean="0"/>
              <a:t>brain.The</a:t>
            </a:r>
            <a:r>
              <a:rPr lang="en-US" dirty="0" smtClean="0"/>
              <a:t> caudate nucleus, putamen, and </a:t>
            </a:r>
            <a:r>
              <a:rPr lang="en-US" dirty="0" err="1" smtClean="0"/>
              <a:t>globus</a:t>
            </a:r>
            <a:r>
              <a:rPr lang="en-US" dirty="0" smtClean="0"/>
              <a:t> </a:t>
            </a:r>
            <a:r>
              <a:rPr lang="en-US" dirty="0" err="1" smtClean="0"/>
              <a:t>pallidus</a:t>
            </a:r>
            <a:r>
              <a:rPr lang="en-US" dirty="0" smtClean="0"/>
              <a:t>, three large nuclear masses underlying the cortical mantle and the functionally related </a:t>
            </a:r>
            <a:r>
              <a:rPr lang="en-US" dirty="0" err="1" smtClean="0"/>
              <a:t>subthalamic</a:t>
            </a:r>
            <a:r>
              <a:rPr lang="en-US" dirty="0" smtClean="0"/>
              <a:t> nucleus (body of </a:t>
            </a:r>
            <a:r>
              <a:rPr lang="en-US" dirty="0" err="1" smtClean="0"/>
              <a:t>Luys</a:t>
            </a:r>
            <a:r>
              <a:rPr lang="en-US" dirty="0" smtClean="0"/>
              <a:t>) and </a:t>
            </a:r>
            <a:r>
              <a:rPr lang="en-US" dirty="0" err="1" smtClean="0"/>
              <a:t>substatia</a:t>
            </a:r>
            <a:r>
              <a:rPr lang="en-US" dirty="0" smtClean="0"/>
              <a:t> </a:t>
            </a:r>
            <a:r>
              <a:rPr lang="en-US" dirty="0" err="1" smtClean="0"/>
              <a:t>nigra</a:t>
            </a:r>
            <a:r>
              <a:rPr lang="en-US" dirty="0" smtClean="0"/>
              <a:t>. </a:t>
            </a:r>
          </a:p>
          <a:p>
            <a:pPr marL="0" indent="0">
              <a:buNone/>
            </a:pPr>
            <a:r>
              <a:rPr lang="en-US" dirty="0" smtClean="0"/>
              <a:t>Function</a:t>
            </a:r>
          </a:p>
          <a:p>
            <a:pPr marL="0" indent="0">
              <a:buNone/>
            </a:pPr>
            <a:r>
              <a:rPr lang="en-US" dirty="0" smtClean="0"/>
              <a:t>(</a:t>
            </a:r>
            <a:r>
              <a:rPr lang="en-US" dirty="0" err="1" smtClean="0"/>
              <a:t>i</a:t>
            </a:r>
            <a:r>
              <a:rPr lang="en-US" dirty="0" smtClean="0"/>
              <a:t>) Planning and programming of movement</a:t>
            </a:r>
          </a:p>
          <a:p>
            <a:pPr marL="0" indent="0">
              <a:buNone/>
            </a:pPr>
            <a:r>
              <a:rPr lang="en-US" dirty="0" smtClean="0"/>
              <a:t>(ii) Converting an abstract thought into a voluntary action</a:t>
            </a:r>
          </a:p>
          <a:p>
            <a:pPr marL="0" indent="0">
              <a:buNone/>
            </a:pPr>
            <a:r>
              <a:rPr lang="en-US" dirty="0" smtClean="0"/>
              <a:t>(iii) They discharge via the thalamus to areas related to the motor cortex and the corticospinal pathways provide the final common pathway to the motor neurons.</a:t>
            </a:r>
            <a:endParaRPr lang="en-US" dirty="0"/>
          </a:p>
        </p:txBody>
      </p:sp>
    </p:spTree>
    <p:extLst>
      <p:ext uri="{BB962C8B-B14F-4D97-AF65-F5344CB8AC3E}">
        <p14:creationId xmlns:p14="http://schemas.microsoft.com/office/powerpoint/2010/main" val="3790009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prstClr val="black">
                    <a:lumMod val="85000"/>
                    <a:lumOff val="15000"/>
                  </a:prstClr>
                </a:solidFill>
              </a:rPr>
              <a:t>Organisation</a:t>
            </a:r>
            <a:r>
              <a:rPr lang="en-US" dirty="0">
                <a:solidFill>
                  <a:prstClr val="black">
                    <a:lumMod val="85000"/>
                    <a:lumOff val="15000"/>
                  </a:prstClr>
                </a:solidFill>
              </a:rPr>
              <a:t> of the nervous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diencephalon</a:t>
            </a:r>
          </a:p>
          <a:p>
            <a:pPr marL="0" indent="0">
              <a:buNone/>
            </a:pPr>
            <a:r>
              <a:rPr lang="en-US" dirty="0" smtClean="0"/>
              <a:t> It is made up of the thalamus, hypothalamus, subthalamus and </a:t>
            </a:r>
            <a:r>
              <a:rPr lang="en-US" dirty="0" err="1" smtClean="0"/>
              <a:t>epithalamus</a:t>
            </a:r>
            <a:endParaRPr lang="en-US" dirty="0" smtClean="0"/>
          </a:p>
          <a:p>
            <a:pPr marL="0" indent="0">
              <a:buNone/>
            </a:pPr>
            <a:r>
              <a:rPr lang="en-US" dirty="0" smtClean="0"/>
              <a:t>Thalamus</a:t>
            </a:r>
          </a:p>
          <a:p>
            <a:pPr marL="0" indent="0">
              <a:buNone/>
            </a:pPr>
            <a:r>
              <a:rPr lang="en-US" dirty="0" smtClean="0"/>
              <a:t>All sensory input(except for olfaction) passes through it on the way up to the somatic-sensory regions of the cerebral cortex and then returns to it  from </a:t>
            </a:r>
            <a:r>
              <a:rPr lang="en-US" dirty="0" err="1" smtClean="0"/>
              <a:t>there.Signals</a:t>
            </a:r>
            <a:r>
              <a:rPr lang="en-US" dirty="0" smtClean="0"/>
              <a:t> from the cerebellum pass through it on the way to the motor areas of the cerebral cortex.</a:t>
            </a:r>
          </a:p>
          <a:p>
            <a:pPr marL="0" indent="0">
              <a:buNone/>
            </a:pPr>
            <a:r>
              <a:rPr lang="en-US" dirty="0" smtClean="0"/>
              <a:t>Hypothalamus</a:t>
            </a:r>
          </a:p>
          <a:p>
            <a:pPr marL="0" indent="0">
              <a:buNone/>
            </a:pPr>
            <a:r>
              <a:rPr lang="en-US" dirty="0" smtClean="0"/>
              <a:t>It is the seat of the autonomic nervous </a:t>
            </a:r>
            <a:r>
              <a:rPr lang="en-US" dirty="0" err="1" smtClean="0"/>
              <a:t>system.It</a:t>
            </a:r>
            <a:r>
              <a:rPr lang="en-US" dirty="0" smtClean="0"/>
              <a:t> controls the body temperature, electrolytes and many other important functions</a:t>
            </a:r>
          </a:p>
          <a:p>
            <a:pPr marL="0" indent="0">
              <a:buNone/>
            </a:pPr>
            <a:endParaRPr lang="en-US" dirty="0"/>
          </a:p>
        </p:txBody>
      </p:sp>
    </p:spTree>
    <p:extLst>
      <p:ext uri="{BB962C8B-B14F-4D97-AF65-F5344CB8AC3E}">
        <p14:creationId xmlns:p14="http://schemas.microsoft.com/office/powerpoint/2010/main" val="184955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prstClr val="black">
                    <a:lumMod val="85000"/>
                    <a:lumOff val="15000"/>
                  </a:prstClr>
                </a:solidFill>
              </a:rPr>
              <a:t>Organisation</a:t>
            </a:r>
            <a:r>
              <a:rPr lang="en-US" dirty="0">
                <a:solidFill>
                  <a:prstClr val="black">
                    <a:lumMod val="85000"/>
                    <a:lumOff val="15000"/>
                  </a:prstClr>
                </a:solidFill>
              </a:rPr>
              <a:t> of the nervous system</a:t>
            </a:r>
            <a:endParaRPr lang="en-US" dirty="0"/>
          </a:p>
        </p:txBody>
      </p:sp>
      <p:sp>
        <p:nvSpPr>
          <p:cNvPr id="3" name="Content Placeholder 2"/>
          <p:cNvSpPr>
            <a:spLocks noGrp="1"/>
          </p:cNvSpPr>
          <p:nvPr>
            <p:ph idx="1"/>
          </p:nvPr>
        </p:nvSpPr>
        <p:spPr/>
        <p:txBody>
          <a:bodyPr/>
          <a:lstStyle/>
          <a:p>
            <a:r>
              <a:rPr lang="en-US" dirty="0" smtClean="0"/>
              <a:t>Midbrain</a:t>
            </a:r>
          </a:p>
          <a:p>
            <a:pPr marL="0" indent="0">
              <a:buNone/>
            </a:pPr>
            <a:r>
              <a:rPr lang="en-US" dirty="0" smtClean="0"/>
              <a:t>The midbrain serves as the nerve pathway of the cerebral hemisphere and contains auditory and visual reflex </a:t>
            </a:r>
            <a:r>
              <a:rPr lang="en-US" dirty="0" err="1" smtClean="0"/>
              <a:t>centers.The</a:t>
            </a:r>
            <a:r>
              <a:rPr lang="en-US" dirty="0" smtClean="0"/>
              <a:t> midbrain along with the medulla and pons are often referred to as the “brainstem”.</a:t>
            </a:r>
            <a:endParaRPr lang="en-US" dirty="0"/>
          </a:p>
        </p:txBody>
      </p:sp>
    </p:spTree>
    <p:extLst>
      <p:ext uri="{BB962C8B-B14F-4D97-AF65-F5344CB8AC3E}">
        <p14:creationId xmlns:p14="http://schemas.microsoft.com/office/powerpoint/2010/main" val="1180553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prstClr val="black">
                    <a:lumMod val="85000"/>
                    <a:lumOff val="15000"/>
                  </a:prstClr>
                </a:solidFill>
              </a:rPr>
              <a:t>Organisation</a:t>
            </a:r>
            <a:r>
              <a:rPr lang="en-US" dirty="0">
                <a:solidFill>
                  <a:prstClr val="black">
                    <a:lumMod val="85000"/>
                    <a:lumOff val="15000"/>
                  </a:prstClr>
                </a:solidFill>
              </a:rPr>
              <a:t> of the nervous system</a:t>
            </a:r>
            <a:endParaRPr lang="en-US" dirty="0"/>
          </a:p>
        </p:txBody>
      </p:sp>
      <p:sp>
        <p:nvSpPr>
          <p:cNvPr id="3" name="Content Placeholder 2"/>
          <p:cNvSpPr>
            <a:spLocks noGrp="1"/>
          </p:cNvSpPr>
          <p:nvPr>
            <p:ph idx="1"/>
          </p:nvPr>
        </p:nvSpPr>
        <p:spPr/>
        <p:txBody>
          <a:bodyPr/>
          <a:lstStyle/>
          <a:p>
            <a:r>
              <a:rPr lang="en-US" b="1" dirty="0" smtClean="0"/>
              <a:t>Brainstem</a:t>
            </a:r>
            <a:r>
              <a:rPr lang="en-US" dirty="0" smtClean="0"/>
              <a:t> :This </a:t>
            </a:r>
            <a:r>
              <a:rPr lang="en-US" dirty="0" smtClean="0"/>
              <a:t>is the lower extension of the brain where it connects to the spinal cord. Neurological functions located in the brainstem include those necessary for survival( breathing, digestion, heart rate, blood pressure) and for arousal( been awake and alert).Most of the cranial nerves come from the brain </a:t>
            </a:r>
            <a:r>
              <a:rPr lang="en-US" dirty="0" err="1" smtClean="0"/>
              <a:t>stem.The</a:t>
            </a:r>
            <a:r>
              <a:rPr lang="en-US" dirty="0" smtClean="0"/>
              <a:t> brainstem is the pathway for all fiber tracts passing up and down the from the peripheral nerves and spinal cord to the highest part of the brain.</a:t>
            </a:r>
            <a:endParaRPr lang="en-US" dirty="0"/>
          </a:p>
        </p:txBody>
      </p:sp>
    </p:spTree>
    <p:extLst>
      <p:ext uri="{BB962C8B-B14F-4D97-AF65-F5344CB8AC3E}">
        <p14:creationId xmlns:p14="http://schemas.microsoft.com/office/powerpoint/2010/main" val="17344687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3311</TotalTime>
  <Words>745</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Neurophysiology and health</vt:lpstr>
      <vt:lpstr>Organisation of the nervous system </vt:lpstr>
      <vt:lpstr>Organisation of the nervous system </vt:lpstr>
      <vt:lpstr>Organisation of the nervous system</vt:lpstr>
      <vt:lpstr>Organisation of the nervous system</vt:lpstr>
      <vt:lpstr>Organisation of the nervous system</vt:lpstr>
      <vt:lpstr>Organisation of the nervous system</vt:lpstr>
      <vt:lpstr>Organisation of the nervous system</vt:lpstr>
      <vt:lpstr>Organisation of the nervous system</vt:lpstr>
      <vt:lpstr>Organisation of the nervous system Brainstem and location of cranial nerves nuclei</vt:lpstr>
      <vt:lpstr>Organisation of the nervous system</vt:lpstr>
      <vt:lpstr>Organisation of the nervous system</vt:lpstr>
      <vt:lpstr>Organisation of the nervous system</vt:lpstr>
      <vt:lpstr>Organisation of the nervous system Functional division of the cerebellum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Neurophysiology and health</dc:title>
  <dc:creator>Doyen</dc:creator>
  <cp:lastModifiedBy>Doyen</cp:lastModifiedBy>
  <cp:revision>66</cp:revision>
  <dcterms:created xsi:type="dcterms:W3CDTF">2023-02-21T20:54:04Z</dcterms:created>
  <dcterms:modified xsi:type="dcterms:W3CDTF">2023-03-09T11:07:06Z</dcterms:modified>
</cp:coreProperties>
</file>