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2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4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25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38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1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02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3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3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2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1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3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5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7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Physiology of Pain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Key Neurophysiological Concepts 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b="1" dirty="0"/>
              <a:t>Department of Physiology</a:t>
            </a:r>
            <a:r>
              <a:rPr lang="en-US" baseline="-25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5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Allodynia and Hyperalgesia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350" y="2695575"/>
            <a:ext cx="4051300" cy="3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8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Allodynia and Hyperalgesia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226772"/>
              </p:ext>
            </p:extLst>
          </p:nvPr>
        </p:nvGraphicFramePr>
        <p:xfrm>
          <a:off x="4060825" y="3059113"/>
          <a:ext cx="4070350" cy="2314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0350">
                  <a:extLst>
                    <a:ext uri="{9D8B030D-6E8A-4147-A177-3AD203B41FA5}">
                      <a16:colId xmlns:a16="http://schemas.microsoft.com/office/drawing/2014/main" val="2930623610"/>
                    </a:ext>
                  </a:extLst>
                </a:gridCol>
              </a:tblGrid>
              <a:tr h="2314575">
                <a:tc>
                  <a:txBody>
                    <a:bodyPr/>
                    <a:lstStyle/>
                    <a:p>
                      <a:pPr marL="342900" lvl="0" indent="-342900" fontAlgn="base">
                        <a:lnSpc>
                          <a:spcPct val="92000"/>
                        </a:lnSpc>
                        <a:spcAft>
                          <a:spcPts val="57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Hyperalgesia - an increased response to a normally painful stimulus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Char char="•"/>
                      </a:pP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Allodynia - a painful response to a normally non-painful stimulus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10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5095" marR="7302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38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71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Analgesia and </a:t>
            </a:r>
            <a:r>
              <a:rPr lang="en-US" b="1" dirty="0" err="1"/>
              <a:t>Anaesthesia</a:t>
            </a: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fontAlgn="base"/>
            <a:r>
              <a:rPr lang="en-US" dirty="0"/>
              <a:t>Analgesia</a:t>
            </a:r>
            <a:r>
              <a:rPr lang="en-US" sz="1800" baseline="-25000" dirty="0"/>
              <a:t> </a:t>
            </a:r>
            <a:endParaRPr lang="en-US" sz="1200" dirty="0"/>
          </a:p>
          <a:p>
            <a:r>
              <a:rPr lang="en-US" dirty="0"/>
              <a:t> </a:t>
            </a:r>
          </a:p>
          <a:p>
            <a:pPr lvl="1" fontAlgn="base"/>
            <a:r>
              <a:rPr lang="en-US" dirty="0"/>
              <a:t>Absence of pain in response to stimulation which would normally be painful.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1" fontAlgn="base"/>
            <a:r>
              <a:rPr lang="en-US" dirty="0"/>
              <a:t>Analgesia can be produced 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0" fontAlgn="base"/>
            <a:r>
              <a:rPr lang="en-US" dirty="0"/>
              <a:t>Peripherally (at the site of tissue damage, receptor, or nerve) 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Centrally (in the spinal cord or brain)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Anesthesia 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Reversible loss of many sensory modalities like consciousness, pain, etc. </a:t>
            </a:r>
            <a:r>
              <a:rPr lang="en-US" sz="1800" baseline="-25000" dirty="0"/>
              <a:t> </a:t>
            </a:r>
            <a:endParaRPr lang="en-US" sz="1200" dirty="0"/>
          </a:p>
          <a:p>
            <a:r>
              <a:rPr lang="en-US" dirty="0"/>
              <a:t>Specific modalities lost depends on kind of </a:t>
            </a:r>
            <a:r>
              <a:rPr lang="en-US" dirty="0" err="1"/>
              <a:t>anaesthesia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0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890" y="1256030"/>
            <a:ext cx="4300220" cy="4345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24250" y="2377440"/>
            <a:ext cx="3621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Classification of Pain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6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Pain may be classified based on etiology, mechanism, duration, location, etc</a:t>
            </a:r>
            <a:r>
              <a:rPr lang="en-US" b="1" dirty="0" smtClean="0"/>
              <a:t>.</a:t>
            </a:r>
          </a:p>
          <a:p>
            <a:pPr lvl="0" fontAlgn="base"/>
            <a:r>
              <a:rPr lang="en-US" dirty="0"/>
              <a:t>Acute Vs. Chronic Pain  </a:t>
            </a:r>
          </a:p>
          <a:p>
            <a:pPr lvl="0" fontAlgn="base"/>
            <a:r>
              <a:rPr lang="en-US" dirty="0"/>
              <a:t>Nociceptive Vs. Neuropathic  </a:t>
            </a:r>
          </a:p>
          <a:p>
            <a:pPr lvl="0" fontAlgn="base"/>
            <a:r>
              <a:rPr lang="en-US" dirty="0"/>
              <a:t>Primary Vs. Secondary • Somatic Vs. Visceral 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69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Acute Vs. Chronic Pain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085320"/>
              </p:ext>
            </p:extLst>
          </p:nvPr>
        </p:nvGraphicFramePr>
        <p:xfrm>
          <a:off x="2262999" y="2452960"/>
          <a:ext cx="7666002" cy="3317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3001">
                  <a:extLst>
                    <a:ext uri="{9D8B030D-6E8A-4147-A177-3AD203B41FA5}">
                      <a16:colId xmlns:a16="http://schemas.microsoft.com/office/drawing/2014/main" val="859745515"/>
                    </a:ext>
                  </a:extLst>
                </a:gridCol>
                <a:gridCol w="3833001">
                  <a:extLst>
                    <a:ext uri="{9D8B030D-6E8A-4147-A177-3AD203B41FA5}">
                      <a16:colId xmlns:a16="http://schemas.microsoft.com/office/drawing/2014/main" val="3820523146"/>
                    </a:ext>
                  </a:extLst>
                </a:gridCol>
              </a:tblGrid>
              <a:tr h="600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Lasts less than 3 months 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Onset often sudden 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Persist for more than 3 months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Often develops insidiously 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 anchor="ctr"/>
                </a:tc>
                <a:extLst>
                  <a:ext uri="{0D108BD9-81ED-4DB2-BD59-A6C34878D82A}">
                    <a16:rowId xmlns:a16="http://schemas.microsoft.com/office/drawing/2014/main" val="3966231527"/>
                  </a:ext>
                </a:extLst>
              </a:tr>
              <a:tr h="405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Sharp, localized; may radiate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 anchor="ctr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Dull, arching, and diffuse </a:t>
                      </a:r>
                      <a:r>
                        <a:rPr lang="en-US" sz="1500" baseline="-25000" dirty="0">
                          <a:effectLst/>
                        </a:rPr>
                        <a:t> 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51456"/>
                  </a:ext>
                </a:extLst>
              </a:tr>
              <a:tr h="4051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Autonomic responses usually present 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 anchor="ctr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Autonomic responses usually absent </a:t>
                      </a:r>
                      <a:r>
                        <a:rPr lang="en-US" sz="1500" baseline="-25000" dirty="0">
                          <a:effectLst/>
                        </a:rPr>
                        <a:t> 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61010"/>
                  </a:ext>
                </a:extLst>
              </a:tr>
              <a:tr h="6875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Emotional responses – anxiety and restlessness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 anchor="ctr"/>
                </a:tc>
                <a:tc>
                  <a:txBody>
                    <a:bodyPr/>
                    <a:lstStyle/>
                    <a:p>
                      <a:pPr marL="1270" marR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Emotional response – flat / depression </a:t>
                      </a:r>
                      <a:r>
                        <a:rPr lang="en-US" sz="1500" baseline="-25000" dirty="0">
                          <a:effectLst/>
                        </a:rPr>
                        <a:t> 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2111"/>
                  </a:ext>
                </a:extLst>
              </a:tr>
              <a:tr h="384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Cause often known 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Cause often unknown </a:t>
                      </a:r>
                      <a:r>
                        <a:rPr lang="en-US" sz="1500" baseline="-25000" dirty="0">
                          <a:effectLst/>
                        </a:rPr>
                        <a:t> 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80157"/>
                  </a:ext>
                </a:extLst>
              </a:tr>
              <a:tr h="193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643068"/>
                  </a:ext>
                </a:extLst>
              </a:tr>
              <a:tr h="6411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Resolves during the appropriate healing period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/>
                </a:tc>
                <a:tc>
                  <a:txBody>
                    <a:bodyPr/>
                    <a:lstStyle/>
                    <a:p>
                      <a:pPr marL="1270" marR="8686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Outlasts 	the 	usual healing process.</a:t>
                      </a:r>
                      <a:r>
                        <a:rPr lang="en-US" sz="1500" baseline="-25000" dirty="0">
                          <a:effectLst/>
                        </a:rPr>
                        <a:t> 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545" marR="35496" marT="39318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2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28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Acute Vs. Chronic Pain 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Acute pain may serve as a protective mechanism 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– Alerts the individual to a condition that is immediately harmful to the body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endParaRPr lang="en-US" dirty="0" smtClean="0"/>
          </a:p>
          <a:p>
            <a:pPr lvl="0" fontAlgn="base"/>
            <a:r>
              <a:rPr lang="en-US" dirty="0" smtClean="0"/>
              <a:t>Delay </a:t>
            </a:r>
            <a:r>
              <a:rPr lang="en-US" dirty="0"/>
              <a:t>or improper treatment of acute pain may lead to chronic pain.</a:t>
            </a:r>
            <a:r>
              <a:rPr lang="en-US" baseline="-25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0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Nociceptive Vs. Neuropathic Pain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Pain pathways are </a:t>
            </a:r>
            <a:r>
              <a:rPr lang="en-US" dirty="0" smtClean="0"/>
              <a:t>intact                      </a:t>
            </a:r>
            <a:r>
              <a:rPr lang="en-US" dirty="0"/>
              <a:t> • Disease of the pain </a:t>
            </a:r>
            <a:r>
              <a:rPr lang="en-US" dirty="0" smtClean="0"/>
              <a:t>signaling system</a:t>
            </a:r>
          </a:p>
          <a:p>
            <a:pPr marL="0" indent="0">
              <a:buNone/>
            </a:pPr>
            <a:r>
              <a:rPr lang="en-US" dirty="0" smtClean="0"/>
              <a:t> • May serve a biological purpose              Central or peripheral malfunction </a:t>
            </a:r>
          </a:p>
          <a:p>
            <a:r>
              <a:rPr lang="en-US" dirty="0" smtClean="0"/>
              <a:t>– e.g. protective function.                       in the pain signaling pathway</a:t>
            </a:r>
          </a:p>
          <a:p>
            <a:r>
              <a:rPr lang="en-US" dirty="0" smtClean="0"/>
              <a:t>• </a:t>
            </a:r>
            <a:r>
              <a:rPr lang="en-US" dirty="0"/>
              <a:t>May be acute (physiologic) </a:t>
            </a:r>
            <a:r>
              <a:rPr lang="en-US" dirty="0" smtClean="0"/>
              <a:t>                  Perception of pain in the absence of 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/>
              <a:t>chronic (pathologic</a:t>
            </a:r>
            <a:r>
              <a:rPr lang="en-US" dirty="0" smtClean="0"/>
              <a:t>)                              tissue damage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Serve no useful purpose</a:t>
            </a:r>
          </a:p>
        </p:txBody>
      </p:sp>
    </p:spTree>
    <p:extLst>
      <p:ext uri="{BB962C8B-B14F-4D97-AF65-F5344CB8AC3E}">
        <p14:creationId xmlns:p14="http://schemas.microsoft.com/office/powerpoint/2010/main" val="207195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Primary Vs. Secondary Pain  Syndromes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pain syndromes - the pain itself is the disease. – Examples include migraine and cluster headaches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/>
              <a:t>Secondary pain syndrome – pain is due to an underlying structural cause e.g. tumor or infection. – Example trigeminal neuralgia due to a tumor pressing on the cranial nerve</a:t>
            </a:r>
          </a:p>
        </p:txBody>
      </p:sp>
    </p:spTree>
    <p:extLst>
      <p:ext uri="{BB962C8B-B14F-4D97-AF65-F5344CB8AC3E}">
        <p14:creationId xmlns:p14="http://schemas.microsoft.com/office/powerpoint/2010/main" val="758521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890" y="1320165"/>
            <a:ext cx="4300220" cy="4217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7017" y="2573383"/>
            <a:ext cx="3317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The Spinal Cord and Pain Pathway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51331" y="1256030"/>
            <a:ext cx="4300220" cy="4345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0685" y="2011680"/>
            <a:ext cx="36445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INTRODUCTON </a:t>
            </a:r>
          </a:p>
          <a:p>
            <a:r>
              <a:rPr lang="en-US" sz="3200" dirty="0" smtClean="0">
                <a:latin typeface="Arial Black" panose="020B0A04020102020204" pitchFamily="34" charset="0"/>
              </a:rPr>
              <a:t>       AND ESSENTIAL </a:t>
            </a:r>
          </a:p>
          <a:p>
            <a:r>
              <a:rPr lang="en-US" sz="3200" dirty="0" smtClean="0">
                <a:latin typeface="Arial Black" panose="020B0A04020102020204" pitchFamily="34" charset="0"/>
              </a:rPr>
              <a:t>DEFINITIONS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5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600891"/>
            <a:ext cx="8978537" cy="5564778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914705" y="483109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789372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514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318" y="653143"/>
            <a:ext cx="9357042" cy="5669280"/>
            <a:chOff x="0" y="0"/>
            <a:chExt cx="9143493" cy="6764656"/>
          </a:xfrm>
        </p:grpSpPr>
        <p:sp>
          <p:nvSpPr>
            <p:cNvPr id="3" name="Rectangle 2"/>
            <p:cNvSpPr/>
            <p:nvPr/>
          </p:nvSpPr>
          <p:spPr>
            <a:xfrm>
              <a:off x="914705" y="48311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789373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621" y="0"/>
              <a:ext cx="9135872" cy="6764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33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Pathway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Elaborate Steps </a:t>
            </a:r>
            <a:r>
              <a:rPr lang="en-US" b="1" dirty="0"/>
              <a:t>In The Pain Pathway </a:t>
            </a:r>
            <a:endParaRPr lang="en-US" b="1" dirty="0" smtClean="0"/>
          </a:p>
          <a:p>
            <a:pPr lvl="0" fontAlgn="base"/>
            <a:r>
              <a:rPr lang="en-US" b="1" dirty="0"/>
              <a:t>Detection </a:t>
            </a:r>
            <a:r>
              <a:rPr lang="en-US" dirty="0"/>
              <a:t>of stimuli by nociceptors (nerve terminals).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b="1" dirty="0"/>
              <a:t>Transduction</a:t>
            </a:r>
            <a:r>
              <a:rPr lang="en-US" dirty="0"/>
              <a:t>:: conversion of physical stimulus into electrical activity by nociceptors.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b="1" dirty="0"/>
              <a:t>Transmission</a:t>
            </a:r>
            <a:r>
              <a:rPr lang="en-US" dirty="0"/>
              <a:t>: Propagation of electrical activity in the nervous system.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b="1" dirty="0"/>
              <a:t>Perception: </a:t>
            </a:r>
            <a:r>
              <a:rPr lang="en-US" dirty="0"/>
              <a:t>Subjective interpretation of electrical activity.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b="1" dirty="0"/>
              <a:t>Modulation: </a:t>
            </a:r>
            <a:r>
              <a:rPr lang="en-US" dirty="0"/>
              <a:t>Modification (enhancement or inhibition) of electrical activity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Peripheral or central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34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47128" y="1613717"/>
            <a:ext cx="4082068" cy="2867798"/>
            <a:chOff x="0" y="0"/>
            <a:chExt cx="4082649" cy="2867858"/>
          </a:xfrm>
        </p:grpSpPr>
        <p:sp>
          <p:nvSpPr>
            <p:cNvPr id="3" name="Rectangle 2"/>
            <p:cNvSpPr/>
            <p:nvPr/>
          </p:nvSpPr>
          <p:spPr>
            <a:xfrm>
              <a:off x="4040505" y="2677922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Shape 1396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464058" y="0"/>
                  </a:move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lnTo>
                    <a:pt x="0" y="464058"/>
                  </a:lnTo>
                  <a:cubicBezTo>
                    <a:pt x="0" y="207772"/>
                    <a:pt x="207772" y="0"/>
                    <a:pt x="46405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Shape 1397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0" y="464058"/>
                  </a:moveTo>
                  <a:cubicBezTo>
                    <a:pt x="0" y="207772"/>
                    <a:pt x="207772" y="0"/>
                    <a:pt x="464058" y="0"/>
                  </a:cubicBez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80808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317862" y="4787722"/>
            <a:ext cx="5811334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29155" marR="781050" indent="-6350">
              <a:lnSpc>
                <a:spcPct val="108000"/>
              </a:lnSpc>
              <a:spcAft>
                <a:spcPts val="410"/>
              </a:spcAft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Arial" panose="020B0604020202020204" pitchFamily="34" charset="0"/>
              </a:rPr>
              <a:t>What Causes Pain 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81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905" y="113888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Causes </a:t>
            </a:r>
            <a:r>
              <a:rPr lang="en-US" dirty="0" smtClean="0"/>
              <a:t>Pain</a:t>
            </a:r>
            <a:r>
              <a:rPr lang="en-US" dirty="0"/>
              <a:t>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Tissue </a:t>
            </a:r>
            <a:r>
              <a:rPr lang="en-US" dirty="0"/>
              <a:t>injury 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(e.g. mechanical trauma, surgical incision, dissection, burns – friction, chemical, heat, mechanical, </a:t>
            </a:r>
            <a:r>
              <a:rPr lang="en-US" dirty="0" err="1"/>
              <a:t>etx</a:t>
            </a:r>
            <a:r>
              <a:rPr lang="en-US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80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Physiology of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en-US" dirty="0"/>
              <a:t>Tissue injury stimulates the release of inflammatory mediators from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Tissues – e.g. prostaglandins, potassium, leukotriene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Cells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Mast cells – e.g. histamine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Platelets  - e.g. serotonin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Sympathetic and sensory afferent nerve </a:t>
            </a:r>
            <a:r>
              <a:rPr lang="en-US" dirty="0" err="1"/>
              <a:t>fibres</a:t>
            </a:r>
            <a:r>
              <a:rPr lang="en-US" dirty="0"/>
              <a:t>  - e.g. substance P released by primary nerve afferents. 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Blood vessels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0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634897"/>
          </a:xfrm>
        </p:spPr>
        <p:txBody>
          <a:bodyPr>
            <a:normAutofit/>
          </a:bodyPr>
          <a:lstStyle/>
          <a:p>
            <a:r>
              <a:rPr lang="en-US" dirty="0"/>
              <a:t>Chemicals Released By Tissue Damage That Stimulates Nociceptors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6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212975" y="1448117"/>
            <a:ext cx="7766050" cy="39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78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Chemicals Released By Tissue Damage That Stimulates Nociceptors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43735" y="2834958"/>
          <a:ext cx="8304530" cy="2762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565">
                  <a:extLst>
                    <a:ext uri="{9D8B030D-6E8A-4147-A177-3AD203B41FA5}">
                      <a16:colId xmlns:a16="http://schemas.microsoft.com/office/drawing/2014/main" val="319483613"/>
                    </a:ext>
                  </a:extLst>
                </a:gridCol>
                <a:gridCol w="4799965">
                  <a:extLst>
                    <a:ext uri="{9D8B030D-6E8A-4147-A177-3AD203B41FA5}">
                      <a16:colId xmlns:a16="http://schemas.microsoft.com/office/drawing/2014/main" val="192868770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Chemical </a:t>
                      </a:r>
                      <a:r>
                        <a:rPr lang="en-US" sz="1700" baseline="-25000">
                          <a:effectLst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0" marT="73660" marB="0" anchor="ctr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Key Physiological Effect </a:t>
                      </a:r>
                      <a:r>
                        <a:rPr lang="en-US" sz="1700" baseline="-25000" dirty="0"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0" marT="73660" marB="0" anchor="ctr"/>
                </a:tc>
                <a:extLst>
                  <a:ext uri="{0D108BD9-81ED-4DB2-BD59-A6C34878D82A}">
                    <a16:rowId xmlns:a16="http://schemas.microsoft.com/office/drawing/2014/main" val="2163758056"/>
                  </a:ext>
                </a:extLst>
              </a:tr>
              <a:tr h="8204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Prostaglandins, Leukotriene and cytokines</a:t>
                      </a:r>
                      <a:r>
                        <a:rPr lang="en-US" sz="1700" baseline="-25000">
                          <a:effectLst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0" marT="73660" marB="0" anchor="ctr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Nociceptor sensitization</a:t>
                      </a:r>
                      <a:r>
                        <a:rPr lang="en-US" sz="1700" baseline="-25000" dirty="0"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0" marT="73660" marB="0"/>
                </a:tc>
                <a:extLst>
                  <a:ext uri="{0D108BD9-81ED-4DB2-BD59-A6C34878D82A}">
                    <a16:rowId xmlns:a16="http://schemas.microsoft.com/office/drawing/2014/main" val="2763353701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R="139954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Serotonin Kinins:</a:t>
                      </a:r>
                      <a:r>
                        <a:rPr lang="en-US" sz="1700" baseline="-250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30"/>
                        </a:spcAft>
                        <a:buClr>
                          <a:srgbClr val="000000"/>
                        </a:buClr>
                        <a:buSzPts val="2100"/>
                        <a:buFont typeface="Arial" panose="020B0604020202020204" pitchFamily="34" charset="0"/>
                        <a:buChar char="•"/>
                      </a:pPr>
                      <a:r>
                        <a:rPr lang="en-US" sz="2100" u="none" strike="noStrike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bradykinin (in blood) </a:t>
                      </a:r>
                      <a:r>
                        <a:rPr lang="en-US" sz="1700" u="none" strike="noStrike" baseline="-25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100" u="none" strike="noStrike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 panose="020B0604020202020204" pitchFamily="34" charset="0"/>
                        <a:buChar char="•"/>
                      </a:pPr>
                      <a:r>
                        <a:rPr lang="en-US" sz="2100" u="none" strike="noStrike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kallidin (in tissues)</a:t>
                      </a:r>
                      <a:r>
                        <a:rPr lang="en-US" sz="1700" u="none" strike="noStrike" baseline="-25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170" marR="0" marT="73660" marB="0" anchor="ctr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Nociceptor activation</a:t>
                      </a:r>
                      <a:r>
                        <a:rPr lang="en-US" sz="1700" baseline="-25000" dirty="0"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0" marT="73660" marB="0"/>
                </a:tc>
                <a:extLst>
                  <a:ext uri="{0D108BD9-81ED-4DB2-BD59-A6C34878D82A}">
                    <a16:rowId xmlns:a16="http://schemas.microsoft.com/office/drawing/2014/main" val="377465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664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18" y="1418118"/>
            <a:ext cx="3493408" cy="1055674"/>
          </a:xfrm>
        </p:spPr>
        <p:txBody>
          <a:bodyPr>
            <a:normAutofit/>
          </a:bodyPr>
          <a:lstStyle/>
          <a:p>
            <a:r>
              <a:rPr lang="en-US" dirty="0" smtClean="0"/>
              <a:t>Chemicals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460365"/>
              </p:ext>
            </p:extLst>
          </p:nvPr>
        </p:nvGraphicFramePr>
        <p:xfrm>
          <a:off x="1941195" y="3247163"/>
          <a:ext cx="8304530" cy="486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565">
                  <a:extLst>
                    <a:ext uri="{9D8B030D-6E8A-4147-A177-3AD203B41FA5}">
                      <a16:colId xmlns:a16="http://schemas.microsoft.com/office/drawing/2014/main" val="406195657"/>
                    </a:ext>
                  </a:extLst>
                </a:gridCol>
                <a:gridCol w="4799965">
                  <a:extLst>
                    <a:ext uri="{9D8B030D-6E8A-4147-A177-3AD203B41FA5}">
                      <a16:colId xmlns:a16="http://schemas.microsoft.com/office/drawing/2014/main" val="157034101"/>
                    </a:ext>
                  </a:extLst>
                </a:gridCol>
              </a:tblGrid>
              <a:tr h="486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Adenosine and H+</a:t>
                      </a:r>
                      <a:r>
                        <a:rPr lang="en-US" sz="1700" baseline="-25000">
                          <a:effectLst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0" marT="73660" marB="0" anchor="ctr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Hyperalgesia </a:t>
                      </a:r>
                      <a:r>
                        <a:rPr lang="en-US" sz="1700" baseline="-25000" dirty="0"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0" marT="73660" marB="0" anchor="ctr"/>
                </a:tc>
                <a:extLst>
                  <a:ext uri="{0D108BD9-81ED-4DB2-BD59-A6C34878D82A}">
                    <a16:rowId xmlns:a16="http://schemas.microsoft.com/office/drawing/2014/main" val="5170283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1683"/>
              </p:ext>
            </p:extLst>
          </p:nvPr>
        </p:nvGraphicFramePr>
        <p:xfrm>
          <a:off x="1943735" y="3733573"/>
          <a:ext cx="8301990" cy="209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4125713275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3631129923"/>
                    </a:ext>
                  </a:extLst>
                </a:gridCol>
                <a:gridCol w="4804410">
                  <a:extLst>
                    <a:ext uri="{9D8B030D-6E8A-4147-A177-3AD203B41FA5}">
                      <a16:colId xmlns:a16="http://schemas.microsoft.com/office/drawing/2014/main" val="987661402"/>
                    </a:ext>
                  </a:extLst>
                </a:gridCol>
              </a:tblGrid>
              <a:tr h="2090056">
                <a:tc>
                  <a:txBody>
                    <a:bodyPr/>
                    <a:lstStyle/>
                    <a:p>
                      <a:pPr marL="8318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Histamine </a:t>
                      </a:r>
                      <a:r>
                        <a:rPr lang="en-US" sz="1700" baseline="-25000">
                          <a:effectLst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4925" marB="0"/>
                </a:tc>
                <a:tc>
                  <a:txBody>
                    <a:bodyPr/>
                    <a:lstStyle/>
                    <a:p>
                      <a:pPr marL="91440" marR="69786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Vasodilation, </a:t>
                      </a:r>
                      <a:r>
                        <a:rPr lang="en-US" sz="2100" dirty="0" err="1">
                          <a:effectLst/>
                        </a:rPr>
                        <a:t>oedema</a:t>
                      </a:r>
                      <a:r>
                        <a:rPr lang="en-US" sz="2100" dirty="0">
                          <a:effectLst/>
                        </a:rPr>
                        <a:t>, nociceptor stretch and sensitization Itching</a:t>
                      </a:r>
                      <a:r>
                        <a:rPr lang="en-US" sz="1700" baseline="-25000" dirty="0"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4925" marB="0" anchor="ctr"/>
                </a:tc>
                <a:extLst>
                  <a:ext uri="{0D108BD9-81ED-4DB2-BD59-A6C34878D82A}">
                    <a16:rowId xmlns:a16="http://schemas.microsoft.com/office/drawing/2014/main" val="2970025229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-1270" y="1418118"/>
            <a:ext cx="4571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9588" y="635144"/>
            <a:ext cx="10844829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685" marR="474980" indent="-6350" algn="ctr">
              <a:lnSpc>
                <a:spcPct val="107000"/>
              </a:lnSpc>
              <a:spcAft>
                <a:spcPts val="15"/>
              </a:spcAft>
            </a:pPr>
            <a:endParaRPr lang="en-US" sz="4000" b="1" dirty="0" smtClean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00685" marR="474980" indent="-6350" algn="ctr">
              <a:lnSpc>
                <a:spcPct val="107000"/>
              </a:lnSpc>
              <a:spcAft>
                <a:spcPts val="15"/>
              </a:spcAft>
            </a:pPr>
            <a:r>
              <a:rPr lang="en-US" sz="40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Is Pain </a:t>
            </a:r>
            <a:endParaRPr lang="en-US" sz="4000" dirty="0" smtClean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00685" marR="474980" indent="-6350">
              <a:lnSpc>
                <a:spcPct val="107000"/>
              </a:lnSpc>
              <a:spcAft>
                <a:spcPts val="15"/>
              </a:spcAft>
            </a:pPr>
            <a:endParaRPr lang="en-US" sz="4000" b="1" dirty="0" smtClean="0">
              <a:solidFill>
                <a:srgbClr val="000000"/>
              </a:solidFill>
              <a:latin typeface="Arial Black" panose="020B0A04020102020204" pitchFamily="34" charset="0"/>
              <a:ea typeface="Calibri" panose="020F0502020204030204" pitchFamily="34" charset="0"/>
            </a:endParaRPr>
          </a:p>
          <a:p>
            <a:pPr marL="400685" marR="474980" indent="-6350">
              <a:lnSpc>
                <a:spcPct val="107000"/>
              </a:lnSpc>
              <a:spcAft>
                <a:spcPts val="15"/>
              </a:spcAft>
            </a:pPr>
            <a:r>
              <a:rPr lang="en-US" sz="2800" dirty="0" smtClean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International Association for the Study Pain (ISAP) Definitions 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394335" marR="474980">
              <a:lnSpc>
                <a:spcPct val="107000"/>
              </a:lnSpc>
              <a:spcAft>
                <a:spcPts val="15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1535" marR="474980" indent="-457200">
              <a:lnSpc>
                <a:spcPct val="107000"/>
              </a:lnSpc>
              <a:spcAft>
                <a:spcPts val="15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Pain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is an unpleasant sensory and emotional experience associated with actual or potential tissue damage, or described in terms of such damage </a:t>
            </a:r>
          </a:p>
        </p:txBody>
      </p:sp>
    </p:spTree>
    <p:extLst>
      <p:ext uri="{BB962C8B-B14F-4D97-AF65-F5344CB8AC3E}">
        <p14:creationId xmlns:p14="http://schemas.microsoft.com/office/powerpoint/2010/main" val="1383775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Nerve 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en-US" dirty="0"/>
              <a:t>Direct nerve injury (i.e., nerve transection (e.g. .surgical damage), stretching, disc prolapse, compression)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Inflammation of the nerves – neuritis  </a:t>
            </a:r>
          </a:p>
          <a:p>
            <a:pPr lvl="0" fontAlgn="base"/>
            <a:r>
              <a:rPr lang="en-US" dirty="0"/>
              <a:t>Invasion of nerve - e.g. by cancer </a:t>
            </a:r>
          </a:p>
          <a:p>
            <a:pPr lvl="0" fontAlgn="base"/>
            <a:r>
              <a:rPr lang="en-US" dirty="0"/>
              <a:t>Injury to the structures in the spinal cord, thalamus, or cortical areas that process pain information, 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Abnormal activity in the nerve circuits that is perceived as pain, e.g., phantom pain with cortical reorganization.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29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90819" y="1025888"/>
            <a:ext cx="4082068" cy="2867798"/>
            <a:chOff x="0" y="0"/>
            <a:chExt cx="4082649" cy="2867858"/>
          </a:xfrm>
        </p:grpSpPr>
        <p:sp>
          <p:nvSpPr>
            <p:cNvPr id="8" name="Rectangle 7"/>
            <p:cNvSpPr/>
            <p:nvPr/>
          </p:nvSpPr>
          <p:spPr>
            <a:xfrm>
              <a:off x="4040505" y="2677922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" name="Shape 1768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464058" y="0"/>
                  </a:move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lnTo>
                    <a:pt x="0" y="464058"/>
                  </a:lnTo>
                  <a:cubicBezTo>
                    <a:pt x="0" y="207772"/>
                    <a:pt x="207772" y="0"/>
                    <a:pt x="46405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769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0" y="464058"/>
                  </a:moveTo>
                  <a:cubicBezTo>
                    <a:pt x="0" y="207772"/>
                    <a:pt x="207772" y="0"/>
                    <a:pt x="464058" y="0"/>
                  </a:cubicBez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80808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61778" y="4356648"/>
            <a:ext cx="6194003" cy="624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69870" marR="781050" indent="-6350">
              <a:lnSpc>
                <a:spcPct val="108000"/>
              </a:lnSpc>
              <a:spcAft>
                <a:spcPts val="410"/>
              </a:spcAft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Nociception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03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Detection (Nociception)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6871" y="2556932"/>
            <a:ext cx="6064431" cy="31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0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(Nociception)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fontAlgn="base"/>
            <a:r>
              <a:rPr lang="en-US" dirty="0"/>
              <a:t>Nociception - the detection of tissue damage by specialized transducers connected to A-delta and C-fibers 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Nociceptors: - specialized / unspecialized neurologic receptor that capable of differentiating between innocuous and noxious stimuli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They are the endings of small unmyelinated (C fibers) and lightly myelinated (A-delta) afferent neurons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1" fontAlgn="base"/>
            <a:r>
              <a:rPr lang="en-US" dirty="0"/>
              <a:t>Location of nociceptors = skin (epidermis) subcutaneous tissue, muscles, tendons, and visceral organs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0" fontAlgn="base"/>
            <a:r>
              <a:rPr lang="en-US" dirty="0"/>
              <a:t>Greatest density in skin (epidermis)</a:t>
            </a:r>
            <a:r>
              <a:rPr lang="en-US" sz="1800" baseline="-25000" dirty="0"/>
              <a:t> </a:t>
            </a:r>
            <a:endParaRPr lang="en-US" sz="1200" dirty="0"/>
          </a:p>
          <a:p>
            <a:r>
              <a:rPr lang="en-US" dirty="0"/>
              <a:t>Kinds of stimulants that stimulate nociceptors = mechanical, thermal, chemical, electrical,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2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Nociceptors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Mechanical nociceptors – responds to mechanical stimuli  </a:t>
            </a:r>
          </a:p>
          <a:p>
            <a:r>
              <a:rPr lang="en-US" dirty="0"/>
              <a:t>e.g. strong pressure </a:t>
            </a:r>
          </a:p>
          <a:p>
            <a:pPr lvl="0" fontAlgn="base"/>
            <a:r>
              <a:rPr lang="en-US" dirty="0"/>
              <a:t>Thermal nociceptors- responds to extremes of temperature (burning heat or cold)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Chemical nociceptors- response to chemicals (see earlier slide) </a:t>
            </a:r>
          </a:p>
          <a:p>
            <a:r>
              <a:rPr lang="en-US" dirty="0" err="1"/>
              <a:t>Polymodal</a:t>
            </a:r>
            <a:r>
              <a:rPr lang="en-US" dirty="0"/>
              <a:t> nociceptors- mechanical , thermal and chemical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41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Nociception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fontAlgn="base"/>
            <a:r>
              <a:rPr lang="en-US" b="1" dirty="0"/>
              <a:t>First or </a:t>
            </a:r>
            <a:r>
              <a:rPr lang="en-US" b="1" dirty="0" err="1"/>
              <a:t>Epicritic</a:t>
            </a:r>
            <a:r>
              <a:rPr lang="en-US" b="1" dirty="0"/>
              <a:t> Pain</a:t>
            </a:r>
            <a:r>
              <a:rPr lang="en-US" sz="20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Perception of a </a:t>
            </a:r>
            <a:r>
              <a:rPr lang="en-US" b="1" dirty="0"/>
              <a:t>sharp, pricking pain </a:t>
            </a:r>
            <a:r>
              <a:rPr lang="en-US" dirty="0"/>
              <a:t>at the moment of injury – Localized to a well-defined part of body surface </a:t>
            </a:r>
            <a:r>
              <a:rPr lang="en-US" sz="1700" baseline="-25000" dirty="0"/>
              <a:t> </a:t>
            </a:r>
            <a:endParaRPr lang="en-US" sz="1100" dirty="0"/>
          </a:p>
          <a:p>
            <a:pPr lvl="1" fontAlgn="base"/>
            <a:r>
              <a:rPr lang="en-US" dirty="0"/>
              <a:t>High threshold </a:t>
            </a:r>
            <a:r>
              <a:rPr lang="en-US" dirty="0" err="1"/>
              <a:t>mechano</a:t>
            </a:r>
            <a:r>
              <a:rPr lang="en-US" dirty="0"/>
              <a:t> or thermal receptors respond to thermal and noxious mechanical stimuli </a:t>
            </a:r>
            <a:r>
              <a:rPr lang="en-US" sz="1700" baseline="-25000" dirty="0"/>
              <a:t> </a:t>
            </a:r>
            <a:endParaRPr lang="en-US" sz="1100" dirty="0"/>
          </a:p>
          <a:p>
            <a:pPr lvl="1" fontAlgn="base"/>
            <a:r>
              <a:rPr lang="en-US" dirty="0"/>
              <a:t>Mediated mainly by </a:t>
            </a:r>
            <a:r>
              <a:rPr lang="en-US" dirty="0" err="1"/>
              <a:t>Aδ</a:t>
            </a:r>
            <a:r>
              <a:rPr lang="en-US" dirty="0"/>
              <a:t> fibers </a:t>
            </a:r>
            <a:r>
              <a:rPr lang="en-US" sz="1700" baseline="-25000" dirty="0"/>
              <a:t> </a:t>
            </a:r>
            <a:endParaRPr lang="en-US" sz="1100" dirty="0"/>
          </a:p>
          <a:p>
            <a:pPr lvl="0" fontAlgn="base"/>
            <a:r>
              <a:rPr lang="en-US" b="1" dirty="0"/>
              <a:t>Second or </a:t>
            </a:r>
            <a:r>
              <a:rPr lang="en-US" b="1" dirty="0" err="1"/>
              <a:t>Prothopathic</a:t>
            </a:r>
            <a:r>
              <a:rPr lang="en-US" b="1" dirty="0"/>
              <a:t> Pain</a:t>
            </a:r>
            <a:r>
              <a:rPr lang="en-US" sz="20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a </a:t>
            </a:r>
            <a:r>
              <a:rPr lang="en-US" b="1" dirty="0"/>
              <a:t>dull aching </a:t>
            </a:r>
            <a:r>
              <a:rPr lang="en-US" dirty="0"/>
              <a:t>pain lasts long </a:t>
            </a:r>
            <a:r>
              <a:rPr lang="en-US" b="1" dirty="0"/>
              <a:t>after </a:t>
            </a:r>
            <a:r>
              <a:rPr lang="en-US" dirty="0"/>
              <a:t>the termination of the stimulus</a:t>
            </a:r>
            <a:r>
              <a:rPr lang="en-US" sz="1700" baseline="-25000" dirty="0"/>
              <a:t> </a:t>
            </a:r>
            <a:endParaRPr lang="en-US" sz="1100" dirty="0"/>
          </a:p>
          <a:p>
            <a:pPr lvl="1" fontAlgn="base"/>
            <a:r>
              <a:rPr lang="en-US" dirty="0"/>
              <a:t>often diffuse (not clearly localized)</a:t>
            </a:r>
            <a:r>
              <a:rPr lang="en-US" sz="1700" baseline="-25000" dirty="0"/>
              <a:t> </a:t>
            </a:r>
            <a:endParaRPr lang="en-US" sz="1100" dirty="0"/>
          </a:p>
          <a:p>
            <a:pPr lvl="1" fontAlgn="base"/>
            <a:r>
              <a:rPr lang="en-US" dirty="0" err="1"/>
              <a:t>polymodal</a:t>
            </a:r>
            <a:r>
              <a:rPr lang="en-US" dirty="0"/>
              <a:t> nociceptors respond to 3 major modalities of tissue damaging stimuli (chemical, thermal and mechanical) – </a:t>
            </a:r>
            <a:r>
              <a:rPr lang="en-US" b="1" dirty="0"/>
              <a:t>Mainly by C </a:t>
            </a:r>
            <a:r>
              <a:rPr lang="en-US" b="1" dirty="0" err="1"/>
              <a:t>fibres</a:t>
            </a:r>
            <a:r>
              <a:rPr lang="en-US" sz="1700" baseline="-25000" dirty="0"/>
              <a:t> 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25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1489" y="1652905"/>
            <a:ext cx="4083979" cy="2867798"/>
            <a:chOff x="0" y="0"/>
            <a:chExt cx="4084173" cy="2867858"/>
          </a:xfrm>
        </p:grpSpPr>
        <p:sp>
          <p:nvSpPr>
            <p:cNvPr id="3" name="Rectangle 2"/>
            <p:cNvSpPr/>
            <p:nvPr/>
          </p:nvSpPr>
          <p:spPr>
            <a:xfrm>
              <a:off x="4042029" y="2677922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Shape 2107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464058" y="0"/>
                  </a:move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lnTo>
                    <a:pt x="0" y="464058"/>
                  </a:lnTo>
                  <a:cubicBezTo>
                    <a:pt x="0" y="207772"/>
                    <a:pt x="207772" y="0"/>
                    <a:pt x="46405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Shape 2108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0" y="464058"/>
                  </a:moveTo>
                  <a:cubicBezTo>
                    <a:pt x="0" y="207772"/>
                    <a:pt x="207772" y="0"/>
                    <a:pt x="464058" y="0"/>
                  </a:cubicBez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80808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262736" y="4955569"/>
            <a:ext cx="184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Arial" panose="020B0604020202020204" pitchFamily="34" charset="0"/>
              </a:rPr>
              <a:t>Transduction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99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Transduction = conversion of stimuli (thermal, electrical, chemical, etc.) into nerve impulses </a:t>
            </a:r>
            <a:r>
              <a:rPr lang="en-US" baseline="-250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0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59237" y="2018665"/>
            <a:ext cx="4083979" cy="2867798"/>
            <a:chOff x="0" y="0"/>
            <a:chExt cx="4084173" cy="2867858"/>
          </a:xfrm>
        </p:grpSpPr>
        <p:sp>
          <p:nvSpPr>
            <p:cNvPr id="3" name="Rectangle 2"/>
            <p:cNvSpPr/>
            <p:nvPr/>
          </p:nvSpPr>
          <p:spPr>
            <a:xfrm>
              <a:off x="4042029" y="2677922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Shape 2146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464058" y="0"/>
                  </a:move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lnTo>
                    <a:pt x="0" y="464058"/>
                  </a:lnTo>
                  <a:cubicBezTo>
                    <a:pt x="0" y="207772"/>
                    <a:pt x="207772" y="0"/>
                    <a:pt x="46405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Shape 2147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0" y="464058"/>
                  </a:moveTo>
                  <a:cubicBezTo>
                    <a:pt x="0" y="207772"/>
                    <a:pt x="207772" y="0"/>
                    <a:pt x="464058" y="0"/>
                  </a:cubicBez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80808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108559" y="4886463"/>
            <a:ext cx="6049220" cy="37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53105" marR="781050" indent="-6350">
              <a:lnSpc>
                <a:spcPct val="108000"/>
              </a:lnSpc>
              <a:spcAft>
                <a:spcPts val="410"/>
              </a:spcAft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Arial" panose="020B0604020202020204" pitchFamily="34" charset="0"/>
              </a:rPr>
              <a:t>Transmission </a:t>
            </a:r>
            <a:r>
              <a:rPr lang="en-US" sz="800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 </a:t>
            </a:r>
            <a:endParaRPr lang="en-US" sz="800" dirty="0">
              <a:solidFill>
                <a:srgbClr val="00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5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444136"/>
            <a:ext cx="9017726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7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“Benefits” of Pain 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17424"/>
              </p:ext>
            </p:extLst>
          </p:nvPr>
        </p:nvGraphicFramePr>
        <p:xfrm>
          <a:off x="1986538" y="2557463"/>
          <a:ext cx="8218924" cy="3317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8924">
                  <a:extLst>
                    <a:ext uri="{9D8B030D-6E8A-4147-A177-3AD203B41FA5}">
                      <a16:colId xmlns:a16="http://schemas.microsoft.com/office/drawing/2014/main" val="1407655787"/>
                    </a:ext>
                  </a:extLst>
                </a:gridCol>
              </a:tblGrid>
              <a:tr h="3317875">
                <a:tc>
                  <a:txBody>
                    <a:bodyPr/>
                    <a:lstStyle/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15"/>
                        </a:spcAft>
                        <a:buClr>
                          <a:srgbClr val="000000"/>
                        </a:buClr>
                        <a:buSzPts val="2100"/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Alerts about a problem in the body </a:t>
                      </a:r>
                      <a:r>
                        <a:rPr lang="en-US" sz="1700" b="0" u="none" strike="noStrike" baseline="-250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25"/>
                        </a:spcAft>
                        <a:buClr>
                          <a:srgbClr val="000000"/>
                        </a:buClr>
                        <a:buSzPts val="2100"/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Protects the body from further injury </a:t>
                      </a:r>
                      <a:r>
                        <a:rPr lang="en-US" sz="1700" b="0" u="none" strike="noStrike" baseline="-250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Withdrawal reflexes </a:t>
                      </a:r>
                      <a:r>
                        <a:rPr lang="en-US" sz="1700" b="0" u="none" strike="noStrike" baseline="-250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lvl="0" indent="-342900" fontAlgn="base">
                        <a:lnSpc>
                          <a:spcPct val="92000"/>
                        </a:lnSpc>
                        <a:spcAft>
                          <a:spcPts val="170"/>
                        </a:spcAft>
                        <a:buClr>
                          <a:srgbClr val="000000"/>
                        </a:buClr>
                        <a:buSzPts val="2100"/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Diabetics, peripheral neuropathy and increased risk of foot ulcers, gangrene and amputations</a:t>
                      </a:r>
                      <a:r>
                        <a:rPr lang="en-US" sz="1700" b="0" u="none" strike="noStrike" baseline="-250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30"/>
                        </a:spcAft>
                        <a:buClr>
                          <a:srgbClr val="000000"/>
                        </a:buClr>
                        <a:buSzPts val="2100"/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Aids healing </a:t>
                      </a:r>
                      <a:r>
                        <a:rPr lang="en-US" sz="1700" b="0" u="none" strike="noStrike" baseline="-250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10"/>
                        </a:spcAft>
                        <a:buClr>
                          <a:srgbClr val="000000"/>
                        </a:buClr>
                        <a:buSzPts val="2100"/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Resting injured parts of the body </a:t>
                      </a:r>
                      <a:r>
                        <a:rPr lang="en-US" sz="1700" b="0" u="none" strike="noStrike" baseline="-250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Inability to feel pain may lead to multiple traumas and injuries </a:t>
                      </a:r>
                      <a:r>
                        <a:rPr lang="en-US" sz="1700" b="0" u="none" strike="noStrike" baseline="-250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3862" marR="72305" marT="1006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668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59237" y="2018665"/>
            <a:ext cx="4083979" cy="2867798"/>
            <a:chOff x="0" y="0"/>
            <a:chExt cx="4084173" cy="2867858"/>
          </a:xfrm>
        </p:grpSpPr>
        <p:sp>
          <p:nvSpPr>
            <p:cNvPr id="3" name="Rectangle 2"/>
            <p:cNvSpPr/>
            <p:nvPr/>
          </p:nvSpPr>
          <p:spPr>
            <a:xfrm>
              <a:off x="4042029" y="2677922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Shape 2526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464058" y="0"/>
                  </a:move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lnTo>
                    <a:pt x="0" y="464058"/>
                  </a:lnTo>
                  <a:cubicBezTo>
                    <a:pt x="0" y="207772"/>
                    <a:pt x="207772" y="0"/>
                    <a:pt x="46405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Shape 2527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0" y="464058"/>
                  </a:moveTo>
                  <a:cubicBezTo>
                    <a:pt x="0" y="207772"/>
                    <a:pt x="207772" y="0"/>
                    <a:pt x="464058" y="0"/>
                  </a:cubicBez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80808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272181" y="4886463"/>
            <a:ext cx="5580567" cy="37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71495" marR="781050" indent="-6350">
              <a:lnSpc>
                <a:spcPct val="108000"/>
              </a:lnSpc>
              <a:spcAft>
                <a:spcPts val="410"/>
              </a:spcAft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Arial" panose="020B0604020202020204" pitchFamily="34" charset="0"/>
              </a:rPr>
              <a:t>Processing </a:t>
            </a:r>
            <a:r>
              <a:rPr lang="en-US" sz="800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 </a:t>
            </a:r>
            <a:endParaRPr lang="en-US" sz="800" dirty="0">
              <a:solidFill>
                <a:srgbClr val="00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58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portion of CNS involved in the interpretation of the pain signals include the </a:t>
            </a:r>
            <a:r>
              <a:rPr lang="en-US" b="1" dirty="0"/>
              <a:t>limbic system</a:t>
            </a:r>
            <a:r>
              <a:rPr lang="en-US" dirty="0"/>
              <a:t>, reticular formation, </a:t>
            </a:r>
            <a:r>
              <a:rPr lang="en-US" b="1" dirty="0"/>
              <a:t>thalamus, hypothalamus </a:t>
            </a:r>
            <a:r>
              <a:rPr lang="en-US" dirty="0"/>
              <a:t>and </a:t>
            </a:r>
            <a:r>
              <a:rPr lang="en-US" b="1" dirty="0"/>
              <a:t>cortex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Thalamus and sensitive cortex = perceives, describes and localizes pain. 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Because the cortex, thalamus and brainstem are interconnected with the hypothalamus and autonomic nervous system, the perception of pain is associated with an autonomic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52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72300" y="1731282"/>
            <a:ext cx="4083979" cy="2867798"/>
            <a:chOff x="0" y="0"/>
            <a:chExt cx="4084173" cy="2867858"/>
          </a:xfrm>
        </p:grpSpPr>
        <p:sp>
          <p:nvSpPr>
            <p:cNvPr id="3" name="Rectangle 2"/>
            <p:cNvSpPr/>
            <p:nvPr/>
          </p:nvSpPr>
          <p:spPr>
            <a:xfrm>
              <a:off x="4042029" y="2677922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Shape 2619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464058" y="0"/>
                  </a:move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lnTo>
                    <a:pt x="0" y="464058"/>
                  </a:lnTo>
                  <a:cubicBezTo>
                    <a:pt x="0" y="207772"/>
                    <a:pt x="207772" y="0"/>
                    <a:pt x="46405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Shape 2620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0" y="464058"/>
                  </a:moveTo>
                  <a:cubicBezTo>
                    <a:pt x="0" y="207772"/>
                    <a:pt x="207772" y="0"/>
                    <a:pt x="464058" y="0"/>
                  </a:cubicBez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068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068"/>
                    <a:pt x="0" y="2319909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80808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980574" y="4824940"/>
            <a:ext cx="220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Arial" panose="020B0604020202020204" pitchFamily="34" charset="0"/>
              </a:rPr>
              <a:t>Pain Modulation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79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Inhibition of </a:t>
            </a:r>
            <a:r>
              <a:rPr lang="en-US" dirty="0" smtClean="0"/>
              <a:t>Pain - Central </a:t>
            </a:r>
            <a:r>
              <a:rPr lang="en-US" dirty="0"/>
              <a:t>Modulation 1 Inhibition of Pain</a:t>
            </a:r>
            <a:r>
              <a:rPr lang="en-US" b="1" dirty="0"/>
              <a:t> 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Pain may be inhibited or attenuated centrally via the following mechanisms </a:t>
            </a:r>
            <a:r>
              <a:rPr lang="en-US" baseline="-25000" dirty="0"/>
              <a:t> </a:t>
            </a:r>
            <a:endParaRPr lang="en-US" baseline="-25000" dirty="0" smtClean="0"/>
          </a:p>
          <a:p>
            <a:r>
              <a:rPr lang="en-US" b="1" u="sng" dirty="0"/>
              <a:t>Gate theory: Stimulation of non-pain fibers peripherally inhibits</a:t>
            </a:r>
            <a:r>
              <a:rPr lang="en-US" b="1" dirty="0"/>
              <a:t> </a:t>
            </a:r>
            <a:r>
              <a:rPr lang="en-US" b="1" u="sng" dirty="0"/>
              <a:t>WDR neurons.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b="1" dirty="0"/>
              <a:t>Descending </a:t>
            </a:r>
            <a:r>
              <a:rPr lang="en-US" b="1" dirty="0" err="1"/>
              <a:t>antinociceptive</a:t>
            </a:r>
            <a:r>
              <a:rPr lang="en-US" b="1" dirty="0"/>
              <a:t> pathways: 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– These neurons originate from </a:t>
            </a:r>
            <a:r>
              <a:rPr lang="en-US" dirty="0" err="1"/>
              <a:t>periaquedutal</a:t>
            </a:r>
            <a:r>
              <a:rPr lang="en-US" dirty="0"/>
              <a:t> gray areas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(other originate from the reticular formation and nucleus raphe </a:t>
            </a:r>
            <a:r>
              <a:rPr lang="en-US" dirty="0" err="1"/>
              <a:t>magnus</a:t>
            </a:r>
            <a:r>
              <a:rPr lang="en-US" dirty="0"/>
              <a:t> )</a:t>
            </a:r>
            <a:r>
              <a:rPr lang="en-US" baseline="-250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85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Descending </a:t>
            </a:r>
            <a:r>
              <a:rPr lang="en-US" dirty="0" err="1"/>
              <a:t>Antinociceptive</a:t>
            </a:r>
            <a:r>
              <a:rPr lang="en-US" dirty="0"/>
              <a:t> Pathways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078" y="2557463"/>
            <a:ext cx="564784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1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Modulation 2 Enhancement of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Pain may be enhanced centrally via the following mechanisms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b="1" dirty="0"/>
              <a:t>Wind-up phenomenon</a:t>
            </a:r>
            <a:r>
              <a:rPr lang="en-US" dirty="0"/>
              <a:t>: Persistence of action potential due to prolonged depolarization of the neuron despite the discontinuation of the stimulus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b="1" dirty="0"/>
              <a:t>Spinal reflexes </a:t>
            </a:r>
            <a:r>
              <a:rPr lang="en-US" dirty="0"/>
              <a:t>act as </a:t>
            </a:r>
            <a:r>
              <a:rPr lang="en-US" dirty="0" err="1"/>
              <a:t>efferents</a:t>
            </a:r>
            <a:r>
              <a:rPr lang="en-US" dirty="0"/>
              <a:t> back to the peripheral nociceptive field, which generate more nociceptive afferents</a:t>
            </a:r>
            <a:r>
              <a:rPr lang="en-US" baseline="-25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44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Modulation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Primary hyperalgesia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Nociceptors are activated by excitatory amino acids (</a:t>
            </a:r>
            <a:r>
              <a:rPr lang="en-US" dirty="0" err="1"/>
              <a:t>eg</a:t>
            </a:r>
            <a:r>
              <a:rPr lang="en-US" dirty="0"/>
              <a:t>, glutamate) and neuropeptides (e.g. substance P). 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1" fontAlgn="base"/>
            <a:r>
              <a:rPr lang="en-US" dirty="0"/>
              <a:t>The release of potassium, bradykinins, or prostaglandins from damaged tissues sensitizes nociceptors to create greater excitability and frequency of firing. 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0" fontAlgn="base"/>
            <a:r>
              <a:rPr lang="en-US" dirty="0"/>
              <a:t>Secondary hyperalgesia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Mediated by substance P to the nociceptive field such that non-injured tissues are involved as well. </a:t>
            </a:r>
            <a:r>
              <a:rPr lang="en-US" sz="1600" baseline="-25000" dirty="0"/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97302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32492" y="1813376"/>
            <a:ext cx="4083979" cy="2869060"/>
            <a:chOff x="0" y="0"/>
            <a:chExt cx="4084173" cy="2869256"/>
          </a:xfrm>
        </p:grpSpPr>
        <p:sp>
          <p:nvSpPr>
            <p:cNvPr id="3" name="Rectangle 2"/>
            <p:cNvSpPr/>
            <p:nvPr/>
          </p:nvSpPr>
          <p:spPr>
            <a:xfrm>
              <a:off x="4042029" y="2679319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Shape 2930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464058" y="0"/>
                  </a:move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195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195"/>
                    <a:pt x="0" y="2319909"/>
                  </a:cubicBezTo>
                  <a:lnTo>
                    <a:pt x="0" y="464058"/>
                  </a:lnTo>
                  <a:cubicBezTo>
                    <a:pt x="0" y="207772"/>
                    <a:pt x="207772" y="0"/>
                    <a:pt x="46405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Shape 2931"/>
            <p:cNvSpPr/>
            <p:nvPr/>
          </p:nvSpPr>
          <p:spPr>
            <a:xfrm>
              <a:off x="0" y="0"/>
              <a:ext cx="4041140" cy="2783840"/>
            </a:xfrm>
            <a:custGeom>
              <a:avLst/>
              <a:gdLst/>
              <a:ahLst/>
              <a:cxnLst/>
              <a:rect l="0" t="0" r="0" b="0"/>
              <a:pathLst>
                <a:path w="4041140" h="2783840">
                  <a:moveTo>
                    <a:pt x="0" y="464058"/>
                  </a:moveTo>
                  <a:cubicBezTo>
                    <a:pt x="0" y="207772"/>
                    <a:pt x="207772" y="0"/>
                    <a:pt x="464058" y="0"/>
                  </a:cubicBezTo>
                  <a:lnTo>
                    <a:pt x="3577082" y="0"/>
                  </a:lnTo>
                  <a:cubicBezTo>
                    <a:pt x="3833368" y="0"/>
                    <a:pt x="4041140" y="207772"/>
                    <a:pt x="4041140" y="464058"/>
                  </a:cubicBezTo>
                  <a:lnTo>
                    <a:pt x="4041140" y="2319909"/>
                  </a:lnTo>
                  <a:cubicBezTo>
                    <a:pt x="4041140" y="2576195"/>
                    <a:pt x="3833368" y="2783840"/>
                    <a:pt x="3577082" y="2783840"/>
                  </a:cubicBezTo>
                  <a:lnTo>
                    <a:pt x="464058" y="2783840"/>
                  </a:lnTo>
                  <a:cubicBezTo>
                    <a:pt x="207772" y="2783840"/>
                    <a:pt x="0" y="2576195"/>
                    <a:pt x="0" y="2319909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80808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346505" y="5020883"/>
            <a:ext cx="341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Arial" panose="020B0604020202020204" pitchFamily="34" charset="0"/>
              </a:rPr>
              <a:t>Mechanisms of Analgesia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13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317" y="692332"/>
            <a:ext cx="9030472" cy="5538652"/>
            <a:chOff x="0" y="0"/>
            <a:chExt cx="9143746" cy="6100445"/>
          </a:xfrm>
        </p:grpSpPr>
        <p:sp>
          <p:nvSpPr>
            <p:cNvPr id="3" name="Rectangle 2"/>
            <p:cNvSpPr/>
            <p:nvPr/>
          </p:nvSpPr>
          <p:spPr>
            <a:xfrm>
              <a:off x="914705" y="178308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705" y="583814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566745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29054" y="566745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746" cy="6100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1132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2730" y="770709"/>
            <a:ext cx="9146540" cy="5512525"/>
            <a:chOff x="0" y="-28575"/>
            <a:chExt cx="9146540" cy="6857619"/>
          </a:xfrm>
        </p:grpSpPr>
        <p:sp>
          <p:nvSpPr>
            <p:cNvPr id="3" name="Rectangle 2"/>
            <p:cNvSpPr/>
            <p:nvPr/>
          </p:nvSpPr>
          <p:spPr>
            <a:xfrm>
              <a:off x="917244" y="483109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539" y="94208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8575"/>
              <a:ext cx="9146540" cy="685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27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Nociception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Nociceptors: are specialized, neurologic receptor that is capable of differentiating between innocuous and noxious stimuli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They are the endings of small </a:t>
            </a:r>
            <a:r>
              <a:rPr lang="en-US" b="1" dirty="0"/>
              <a:t>unmyelinated (C fibers) and lightly myelinated (A-delta) afferent neurons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1" fontAlgn="base"/>
            <a:r>
              <a:rPr lang="en-US" dirty="0"/>
              <a:t>Nociceptive neuron – A central or peripheral neuron of the somatosensory nervous system that is capable of encoding noxious stimuli = A-delta and C neurons.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0" fontAlgn="base"/>
            <a:r>
              <a:rPr lang="en-US" dirty="0"/>
              <a:t>Nociception  - The detection of tissue damage by specialized transducers connected to A-delta and C-fibers </a:t>
            </a:r>
            <a:r>
              <a:rPr lang="en-US" sz="1800" baseline="-25000" dirty="0"/>
              <a:t> 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9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Ways of Blocking Pain Pathways / Analgesics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fontAlgn="base"/>
            <a:r>
              <a:rPr lang="en-US" dirty="0"/>
              <a:t>At site of injury ( decrease the pain associated with an inflammatory reaction) - e.g. non-steroidal anti-inflammatory drugs.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Alter nerve conduction (e.g. local anesthetics)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Modify transmission in the dorsal horn (e.g. opioids and some antidepressants)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Affect the central component and the emotional aspects of pain (e.g. opioids and antidepressants)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Others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93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1658982"/>
            <a:ext cx="7489371" cy="3683727"/>
            <a:chOff x="0" y="0"/>
            <a:chExt cx="9144000" cy="6857365"/>
          </a:xfrm>
        </p:grpSpPr>
        <p:sp>
          <p:nvSpPr>
            <p:cNvPr id="3" name="Rectangle 2"/>
            <p:cNvSpPr/>
            <p:nvPr/>
          </p:nvSpPr>
          <p:spPr>
            <a:xfrm>
              <a:off x="548640" y="483108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56534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9054" y="556534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505200" y="3809695"/>
              <a:ext cx="5486400" cy="2212594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857365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03784" y="2510283"/>
              <a:ext cx="4300728" cy="4346067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58012" y="3358896"/>
              <a:ext cx="4163568" cy="6873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58317" y="3463798"/>
              <a:ext cx="4163855" cy="68748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4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Consequences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0467" y="373926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12" name="Picture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58012" y="3968496"/>
              <a:ext cx="3733800" cy="68732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58317" y="4073398"/>
              <a:ext cx="3769676" cy="6874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4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of Untreated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94811" y="434886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15" name="Picture 1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858012" y="4579620"/>
              <a:ext cx="1208532" cy="6858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858317" y="4684293"/>
              <a:ext cx="1221744" cy="6879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4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Pain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77238" y="495998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321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Endocrine / Metabolism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fontAlgn="base"/>
            <a:r>
              <a:rPr lang="en-US" dirty="0"/>
              <a:t>Increased release of vasopressin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RAAS activated (increased renin, angiotensin and aldosterone)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Increased cortisol, glucagon, growth hormone and catecholamine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Decreased insulin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Reduced testosterone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Result 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Increased sympathetic output • Sodium and water retention</a:t>
            </a:r>
            <a:r>
              <a:rPr lang="en-US" baseline="-25000" dirty="0"/>
              <a:t> </a:t>
            </a:r>
            <a:endParaRPr lang="en-US" dirty="0"/>
          </a:p>
          <a:p>
            <a:pPr lvl="0" fontAlgn="base"/>
            <a:r>
              <a:rPr lang="en-US" dirty="0"/>
              <a:t>Increased protein catabolism 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b="1" dirty="0"/>
              <a:t>Increased blood sugar</a:t>
            </a:r>
            <a:r>
              <a:rPr lang="en-US" baseline="-25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56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Cardiovascular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Hypertension, tachycardia  and increased afterload / systemic vascular resistance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Result: Increased myocardial oxygen consumption 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1" fontAlgn="base"/>
            <a:r>
              <a:rPr lang="en-US" dirty="0"/>
              <a:t>Increased risk of myocardial ischemic events 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1" fontAlgn="base"/>
            <a:r>
              <a:rPr lang="en-US" dirty="0"/>
              <a:t>Decreased blood flow to viscera, kidneys and skin</a:t>
            </a:r>
            <a:r>
              <a:rPr lang="en-US" sz="1600" baseline="-25000" dirty="0"/>
              <a:t> </a:t>
            </a: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5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Respiratory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Abdominal or Thoracic PAIN 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Diaphragm splinting , reduction in lung volumes and atelectasis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0" fontAlgn="base"/>
            <a:r>
              <a:rPr lang="en-US" dirty="0"/>
              <a:t>Hypoventilation 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Hypoxemia 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Weak cough and sputum retention. </a:t>
            </a:r>
            <a:r>
              <a:rPr lang="en-US" sz="1600" baseline="-25000" dirty="0"/>
              <a:t> </a:t>
            </a: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40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fontAlgn="base"/>
            <a:r>
              <a:rPr lang="en-US" sz="4000" dirty="0">
                <a:latin typeface="+mj-lt"/>
              </a:rPr>
              <a:t>Other Systems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Gastrointestinal System 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Reduced gastric motility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1" fontAlgn="base"/>
            <a:r>
              <a:rPr lang="en-US" dirty="0"/>
              <a:t>Delayed gastric empting </a:t>
            </a:r>
            <a:r>
              <a:rPr lang="en-US" sz="1600" baseline="-25000" dirty="0"/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60960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Chronic Pain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en-US" dirty="0"/>
              <a:t>Intermittent pain produces a physiologic response similar to acute pain.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Persistent pain allows for  </a:t>
            </a:r>
            <a:r>
              <a:rPr lang="en-US" b="1" dirty="0"/>
              <a:t>adaptation </a:t>
            </a:r>
            <a:r>
              <a:rPr lang="en-US" dirty="0"/>
              <a:t>(functions of the body are normal but the pain is not relieved)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 err="1"/>
              <a:t>Behavioural</a:t>
            </a:r>
            <a:r>
              <a:rPr lang="en-US" dirty="0"/>
              <a:t> and psychological changes to chronic pain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Depression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1" fontAlgn="base"/>
            <a:r>
              <a:rPr lang="en-US" dirty="0"/>
              <a:t>Sleeping disorders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1" fontAlgn="base"/>
            <a:r>
              <a:rPr lang="en-US" dirty="0"/>
              <a:t>Preoccupation with the pain                   </a:t>
            </a:r>
            <a:r>
              <a:rPr lang="en-US" sz="1600" baseline="-25000" dirty="0"/>
              <a:t> </a:t>
            </a:r>
            <a:endParaRPr lang="en-US" sz="1050" dirty="0"/>
          </a:p>
          <a:p>
            <a:r>
              <a:rPr lang="en-US" dirty="0"/>
              <a:t>Tendency to deny pain</a:t>
            </a:r>
            <a:r>
              <a:rPr lang="en-US" sz="1800" baseline="-25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Paresthesia and Hypoesthesia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fontAlgn="base"/>
            <a:r>
              <a:rPr lang="en-US" b="1" dirty="0"/>
              <a:t>Paresthesia </a:t>
            </a:r>
            <a:r>
              <a:rPr lang="en-US" dirty="0"/>
              <a:t>= an abnormal sensation, whether spontaneous or induced / evoked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May or may not be painful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0" fontAlgn="base"/>
            <a:r>
              <a:rPr lang="en-US" dirty="0"/>
              <a:t>Dysesthesia = painful paresthesia. – Examples 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feeling of “pins and needles” in a limb when a nerve is compressed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“burning feet” felt in alcoholic peripheral neuropathy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Hypoesthesia = decreased sensitivity to stimulation. / area of relative numbness 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Causes = nerve injury, infiltration with local anesthetic, etc.</a:t>
            </a:r>
            <a:r>
              <a:rPr lang="en-US" sz="1600" baseline="-25000" dirty="0"/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5564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Threshold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en-US" dirty="0"/>
              <a:t>The minimal stimulus required to produce a sensation of pain on 50% of occasion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The point at which a stimulus is perceived as pain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1" fontAlgn="base"/>
            <a:r>
              <a:rPr lang="en-US" dirty="0"/>
              <a:t>For example, most subjects will define a thermal stimulus as painful when it reaches about 50 C. 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0" fontAlgn="base"/>
            <a:r>
              <a:rPr lang="en-US" dirty="0"/>
              <a:t>Mediated by A-delta </a:t>
            </a:r>
            <a:r>
              <a:rPr lang="en-US" dirty="0" err="1"/>
              <a:t>fibres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Reproducible 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Pain threshold show minimal variation among healthy people or in the same person over time 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Threshold tends to increase with aging </a:t>
            </a:r>
            <a:r>
              <a:rPr lang="en-US" sz="1600" baseline="-25000" dirty="0"/>
              <a:t> </a:t>
            </a: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fontAlgn="base"/>
            <a:r>
              <a:rPr lang="en-US" dirty="0"/>
              <a:t>The maximum intensity of a pain-producing stimulus that a subject is willing to accept in a given situation.</a:t>
            </a:r>
            <a:r>
              <a:rPr lang="en-US" sz="20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The intensity of pain that an individual will endure before initiation overt pain responses.  </a:t>
            </a:r>
            <a:r>
              <a:rPr lang="en-US" sz="1700" baseline="-25000" dirty="0"/>
              <a:t> </a:t>
            </a:r>
            <a:endParaRPr lang="en-US" sz="1100" dirty="0"/>
          </a:p>
          <a:p>
            <a:pPr lvl="0" fontAlgn="base"/>
            <a:r>
              <a:rPr lang="en-US" dirty="0"/>
              <a:t>mediated by C </a:t>
            </a:r>
            <a:r>
              <a:rPr lang="en-US" dirty="0" err="1"/>
              <a:t>fibres</a:t>
            </a:r>
            <a:r>
              <a:rPr lang="en-US" sz="20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Clinically is of much more importance than pain threshold </a:t>
            </a:r>
            <a:r>
              <a:rPr lang="en-US" sz="2000" baseline="-25000" dirty="0"/>
              <a:t> </a:t>
            </a:r>
            <a:endParaRPr lang="en-US" sz="1200" dirty="0"/>
          </a:p>
          <a:p>
            <a:pPr lvl="0" fontAlgn="base"/>
            <a:r>
              <a:rPr lang="en-US" dirty="0"/>
              <a:t>Factors affecting pain tolerance</a:t>
            </a:r>
            <a:r>
              <a:rPr lang="en-US" sz="20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Individual differences - tolerance varies among individuals and in the same person over time</a:t>
            </a:r>
            <a:r>
              <a:rPr lang="en-US" sz="1700" baseline="-25000" dirty="0"/>
              <a:t> </a:t>
            </a:r>
            <a:endParaRPr lang="en-US" sz="1100" dirty="0"/>
          </a:p>
          <a:p>
            <a:pPr lvl="1" fontAlgn="base"/>
            <a:r>
              <a:rPr lang="en-US" dirty="0"/>
              <a:t>Drugs: tolerance increased by alcohol consumption, hypnosis</a:t>
            </a:r>
            <a:r>
              <a:rPr lang="en-US" sz="1700" baseline="-25000" dirty="0"/>
              <a:t> </a:t>
            </a:r>
            <a:endParaRPr lang="en-US" sz="1100" dirty="0"/>
          </a:p>
          <a:p>
            <a:pPr lvl="1" fontAlgn="base"/>
            <a:r>
              <a:rPr lang="en-US" dirty="0"/>
              <a:t>Activities: tolerance may be increased by distracting activities, </a:t>
            </a:r>
            <a:r>
              <a:rPr lang="en-US" sz="1700" baseline="-25000" dirty="0"/>
              <a:t> </a:t>
            </a:r>
            <a:endParaRPr lang="en-US" sz="1100" dirty="0"/>
          </a:p>
          <a:p>
            <a:r>
              <a:rPr lang="en-US" dirty="0"/>
              <a:t>Faith or strong belief may increase pain tolerance – Others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1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Allodynia and Hyperalgesia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Allodynia is pain due to a stimulus that does not normally provoke pain.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The stimulus leads to an unexpectedly painful response. 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0" fontAlgn="base"/>
            <a:r>
              <a:rPr lang="en-US" dirty="0"/>
              <a:t>Types</a:t>
            </a:r>
            <a:r>
              <a:rPr lang="en-US" sz="1800" baseline="-25000" dirty="0"/>
              <a:t> </a:t>
            </a:r>
            <a:endParaRPr lang="en-US" sz="1200" dirty="0"/>
          </a:p>
          <a:p>
            <a:pPr lvl="1" fontAlgn="base"/>
            <a:r>
              <a:rPr lang="en-US" dirty="0"/>
              <a:t>Thermal allodynia = an innocuous warm or cold breeze may be perceived as painful</a:t>
            </a:r>
            <a:r>
              <a:rPr lang="en-US" sz="1600" baseline="-25000" dirty="0"/>
              <a:t> </a:t>
            </a:r>
            <a:endParaRPr lang="en-US" sz="1050" dirty="0"/>
          </a:p>
          <a:p>
            <a:pPr lvl="1" fontAlgn="base"/>
            <a:r>
              <a:rPr lang="en-US" dirty="0"/>
              <a:t>Mechanical allodynia = very light touch (e.g. clothes rubbing against the skin) may be painful</a:t>
            </a:r>
            <a:r>
              <a:rPr lang="en-US" sz="1600" baseline="-25000" dirty="0"/>
              <a:t> </a:t>
            </a:r>
            <a:endParaRPr lang="en-US" sz="1050" dirty="0"/>
          </a:p>
          <a:p>
            <a:r>
              <a:rPr lang="en-US" dirty="0"/>
              <a:t>Common in many neuropathic pain conditions</a:t>
            </a:r>
            <a:r>
              <a:rPr lang="en-US" sz="1800" baseline="-25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9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375</TotalTime>
  <Words>1927</Words>
  <Application>Microsoft Office PowerPoint</Application>
  <PresentationFormat>Widescreen</PresentationFormat>
  <Paragraphs>274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Black</vt:lpstr>
      <vt:lpstr>Calibri</vt:lpstr>
      <vt:lpstr>Garamond</vt:lpstr>
      <vt:lpstr>Times New Roman</vt:lpstr>
      <vt:lpstr>Organic</vt:lpstr>
      <vt:lpstr>Physiology of Pain  </vt:lpstr>
      <vt:lpstr>PowerPoint Presentation</vt:lpstr>
      <vt:lpstr>PowerPoint Presentation</vt:lpstr>
      <vt:lpstr>“Benefits” of Pain   </vt:lpstr>
      <vt:lpstr>Nociception</vt:lpstr>
      <vt:lpstr>Paresthesia and Hypoesthesia  </vt:lpstr>
      <vt:lpstr>Pain Threshold </vt:lpstr>
      <vt:lpstr>Pain Tolerance</vt:lpstr>
      <vt:lpstr>Allodynia and Hyperalgesia </vt:lpstr>
      <vt:lpstr>Allodynia and Hyperalgesia </vt:lpstr>
      <vt:lpstr>Allodynia and Hyperalgesia </vt:lpstr>
      <vt:lpstr>Analgesia and Anaesthesia  </vt:lpstr>
      <vt:lpstr>PowerPoint Presentation</vt:lpstr>
      <vt:lpstr>Classification of Pain</vt:lpstr>
      <vt:lpstr>Acute Vs. Chronic Pain </vt:lpstr>
      <vt:lpstr>Acute Vs. Chronic Pain   </vt:lpstr>
      <vt:lpstr>Nociceptive Vs. Neuropathic Pain  </vt:lpstr>
      <vt:lpstr>Primary Vs. Secondary Pain  Syndromes  </vt:lpstr>
      <vt:lpstr>PowerPoint Presentation</vt:lpstr>
      <vt:lpstr>PowerPoint Presentation</vt:lpstr>
      <vt:lpstr>PowerPoint Presentation</vt:lpstr>
      <vt:lpstr>Pain Pathway  </vt:lpstr>
      <vt:lpstr>PowerPoint Presentation</vt:lpstr>
      <vt:lpstr>What Causes Pain?  </vt:lpstr>
      <vt:lpstr>Physiology of Pain</vt:lpstr>
      <vt:lpstr>Chemicals Released By Tissue Damage That Stimulates Nociceptors </vt:lpstr>
      <vt:lpstr>PowerPoint Presentation</vt:lpstr>
      <vt:lpstr>Chemicals Released By Tissue Damage That Stimulates Nociceptors  </vt:lpstr>
      <vt:lpstr>Chemicals</vt:lpstr>
      <vt:lpstr>Nerve Problems </vt:lpstr>
      <vt:lpstr>PowerPoint Presentation</vt:lpstr>
      <vt:lpstr>1. Detection (Nociception)   </vt:lpstr>
      <vt:lpstr>Detection (Nociception)</vt:lpstr>
      <vt:lpstr>Types of Nociceptors</vt:lpstr>
      <vt:lpstr>Types of Nociception  </vt:lpstr>
      <vt:lpstr>PowerPoint Presentation</vt:lpstr>
      <vt:lpstr>Transduction</vt:lpstr>
      <vt:lpstr>PowerPoint Presentation</vt:lpstr>
      <vt:lpstr>PowerPoint Presentation</vt:lpstr>
      <vt:lpstr>PowerPoint Presentation</vt:lpstr>
      <vt:lpstr>Processing Centers</vt:lpstr>
      <vt:lpstr>PowerPoint Presentation</vt:lpstr>
      <vt:lpstr>Inhibition of Pain - Central Modulation 1 Inhibition of Pain   </vt:lpstr>
      <vt:lpstr>Descending Antinociceptive Pathways </vt:lpstr>
      <vt:lpstr>Central Modulation 2 Enhancement of Pain</vt:lpstr>
      <vt:lpstr>Peripheral Modulation </vt:lpstr>
      <vt:lpstr>PowerPoint Presentation</vt:lpstr>
      <vt:lpstr>PowerPoint Presentation</vt:lpstr>
      <vt:lpstr>PowerPoint Presentation</vt:lpstr>
      <vt:lpstr>Ways of Blocking Pain Pathways / Analgesics </vt:lpstr>
      <vt:lpstr>PowerPoint Presentation</vt:lpstr>
      <vt:lpstr>Endocrine / Metabolism</vt:lpstr>
      <vt:lpstr>Cardiovascular System </vt:lpstr>
      <vt:lpstr>Respiratory System </vt:lpstr>
      <vt:lpstr>Other Systems  </vt:lpstr>
      <vt:lpstr>Effects of Chronic Pain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Physiology of Pain  </dc:title>
  <dc:creator>SENANU</dc:creator>
  <cp:lastModifiedBy>SENANU</cp:lastModifiedBy>
  <cp:revision>31</cp:revision>
  <dcterms:created xsi:type="dcterms:W3CDTF">2022-08-14T11:37:02Z</dcterms:created>
  <dcterms:modified xsi:type="dcterms:W3CDTF">2022-08-14T17:52:04Z</dcterms:modified>
</cp:coreProperties>
</file>