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81" r:id="rId4"/>
    <p:sldId id="279" r:id="rId5"/>
    <p:sldId id="263" r:id="rId6"/>
    <p:sldId id="269" r:id="rId7"/>
    <p:sldId id="260" r:id="rId8"/>
    <p:sldId id="276" r:id="rId9"/>
    <p:sldId id="259" r:id="rId10"/>
    <p:sldId id="277" r:id="rId11"/>
    <p:sldId id="266" r:id="rId12"/>
    <p:sldId id="268" r:id="rId13"/>
    <p:sldId id="274" r:id="rId14"/>
    <p:sldId id="273" r:id="rId15"/>
    <p:sldId id="267" r:id="rId16"/>
    <p:sldId id="264" r:id="rId17"/>
    <p:sldId id="265" r:id="rId18"/>
    <p:sldId id="275" r:id="rId19"/>
    <p:sldId id="258" r:id="rId20"/>
    <p:sldId id="257" r:id="rId21"/>
    <p:sldId id="280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04" autoAdjust="0"/>
  </p:normalViewPr>
  <p:slideViewPr>
    <p:cSldViewPr>
      <p:cViewPr varScale="1">
        <p:scale>
          <a:sx n="90" d="100"/>
          <a:sy n="90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D200-0ACC-44A7-8EB6-42CE6ED6A10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7391E-B35F-463C-98B9-902A2892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Savings</a:t>
            </a:r>
            <a:r>
              <a:rPr lang="en-US" baseline="0" dirty="0" smtClean="0"/>
              <a:t> binned, everything under 1 hour, 1 -&gt; 2 hours, etc..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[4] authors suggest rank distribution of websites</a:t>
            </a:r>
            <a:r>
              <a:rPr lang="en-US" baseline="0" dirty="0" smtClean="0"/>
              <a:t> can be approximated by the </a:t>
            </a:r>
            <a:r>
              <a:rPr lang="en-US" baseline="0" dirty="0" err="1" smtClean="0"/>
              <a:t>zipf</a:t>
            </a:r>
            <a:r>
              <a:rPr lang="en-US" baseline="0" dirty="0" smtClean="0"/>
              <a:t> distribution.</a:t>
            </a:r>
          </a:p>
          <a:p>
            <a:r>
              <a:rPr lang="en-US" baseline="0" dirty="0" smtClean="0"/>
              <a:t>Authors also suggest that this may be a universal property of the internet</a:t>
            </a:r>
          </a:p>
          <a:p>
            <a:r>
              <a:rPr lang="en-US" baseline="0" dirty="0" smtClean="0"/>
              <a:t>In [5] authors evaluate effectiveness of strategies for reducing power consumption for mobile web access.</a:t>
            </a:r>
          </a:p>
          <a:p>
            <a:r>
              <a:rPr lang="en-US" baseline="0" dirty="0" smtClean="0"/>
              <a:t>Construct model for single user’s traffic</a:t>
            </a:r>
          </a:p>
          <a:p>
            <a:r>
              <a:rPr lang="en-US" baseline="0" dirty="0" smtClean="0"/>
              <a:t>User Think Times are distributed according to a Pareto distribution, when developing a single user’s traffic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Derives probability of page</a:t>
            </a:r>
            <a:r>
              <a:rPr lang="en-US" baseline="0" dirty="0" smtClean="0"/>
              <a:t> L</a:t>
            </a:r>
          </a:p>
          <a:p>
            <a:r>
              <a:rPr lang="en-US" baseline="0" dirty="0" smtClean="0"/>
              <a:t>Used to determine what page is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</a:t>
            </a:r>
            <a:r>
              <a:rPr lang="en-US" smtClean="0"/>
              <a:t>probability distribution</a:t>
            </a:r>
          </a:p>
          <a:p>
            <a:r>
              <a:rPr lang="en-US" dirty="0" smtClean="0"/>
              <a:t>Used to determine the wait time between user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hour</a:t>
            </a:r>
            <a:r>
              <a:rPr lang="en-US" baseline="0" dirty="0" smtClean="0"/>
              <a:t> increments in graph</a:t>
            </a:r>
          </a:p>
          <a:p>
            <a:r>
              <a:rPr lang="en-US" baseline="0" dirty="0" smtClean="0"/>
              <a:t>Drops at 1 hours, 2 hours, 12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391E-B35F-463C-98B9-902A28927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E83B9A-4150-4149-B986-BB145D25CA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791BC4-23DD-4315-A13E-48E625FB0A13}" type="datetimeFigureOut">
              <a:rPr lang="en-US" smtClean="0"/>
              <a:t>4/15/2014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138912860500251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Overnight </a:t>
            </a:r>
            <a:br>
              <a:rPr lang="en-US" dirty="0" smtClean="0"/>
            </a:br>
            <a:r>
              <a:rPr lang="en-US" dirty="0" smtClean="0"/>
              <a:t>Pre-caching</a:t>
            </a:r>
            <a:br>
              <a:rPr lang="en-US" dirty="0" smtClean="0"/>
            </a:br>
            <a:r>
              <a:rPr lang="en-US" dirty="0" smtClean="0"/>
              <a:t>on Mobile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Troy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z="4000" dirty="0"/>
              <a:t>Overall Cache Lifetime Behavior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07" y="1937266"/>
            <a:ext cx="461665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Proportion of Responses </a:t>
            </a:r>
            <a:r>
              <a:rPr lang="en-US" dirty="0" smtClean="0"/>
              <a:t>remaining in 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5679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Responses left in cache over 24 hour period</a:t>
            </a:r>
            <a:endParaRPr lang="en-US" dirty="0"/>
          </a:p>
        </p:txBody>
      </p:sp>
      <p:pic>
        <p:nvPicPr>
          <p:cNvPr id="1026" name="Picture 2" descr="U:\CPS596\596\596_Project\request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7266"/>
            <a:ext cx="7019925" cy="47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will provide a more accurate savings estimate since it incorporates user patterns.</a:t>
            </a:r>
          </a:p>
          <a:p>
            <a:r>
              <a:rPr lang="en-US" dirty="0" smtClean="0"/>
              <a:t>Each simulation run simulates typical user browsing session over 24 hours</a:t>
            </a:r>
          </a:p>
          <a:p>
            <a:r>
              <a:rPr lang="en-US" dirty="0" smtClean="0"/>
              <a:t>Simulation ran for 2000 rounds</a:t>
            </a:r>
            <a:endParaRPr lang="en-US" dirty="0"/>
          </a:p>
          <a:p>
            <a:r>
              <a:rPr lang="en-US" dirty="0" smtClean="0"/>
              <a:t>Savings per request = # of responses still cached / total # of responses for request</a:t>
            </a:r>
          </a:p>
          <a:p>
            <a:r>
              <a:rPr lang="en-US" dirty="0" smtClean="0"/>
              <a:t>Average savings binned with intervals of 1 hour</a:t>
            </a:r>
          </a:p>
        </p:txBody>
      </p:sp>
    </p:spTree>
    <p:extLst>
      <p:ext uri="{BB962C8B-B14F-4D97-AF65-F5344CB8AC3E}">
        <p14:creationId xmlns:p14="http://schemas.microsoft.com/office/powerpoint/2010/main" val="12874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up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of 4776 mobile webpages ordered into ascending order based on page ranking</a:t>
            </a:r>
          </a:p>
          <a:p>
            <a:r>
              <a:rPr lang="en-US" dirty="0" smtClean="0"/>
              <a:t>Each row in spreadsheet represents one webpage</a:t>
            </a:r>
          </a:p>
          <a:p>
            <a:r>
              <a:rPr lang="en-US" dirty="0" smtClean="0"/>
              <a:t>Each row contains the </a:t>
            </a:r>
            <a:r>
              <a:rPr lang="en-US" smtClean="0"/>
              <a:t>page rank and </a:t>
            </a:r>
            <a:r>
              <a:rPr lang="en-US" dirty="0" smtClean="0"/>
              <a:t>cache information (</a:t>
            </a:r>
            <a:r>
              <a:rPr lang="en-US" dirty="0" err="1" smtClean="0"/>
              <a:t>respSize</a:t>
            </a:r>
            <a:r>
              <a:rPr lang="en-US" dirty="0" smtClean="0"/>
              <a:t>, </a:t>
            </a:r>
            <a:r>
              <a:rPr lang="en-US" dirty="0" err="1" smtClean="0"/>
              <a:t>expAge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Row number selected during simulation will be based on </a:t>
            </a:r>
            <a:r>
              <a:rPr lang="en-US" dirty="0" err="1" smtClean="0"/>
              <a:t>zipf</a:t>
            </a:r>
            <a:r>
              <a:rPr lang="en-US" dirty="0" smtClean="0"/>
              <a:t> distribution [4]</a:t>
            </a:r>
          </a:p>
          <a:p>
            <a:pPr lvl="1"/>
            <a:r>
              <a:rPr lang="el-GR" dirty="0"/>
              <a:t>α</a:t>
            </a:r>
            <a:r>
              <a:rPr lang="en-US" dirty="0" smtClean="0"/>
              <a:t> = 0.85</a:t>
            </a:r>
          </a:p>
          <a:p>
            <a:r>
              <a:rPr lang="en-US" dirty="0" smtClean="0"/>
              <a:t>Wait period between simulated user requests based on </a:t>
            </a:r>
            <a:r>
              <a:rPr lang="en-US" dirty="0" err="1" smtClean="0"/>
              <a:t>pareto</a:t>
            </a:r>
            <a:r>
              <a:rPr lang="en-US" dirty="0" smtClean="0"/>
              <a:t> distribution [5]</a:t>
            </a:r>
          </a:p>
          <a:p>
            <a:pPr lvl="1"/>
            <a:r>
              <a:rPr lang="el-GR" dirty="0"/>
              <a:t>β</a:t>
            </a:r>
            <a:r>
              <a:rPr lang="en-US" dirty="0" smtClean="0"/>
              <a:t> = 1.5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4026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11" y="228600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48443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courtesy of Wolfram Alpha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5056" y="1624358"/>
            <a:ext cx="108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 = 0.85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16" y="1387687"/>
            <a:ext cx="1504773" cy="8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82" y="2743200"/>
            <a:ext cx="46386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19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Pareto Distribution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2209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courtesy of Wolfram </a:t>
            </a:r>
            <a:r>
              <a:rPr lang="en-US" dirty="0" smtClean="0"/>
              <a:t>Alpha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0130"/>
            <a:ext cx="3345221" cy="72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0506" y="157103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 = 1.5, k = 30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79132"/>
            <a:ext cx="4829175" cy="317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3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Performed 2000 times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While time &lt;  86400 (1 day):</a:t>
            </a:r>
            <a:endParaRPr lang="en-US" dirty="0"/>
          </a:p>
          <a:p>
            <a:pPr lvl="1"/>
            <a:r>
              <a:rPr lang="en-US" dirty="0" smtClean="0"/>
              <a:t>Row number =  </a:t>
            </a:r>
            <a:r>
              <a:rPr lang="en-US" dirty="0" err="1" smtClean="0"/>
              <a:t>zipf</a:t>
            </a:r>
            <a:r>
              <a:rPr lang="en-US" dirty="0" smtClean="0"/>
              <a:t>(</a:t>
            </a:r>
            <a:r>
              <a:rPr lang="el-GR" dirty="0"/>
              <a:t>α</a:t>
            </a:r>
            <a:r>
              <a:rPr lang="en-US" dirty="0"/>
              <a:t> = </a:t>
            </a:r>
            <a:r>
              <a:rPr lang="en-US" dirty="0" smtClean="0"/>
              <a:t>0.85)</a:t>
            </a:r>
          </a:p>
          <a:p>
            <a:pPr lvl="1"/>
            <a:r>
              <a:rPr lang="en-US" dirty="0" smtClean="0"/>
              <a:t>Find row in spreadsheet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err="1" smtClean="0"/>
              <a:t>cacheItem</a:t>
            </a:r>
            <a:r>
              <a:rPr lang="en-US" dirty="0" smtClean="0"/>
              <a:t> in row: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expAge</a:t>
            </a:r>
            <a:r>
              <a:rPr lang="en-US" dirty="0" smtClean="0"/>
              <a:t> &gt; time</a:t>
            </a:r>
          </a:p>
          <a:p>
            <a:pPr lvl="3"/>
            <a:r>
              <a:rPr lang="en-US" dirty="0" smtClean="0"/>
              <a:t>Cache item isn’t expired</a:t>
            </a:r>
          </a:p>
          <a:p>
            <a:pPr lvl="3"/>
            <a:r>
              <a:rPr lang="en-US" dirty="0" smtClean="0"/>
              <a:t>Accumulate savings</a:t>
            </a:r>
            <a:endParaRPr lang="en-US" dirty="0"/>
          </a:p>
          <a:p>
            <a:pPr lvl="1"/>
            <a:r>
              <a:rPr lang="en-US" dirty="0"/>
              <a:t>Time += </a:t>
            </a:r>
            <a:r>
              <a:rPr lang="en-US" dirty="0" err="1" smtClean="0"/>
              <a:t>ParetoValue</a:t>
            </a:r>
            <a:r>
              <a:rPr lang="en-US" dirty="0" smtClean="0"/>
              <a:t>(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1.5, k=30)</a:t>
            </a:r>
          </a:p>
        </p:txBody>
      </p:sp>
    </p:spTree>
    <p:extLst>
      <p:ext uri="{BB962C8B-B14F-4D97-AF65-F5344CB8AC3E}">
        <p14:creationId xmlns:p14="http://schemas.microsoft.com/office/powerpoint/2010/main" val="2211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75" y="1828800"/>
            <a:ext cx="6400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349" y="2362200"/>
            <a:ext cx="461665" cy="2514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Bytes remaining in cache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371600"/>
            <a:ext cx="443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 remaining in cache over 24 hour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</a:t>
            </a:r>
            <a:r>
              <a:rPr lang="en-US" dirty="0" smtClean="0"/>
              <a:t>Results (cont.)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3722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967" y="2209800"/>
            <a:ext cx="461665" cy="2971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Responses remaining in cache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512" y="132038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Responses remaining in cache over 24 hour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savings can be achieved by pre-caching websites over night.</a:t>
            </a:r>
          </a:p>
          <a:p>
            <a:r>
              <a:rPr lang="en-US" dirty="0" smtClean="0"/>
              <a:t>Data savings of up to 43% can be achieved, leveling off to 36% by the end of the day.</a:t>
            </a:r>
          </a:p>
          <a:p>
            <a:r>
              <a:rPr lang="en-US" dirty="0" smtClean="0"/>
              <a:t>Response savings of up to 37% can be achieved, leveling off to 30% by the end of the day.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with user website visitation patterns to formulate a more accurate savings model.</a:t>
            </a:r>
          </a:p>
          <a:p>
            <a:r>
              <a:rPr lang="en-US" dirty="0" smtClean="0"/>
              <a:t>Extend implementation past just the landing pages.</a:t>
            </a:r>
          </a:p>
          <a:p>
            <a:r>
              <a:rPr lang="en-US" dirty="0" smtClean="0"/>
              <a:t>Also implement ways to account for website content changes that occur throughout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Cisco’s mobile growth predictions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number of mobile-connected devices will exceed the world’s population by </a:t>
            </a:r>
            <a:r>
              <a:rPr lang="en-US" dirty="0" smtClean="0"/>
              <a:t>2014. [1]</a:t>
            </a:r>
          </a:p>
          <a:p>
            <a:pPr lvl="1"/>
            <a:r>
              <a:rPr lang="en-US" dirty="0" smtClean="0"/>
              <a:t>Not only  is data usage increasing dramatically, number of devices per person is also increasing.</a:t>
            </a:r>
          </a:p>
          <a:p>
            <a:r>
              <a:rPr lang="en-US" dirty="0" smtClean="0"/>
              <a:t>The </a:t>
            </a:r>
            <a:r>
              <a:rPr lang="en-US" dirty="0"/>
              <a:t>average smartphone will generate 2.7 GB of traffic per month by </a:t>
            </a:r>
            <a:r>
              <a:rPr lang="en-US" dirty="0" smtClean="0"/>
              <a:t>2018. </a:t>
            </a:r>
          </a:p>
          <a:p>
            <a:pPr lvl="1"/>
            <a:r>
              <a:rPr lang="en-US" dirty="0" smtClean="0"/>
              <a:t>The current average is 529 </a:t>
            </a:r>
            <a:r>
              <a:rPr lang="en-US" dirty="0"/>
              <a:t>MB per </a:t>
            </a:r>
            <a:r>
              <a:rPr lang="en-US" dirty="0" smtClean="0"/>
              <a:t>month.</a:t>
            </a:r>
          </a:p>
          <a:p>
            <a:r>
              <a:rPr lang="en-US" dirty="0" smtClean="0"/>
              <a:t>Total mobile traffic data in 2013 nearly 18 times larger than the entire internet traffic in 2000.</a:t>
            </a:r>
          </a:p>
        </p:txBody>
      </p:sp>
    </p:spTree>
    <p:extLst>
      <p:ext uri="{BB962C8B-B14F-4D97-AF65-F5344CB8AC3E}">
        <p14:creationId xmlns:p14="http://schemas.microsoft.com/office/powerpoint/2010/main" val="172193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Cisco, Inc., “Cisco visual networking index: Global mobile data traffic forecast update, 2013–2018,” Tech. Rep., Feb 2014.</a:t>
            </a:r>
          </a:p>
          <a:p>
            <a:r>
              <a:rPr lang="en-US" dirty="0" smtClean="0"/>
              <a:t>[2] </a:t>
            </a:r>
            <a:r>
              <a:rPr lang="en-US" dirty="0" err="1"/>
              <a:t>Thyamagondlu</a:t>
            </a:r>
            <a:r>
              <a:rPr lang="en-US" dirty="0"/>
              <a:t>, B.N.; Chu, V.W.; Wong, R.K., "A Bandwidth-Conscious Caching Scheme for Mobile Devices," </a:t>
            </a:r>
            <a:r>
              <a:rPr lang="en-US" i="1" dirty="0"/>
              <a:t>Big Data (</a:t>
            </a:r>
            <a:r>
              <a:rPr lang="en-US" i="1" dirty="0" err="1"/>
              <a:t>BigData</a:t>
            </a:r>
            <a:r>
              <a:rPr lang="en-US" i="1" dirty="0"/>
              <a:t> Congress), 2013 IEEE International Congress on</a:t>
            </a:r>
            <a:r>
              <a:rPr lang="en-US" dirty="0"/>
              <a:t> , vol., no., pp.78,85, June 27 2013-July 2 2013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10.1109/BigData.Congress.2013.20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[3] </a:t>
            </a:r>
            <a:r>
              <a:rPr lang="en-US" dirty="0" err="1" smtClean="0"/>
              <a:t>Huaping</a:t>
            </a:r>
            <a:r>
              <a:rPr lang="en-US" dirty="0" smtClean="0"/>
              <a:t> </a:t>
            </a:r>
            <a:r>
              <a:rPr lang="en-US" dirty="0"/>
              <a:t>Shen, Mohan Kumar, </a:t>
            </a:r>
            <a:r>
              <a:rPr lang="en-US" dirty="0" err="1"/>
              <a:t>Sajal</a:t>
            </a:r>
            <a:r>
              <a:rPr lang="en-US" dirty="0"/>
              <a:t> K. Das, and </a:t>
            </a:r>
            <a:r>
              <a:rPr lang="en-US" dirty="0" err="1"/>
              <a:t>Zhijun</a:t>
            </a:r>
            <a:r>
              <a:rPr lang="en-US" dirty="0"/>
              <a:t> Wang. 2005. Energy-efficient data caching and prefetching for mobile devices based on utility. </a:t>
            </a:r>
            <a:r>
              <a:rPr lang="en-US" i="1" dirty="0"/>
              <a:t>Mob. </a:t>
            </a:r>
            <a:r>
              <a:rPr lang="en-US" i="1" dirty="0" err="1"/>
              <a:t>Netw</a:t>
            </a:r>
            <a:r>
              <a:rPr lang="en-US" i="1" dirty="0"/>
              <a:t>. Appl.</a:t>
            </a:r>
            <a:r>
              <a:rPr lang="en-US" dirty="0"/>
              <a:t> 10, 4 (August 2005), 475-486.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S. A. </a:t>
            </a:r>
            <a:r>
              <a:rPr lang="en-US" dirty="0" err="1"/>
              <a:t>Krashakov</a:t>
            </a:r>
            <a:r>
              <a:rPr lang="en-US" dirty="0"/>
              <a:t>, A. B. </a:t>
            </a:r>
            <a:r>
              <a:rPr lang="en-US" dirty="0" err="1"/>
              <a:t>Teslyuk</a:t>
            </a:r>
            <a:r>
              <a:rPr lang="en-US" dirty="0"/>
              <a:t>, and L. N. </a:t>
            </a:r>
            <a:r>
              <a:rPr lang="en-US" dirty="0" err="1"/>
              <a:t>Shchur</a:t>
            </a:r>
            <a:r>
              <a:rPr lang="en-US" dirty="0"/>
              <a:t>, “On the universality of rank distributions of website popularity,” Computer Networks, vol. 50, no. 11, pp. 1769 – 1780, 2006. [Online]. Available: </a:t>
            </a:r>
            <a:r>
              <a:rPr lang="en-US" dirty="0">
                <a:hlinkClick r:id="rId2"/>
              </a:rPr>
              <a:t>http://www.sciencedirect.com/science/article/pii/S1389128605002513</a:t>
            </a:r>
            <a:endParaRPr lang="en-US" dirty="0"/>
          </a:p>
          <a:p>
            <a:r>
              <a:rPr lang="en-US" dirty="0" smtClean="0"/>
              <a:t>[5] </a:t>
            </a:r>
            <a:r>
              <a:rPr lang="en-US" dirty="0"/>
              <a:t>G. </a:t>
            </a:r>
            <a:r>
              <a:rPr lang="en-US" dirty="0" err="1"/>
              <a:t>Anastasi</a:t>
            </a:r>
            <a:r>
              <a:rPr lang="en-US" dirty="0"/>
              <a:t>, M. Conti, E. </a:t>
            </a:r>
            <a:r>
              <a:rPr lang="en-US" dirty="0" err="1"/>
              <a:t>Gregori</a:t>
            </a:r>
            <a:r>
              <a:rPr lang="en-US" dirty="0"/>
              <a:t>, and A. </a:t>
            </a:r>
            <a:r>
              <a:rPr lang="en-US" dirty="0" err="1"/>
              <a:t>Passarella</a:t>
            </a:r>
            <a:r>
              <a:rPr lang="en-US" dirty="0"/>
              <a:t>, “Performance </a:t>
            </a:r>
            <a:r>
              <a:rPr lang="en-US" dirty="0" smtClean="0"/>
              <a:t>comparison </a:t>
            </a:r>
            <a:r>
              <a:rPr lang="en-US" dirty="0"/>
              <a:t>of power-saving strategies for mobile web access,” Performance Evaluation, vol. 53, no. 3, pp. 273–294, 2003.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2486025" cy="4343232"/>
          </a:xfrm>
        </p:spPr>
      </p:pic>
    </p:spTree>
    <p:extLst>
      <p:ext uri="{BB962C8B-B14F-4D97-AF65-F5344CB8AC3E}">
        <p14:creationId xmlns:p14="http://schemas.microsoft.com/office/powerpoint/2010/main" val="114794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Mobile Data Growth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167187" cy="41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530" y="1447799"/>
            <a:ext cx="7521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mobile data traffic will increase nearly 11-fold between 2013 and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caching is </a:t>
            </a:r>
            <a:r>
              <a:rPr lang="en-US" dirty="0"/>
              <a:t>currently a popular area for mobile computing research.</a:t>
            </a:r>
          </a:p>
          <a:p>
            <a:r>
              <a:rPr lang="en-US" dirty="0" smtClean="0"/>
              <a:t>Caching limits </a:t>
            </a:r>
            <a:r>
              <a:rPr lang="en-US" dirty="0"/>
              <a:t>amount of data that has to be transferred to requesting clients.</a:t>
            </a:r>
          </a:p>
          <a:p>
            <a:r>
              <a:rPr lang="en-US" dirty="0" smtClean="0"/>
              <a:t>Mobile device caches hold </a:t>
            </a:r>
            <a:r>
              <a:rPr lang="en-US" dirty="0"/>
              <a:t>on to recently </a:t>
            </a:r>
            <a:r>
              <a:rPr lang="en-US" dirty="0" smtClean="0"/>
              <a:t>accessed </a:t>
            </a:r>
            <a:r>
              <a:rPr lang="en-US" dirty="0"/>
              <a:t>data from websites </a:t>
            </a:r>
            <a:r>
              <a:rPr lang="en-US" dirty="0" smtClean="0"/>
              <a:t>(such </a:t>
            </a:r>
            <a:r>
              <a:rPr lang="en-US" dirty="0"/>
              <a:t>as </a:t>
            </a:r>
            <a:r>
              <a:rPr lang="en-US" dirty="0" smtClean="0"/>
              <a:t>images) </a:t>
            </a:r>
            <a:r>
              <a:rPr lang="en-US" dirty="0"/>
              <a:t>until they expire.</a:t>
            </a:r>
          </a:p>
          <a:p>
            <a:pPr lvl="1"/>
            <a:r>
              <a:rPr lang="en-US" dirty="0"/>
              <a:t>Saves data</a:t>
            </a:r>
          </a:p>
          <a:p>
            <a:pPr lvl="1"/>
            <a:r>
              <a:rPr lang="en-US" dirty="0"/>
              <a:t>Saves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Webpages load quicker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Overnight Pre-caching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typically visit many of the same websites each day</a:t>
            </a:r>
          </a:p>
          <a:p>
            <a:r>
              <a:rPr lang="en-US" dirty="0" smtClean="0"/>
              <a:t>All the information from these websites could be cached ahead of time</a:t>
            </a:r>
          </a:p>
          <a:p>
            <a:r>
              <a:rPr lang="en-US" dirty="0" smtClean="0"/>
              <a:t>Cached sites will be the sites the user visited the previous day</a:t>
            </a:r>
          </a:p>
          <a:p>
            <a:r>
              <a:rPr lang="en-US" dirty="0" smtClean="0"/>
              <a:t>Night time is typically the optimal time to do the caching</a:t>
            </a:r>
          </a:p>
          <a:p>
            <a:pPr lvl="1"/>
            <a:r>
              <a:rPr lang="en-US" dirty="0" smtClean="0"/>
              <a:t>Wi-Fi Connection available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friendly</a:t>
            </a:r>
          </a:p>
          <a:p>
            <a:pPr lvl="1"/>
            <a:r>
              <a:rPr lang="en-US" dirty="0" smtClean="0"/>
              <a:t>Mobile device plugged in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ower friendly</a:t>
            </a:r>
          </a:p>
          <a:p>
            <a:r>
              <a:rPr lang="en-US" dirty="0" smtClean="0"/>
              <a:t>Develop simulation to determine savings that can be achieved by caching websites overnight.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Schemes are being developed to predict user movement patterns based off previous days patterns [2].</a:t>
            </a:r>
          </a:p>
          <a:p>
            <a:pPr lvl="1"/>
            <a:r>
              <a:rPr lang="en-US" dirty="0" smtClean="0"/>
              <a:t>Movement patterns combined with data about network connection information at each location (</a:t>
            </a:r>
            <a:r>
              <a:rPr lang="en-US" dirty="0" err="1" smtClean="0"/>
              <a:t>speed,type,etc</a:t>
            </a:r>
            <a:r>
              <a:rPr lang="en-US" dirty="0" smtClean="0"/>
              <a:t>..)</a:t>
            </a:r>
          </a:p>
          <a:p>
            <a:pPr lvl="1"/>
            <a:r>
              <a:rPr lang="en-US" dirty="0" smtClean="0"/>
              <a:t>Caching and pre-fetching can be performed when there is a strong network connection.</a:t>
            </a:r>
          </a:p>
          <a:p>
            <a:r>
              <a:rPr lang="en-US" dirty="0" smtClean="0"/>
              <a:t>In [3] the authors develop algorithms for cache replacement and passive pre-fetching of data objects.</a:t>
            </a:r>
          </a:p>
          <a:p>
            <a:pPr lvl="1"/>
            <a:r>
              <a:rPr lang="en-US" dirty="0" err="1" smtClean="0"/>
              <a:t>GreedyDual</a:t>
            </a:r>
            <a:r>
              <a:rPr lang="en-US" dirty="0" smtClean="0"/>
              <a:t> Least Utility Model caching mechanism</a:t>
            </a:r>
          </a:p>
          <a:p>
            <a:pPr lvl="1"/>
            <a:r>
              <a:rPr lang="en-US" dirty="0" smtClean="0"/>
              <a:t>Considers user requests patterns, mobility hand off, etc..</a:t>
            </a:r>
          </a:p>
          <a:p>
            <a:pPr lvl="1"/>
            <a:r>
              <a:rPr lang="en-US" dirty="0" smtClean="0"/>
              <a:t>Simulations show possibility of more than 10% energy savings.</a:t>
            </a:r>
          </a:p>
        </p:txBody>
      </p:sp>
    </p:spTree>
    <p:extLst>
      <p:ext uri="{BB962C8B-B14F-4D97-AF65-F5344CB8AC3E}">
        <p14:creationId xmlns:p14="http://schemas.microsoft.com/office/powerpoint/2010/main" val="218467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gather data for my simulation</a:t>
            </a:r>
          </a:p>
          <a:p>
            <a:r>
              <a:rPr lang="en-US" dirty="0" smtClean="0"/>
              <a:t>Repository of web performance information</a:t>
            </a:r>
          </a:p>
          <a:p>
            <a:r>
              <a:rPr lang="en-US" dirty="0"/>
              <a:t>Top 1,000,000 desktop sites based on Alexa index</a:t>
            </a:r>
          </a:p>
          <a:p>
            <a:pPr lvl="1"/>
            <a:r>
              <a:rPr lang="en-US" dirty="0"/>
              <a:t>4776 mobile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Data </a:t>
            </a:r>
            <a:r>
              <a:rPr lang="en-US" dirty="0"/>
              <a:t>retrieved from webpages </a:t>
            </a:r>
            <a:r>
              <a:rPr lang="en-US" dirty="0" smtClean="0"/>
              <a:t>bi-monthly</a:t>
            </a:r>
          </a:p>
          <a:p>
            <a:r>
              <a:rPr lang="en-US" dirty="0"/>
              <a:t>Utilizes WebPageTest.org to collect </a:t>
            </a:r>
            <a:r>
              <a:rPr lang="en-US" dirty="0" smtClean="0"/>
              <a:t>data</a:t>
            </a:r>
          </a:p>
          <a:p>
            <a:r>
              <a:rPr lang="en-US" dirty="0"/>
              <a:t>Settings set for an iPhone4 with iOS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only retrieved from landing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Page level information (total requests, bytes </a:t>
            </a:r>
            <a:r>
              <a:rPr lang="en-US" dirty="0" err="1" smtClean="0"/>
              <a:t>total,etc</a:t>
            </a:r>
            <a:r>
              <a:rPr lang="en-US" dirty="0" smtClean="0"/>
              <a:t>..)</a:t>
            </a:r>
          </a:p>
          <a:p>
            <a:r>
              <a:rPr lang="en-US" dirty="0" smtClean="0"/>
              <a:t>Response level information (type of response, response length, etc</a:t>
            </a:r>
            <a:r>
              <a:rPr lang="en-US" dirty="0"/>
              <a:t>.</a:t>
            </a:r>
            <a:r>
              <a:rPr lang="en-US" dirty="0" smtClean="0"/>
              <a:t>.)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5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Archive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October 15, 2013 data set used for my set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Relevant data:</a:t>
            </a:r>
            <a:endParaRPr lang="en-US" dirty="0"/>
          </a:p>
          <a:p>
            <a:pPr lvl="1"/>
            <a:r>
              <a:rPr lang="en-US" dirty="0"/>
              <a:t>Response </a:t>
            </a:r>
            <a:r>
              <a:rPr lang="en-US" dirty="0" smtClean="0"/>
              <a:t>sizes</a:t>
            </a:r>
            <a:endParaRPr lang="en-US" dirty="0"/>
          </a:p>
          <a:p>
            <a:pPr lvl="1"/>
            <a:r>
              <a:rPr lang="en-US" dirty="0" smtClean="0"/>
              <a:t>Expiration ages</a:t>
            </a:r>
          </a:p>
          <a:p>
            <a:pPr lvl="1"/>
            <a:r>
              <a:rPr lang="en-US" dirty="0" smtClean="0"/>
              <a:t>Page ids</a:t>
            </a:r>
            <a:endParaRPr lang="en-US" dirty="0" smtClean="0"/>
          </a:p>
          <a:p>
            <a:pPr lvl="1"/>
            <a:r>
              <a:rPr lang="en-US" dirty="0" smtClean="0"/>
              <a:t>Page </a:t>
            </a:r>
            <a:r>
              <a:rPr lang="en-US" dirty="0" smtClean="0"/>
              <a:t>ranks</a:t>
            </a:r>
            <a:endParaRPr lang="en-US" dirty="0"/>
          </a:p>
          <a:p>
            <a:r>
              <a:rPr lang="en-US" dirty="0" smtClean="0"/>
              <a:t>Once </a:t>
            </a:r>
            <a:r>
              <a:rPr lang="en-US" dirty="0"/>
              <a:t>downloaded, data needs to be:</a:t>
            </a:r>
          </a:p>
          <a:p>
            <a:pPr lvl="1"/>
            <a:r>
              <a:rPr lang="en-US" dirty="0"/>
              <a:t>Cleaned</a:t>
            </a:r>
          </a:p>
          <a:p>
            <a:pPr lvl="1"/>
            <a:r>
              <a:rPr lang="en-US" dirty="0"/>
              <a:t>sorted based on page rank (most popular first).</a:t>
            </a:r>
          </a:p>
          <a:p>
            <a:r>
              <a:rPr lang="en-US" dirty="0"/>
              <a:t>Webpage information put into spreadsheet</a:t>
            </a:r>
          </a:p>
          <a:p>
            <a:pPr lvl="1"/>
            <a:r>
              <a:rPr lang="en-US" dirty="0"/>
              <a:t>Each row contains information about webpage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pPr algn="ctr"/>
            <a:r>
              <a:rPr lang="en-US" sz="4000" dirty="0" smtClean="0"/>
              <a:t>Overall Cache Lifetime Behavior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1231037"/>
            <a:ext cx="443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 remaining in cache over 24 hour period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8532"/>
            <a:ext cx="63150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1752600"/>
            <a:ext cx="461665" cy="38743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Proportion of Bytes </a:t>
            </a:r>
            <a:r>
              <a:rPr lang="en-US" dirty="0" smtClean="0"/>
              <a:t>remaining in cache</a:t>
            </a:r>
          </a:p>
        </p:txBody>
      </p:sp>
    </p:spTree>
    <p:extLst>
      <p:ext uri="{BB962C8B-B14F-4D97-AF65-F5344CB8AC3E}">
        <p14:creationId xmlns:p14="http://schemas.microsoft.com/office/powerpoint/2010/main" val="13298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3472</TotalTime>
  <Words>968</Words>
  <Application>Microsoft Office PowerPoint</Application>
  <PresentationFormat>On-screen Show (4:3)</PresentationFormat>
  <Paragraphs>137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Overnight  Pre-caching on Mobile Devices</vt:lpstr>
      <vt:lpstr>Cisco’s mobile growth predictions</vt:lpstr>
      <vt:lpstr>Predicted Mobile Data Growth</vt:lpstr>
      <vt:lpstr>Caching</vt:lpstr>
      <vt:lpstr>Overnight Pre-caching</vt:lpstr>
      <vt:lpstr>Related Research</vt:lpstr>
      <vt:lpstr>HTTP Archive</vt:lpstr>
      <vt:lpstr>HTTP Archive (cont.)</vt:lpstr>
      <vt:lpstr>Overall Cache Lifetime Behavior</vt:lpstr>
      <vt:lpstr>Overall Cache Lifetime Behavior</vt:lpstr>
      <vt:lpstr>Simulation</vt:lpstr>
      <vt:lpstr>Setting up the Simulation</vt:lpstr>
      <vt:lpstr>Zipf Distribution</vt:lpstr>
      <vt:lpstr>Pareto Distribution </vt:lpstr>
      <vt:lpstr>Simulation Algorithm</vt:lpstr>
      <vt:lpstr>Simulation Results</vt:lpstr>
      <vt:lpstr>Simulation Results (cont.)</vt:lpstr>
      <vt:lpstr>Conclusion</vt:lpstr>
      <vt:lpstr>Future Works</vt:lpstr>
      <vt:lpstr>References</vt:lpstr>
      <vt:lpstr>References (cont.)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cst-local</dc:creator>
  <cp:lastModifiedBy>cst-local</cp:lastModifiedBy>
  <cp:revision>118</cp:revision>
  <dcterms:created xsi:type="dcterms:W3CDTF">2014-03-11T18:21:55Z</dcterms:created>
  <dcterms:modified xsi:type="dcterms:W3CDTF">2014-04-15T17:41:10Z</dcterms:modified>
</cp:coreProperties>
</file>