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61" r:id="rId5"/>
    <p:sldId id="260" r:id="rId6"/>
    <p:sldId id="263" r:id="rId7"/>
    <p:sldId id="266" r:id="rId8"/>
    <p:sldId id="264" r:id="rId9"/>
    <p:sldId id="265" r:id="rId10"/>
    <p:sldId id="269" r:id="rId11"/>
    <p:sldId id="272" r:id="rId12"/>
    <p:sldId id="274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9" autoAdjust="0"/>
    <p:restoredTop sz="94660"/>
  </p:normalViewPr>
  <p:slideViewPr>
    <p:cSldViewPr>
      <p:cViewPr varScale="1">
        <p:scale>
          <a:sx n="112" d="100"/>
          <a:sy n="112" d="100"/>
        </p:scale>
        <p:origin x="-9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B116-1FC4-4135-A408-40A2215A3C1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A876-F4E5-47C0-A9F4-B31DE93A3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B116-1FC4-4135-A408-40A2215A3C1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A876-F4E5-47C0-A9F4-B31DE93A3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B116-1FC4-4135-A408-40A2215A3C1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A876-F4E5-47C0-A9F4-B31DE93A3CF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B116-1FC4-4135-A408-40A2215A3C1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A876-F4E5-47C0-A9F4-B31DE93A3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B116-1FC4-4135-A408-40A2215A3C1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A876-F4E5-47C0-A9F4-B31DE93A3C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B116-1FC4-4135-A408-40A2215A3C1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A876-F4E5-47C0-A9F4-B31DE93A3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B116-1FC4-4135-A408-40A2215A3C1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A876-F4E5-47C0-A9F4-B31DE93A3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B116-1FC4-4135-A408-40A2215A3C1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A876-F4E5-47C0-A9F4-B31DE93A3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B116-1FC4-4135-A408-40A2215A3C1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A876-F4E5-47C0-A9F4-B31DE93A3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B116-1FC4-4135-A408-40A2215A3C1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A876-F4E5-47C0-A9F4-B31DE93A3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B116-1FC4-4135-A408-40A2215A3C1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A876-F4E5-47C0-A9F4-B31DE93A3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B116-1FC4-4135-A408-40A2215A3C1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A876-F4E5-47C0-A9F4-B31DE93A3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B116-1FC4-4135-A408-40A2215A3C1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A876-F4E5-47C0-A9F4-B31DE93A3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B116-1FC4-4135-A408-40A2215A3C1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A876-F4E5-47C0-A9F4-B31DE93A3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B116-1FC4-4135-A408-40A2215A3C1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A876-F4E5-47C0-A9F4-B31DE93A3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B116-1FC4-4135-A408-40A2215A3C1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A876-F4E5-47C0-A9F4-B31DE93A3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5B116-1FC4-4135-A408-40A2215A3C1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3DA876-F4E5-47C0-A9F4-B31DE93A3C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-1066800"/>
            <a:ext cx="5825202" cy="5117636"/>
          </a:xfrm>
        </p:spPr>
        <p:txBody>
          <a:bodyPr/>
          <a:lstStyle/>
          <a:p>
            <a:r>
              <a:rPr lang="en-US" sz="4000" dirty="0" smtClean="0"/>
              <a:t>Power Consumption Overhead for Proxy Services on Mobile Device Platforms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Patrick </a:t>
            </a:r>
            <a:r>
              <a:rPr lang="en-US" dirty="0" err="1" smtClean="0"/>
              <a:t>Seeling</a:t>
            </a:r>
            <a:endParaRPr lang="en-US" dirty="0" smtClean="0"/>
          </a:p>
          <a:p>
            <a:r>
              <a:rPr lang="en-US" dirty="0" smtClean="0"/>
              <a:t>Troy Johnson</a:t>
            </a:r>
          </a:p>
          <a:p>
            <a:r>
              <a:rPr lang="en-US" dirty="0" smtClean="0"/>
              <a:t>Central Michigan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8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impact of a long duration connection through the mobile SOCKSv5 server</a:t>
            </a:r>
          </a:p>
          <a:p>
            <a:r>
              <a:rPr lang="en-US" dirty="0" smtClean="0"/>
              <a:t>Continuous data stream needs to be forward to local application on mobile device</a:t>
            </a:r>
          </a:p>
          <a:p>
            <a:r>
              <a:rPr lang="en-US" dirty="0" smtClean="0"/>
              <a:t>Streamed Tears of Steel, an open source video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3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43001"/>
            <a:ext cx="4191000" cy="294526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733800"/>
            <a:ext cx="404340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1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0"/>
            <a:ext cx="4429125" cy="251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42672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Introduction of mobile proxy server has only limited negative impacts (~1%) on the power consumption when streaming multimedia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9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usage of a proxy service on the mobile device does not incur any significant power consumption penalties</a:t>
            </a:r>
          </a:p>
          <a:p>
            <a:r>
              <a:rPr lang="en-US" dirty="0" smtClean="0"/>
              <a:t>HTML5 incurs ~1% overhead</a:t>
            </a:r>
          </a:p>
          <a:p>
            <a:r>
              <a:rPr lang="en-US" dirty="0" smtClean="0"/>
              <a:t>Existing overheads are relatively constant and can be explained through the initial communications setup overheads, rather than on-device processing overheads.</a:t>
            </a:r>
          </a:p>
          <a:p>
            <a:r>
              <a:rPr lang="en-US" dirty="0" smtClean="0"/>
              <a:t>Thus, a basic </a:t>
            </a:r>
            <a:r>
              <a:rPr lang="en-US" dirty="0"/>
              <a:t>optimization framework would in turn </a:t>
            </a:r>
            <a:r>
              <a:rPr lang="en-US" dirty="0" smtClean="0"/>
              <a:t>only need </a:t>
            </a:r>
            <a:r>
              <a:rPr lang="en-US" dirty="0"/>
              <a:t>to overcome this very low overhead to enable </a:t>
            </a:r>
            <a:r>
              <a:rPr lang="en-US" dirty="0" smtClean="0"/>
              <a:t>energy savings </a:t>
            </a:r>
            <a:r>
              <a:rPr lang="en-US" dirty="0"/>
              <a:t>potentials.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8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energy savings potentials based on mobile device </a:t>
            </a:r>
            <a:r>
              <a:rPr lang="en-US" dirty="0" err="1" smtClean="0"/>
              <a:t>proxying</a:t>
            </a:r>
            <a:r>
              <a:rPr lang="en-US" dirty="0" smtClean="0"/>
              <a:t> in combination with caching and application layer content awareness in tandem with a remote server.</a:t>
            </a:r>
          </a:p>
          <a:p>
            <a:r>
              <a:rPr lang="en-US" dirty="0" smtClean="0"/>
              <a:t>Transparent application optimization from an upstream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1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Data Consumption Increasing</a:t>
            </a:r>
          </a:p>
          <a:p>
            <a:r>
              <a:rPr lang="en-US" dirty="0" smtClean="0"/>
              <a:t>Need for energy efficiency and optimizations</a:t>
            </a:r>
          </a:p>
          <a:p>
            <a:r>
              <a:rPr lang="en-US" dirty="0" smtClean="0"/>
              <a:t>Many optimizations come with overheads that incur increased processing and storage burdens</a:t>
            </a:r>
          </a:p>
          <a:p>
            <a:r>
              <a:rPr lang="en-US" dirty="0" smtClean="0"/>
              <a:t>Optimizations need to overcome these overheads before they can yield power savings benefits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3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 framework for the power consumption of mobile devices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the </a:t>
            </a:r>
            <a:r>
              <a:rPr lang="en-US" dirty="0" err="1"/>
              <a:t>Pandaboard</a:t>
            </a:r>
            <a:r>
              <a:rPr lang="en-US" dirty="0"/>
              <a:t> (mobile) </a:t>
            </a:r>
            <a:r>
              <a:rPr lang="en-US" dirty="0" smtClean="0"/>
              <a:t>development platform </a:t>
            </a:r>
            <a:r>
              <a:rPr lang="en-US" dirty="0"/>
              <a:t>using the Android operating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this framework to evaluate the middle-ware introduced power consumption impact on the power consumption in mobile devices that optimizations schemes need to overcome.</a:t>
            </a:r>
          </a:p>
          <a:p>
            <a:pPr lvl="1"/>
            <a:r>
              <a:rPr lang="en-US" dirty="0" smtClean="0"/>
              <a:t>Evaluation based off a mobile SOCKSv5 standard proxy service, adapted to be used with Android devices</a:t>
            </a:r>
          </a:p>
        </p:txBody>
      </p:sp>
    </p:spTree>
    <p:extLst>
      <p:ext uri="{BB962C8B-B14F-4D97-AF65-F5344CB8AC3E}">
        <p14:creationId xmlns:p14="http://schemas.microsoft.com/office/powerpoint/2010/main" val="164049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48" y="228600"/>
            <a:ext cx="6447501" cy="1320800"/>
          </a:xfrm>
        </p:spPr>
        <p:txBody>
          <a:bodyPr/>
          <a:lstStyle/>
          <a:p>
            <a:pPr algn="ctr"/>
            <a:r>
              <a:rPr lang="en-US" dirty="0" smtClean="0"/>
              <a:t>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48" y="843627"/>
            <a:ext cx="6447501" cy="3880773"/>
          </a:xfrm>
        </p:spPr>
        <p:txBody>
          <a:bodyPr/>
          <a:lstStyle/>
          <a:p>
            <a:r>
              <a:rPr lang="en-US" dirty="0" err="1" smtClean="0"/>
              <a:t>Pandaboard</a:t>
            </a:r>
            <a:r>
              <a:rPr lang="en-US" dirty="0" smtClean="0"/>
              <a:t> ES mobile software development platform</a:t>
            </a:r>
          </a:p>
          <a:p>
            <a:pPr lvl="1"/>
            <a:r>
              <a:rPr lang="en-US" dirty="0" smtClean="0"/>
              <a:t>Jelly Bean OS</a:t>
            </a:r>
          </a:p>
          <a:p>
            <a:pPr lvl="1"/>
            <a:r>
              <a:rPr lang="en-US" dirty="0" smtClean="0"/>
              <a:t>Connected though a 1Gbps maximum speed campus network to eliminate bottlenecks</a:t>
            </a:r>
          </a:p>
          <a:p>
            <a:pPr lvl="1"/>
            <a:r>
              <a:rPr lang="en-US" dirty="0" smtClean="0"/>
              <a:t>Externally connected WLAN antenna used for wireless measurements</a:t>
            </a:r>
          </a:p>
          <a:p>
            <a:r>
              <a:rPr lang="en-US" dirty="0" smtClean="0"/>
              <a:t>Locally hosted Apache2 HTTP server running </a:t>
            </a:r>
            <a:r>
              <a:rPr lang="en-US" dirty="0" err="1" smtClean="0"/>
              <a:t>Debian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310467"/>
            <a:ext cx="5105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for Web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Application repeatedly requests Google’s home page</a:t>
            </a:r>
          </a:p>
          <a:p>
            <a:pPr lvl="2"/>
            <a:r>
              <a:rPr lang="en-US" dirty="0" smtClean="0"/>
              <a:t>Application sleep for 2 seconds between each request</a:t>
            </a:r>
          </a:p>
          <a:p>
            <a:pPr lvl="2"/>
            <a:r>
              <a:rPr lang="en-US" dirty="0" smtClean="0"/>
              <a:t>Requests made without utilizing </a:t>
            </a:r>
            <a:r>
              <a:rPr lang="en-US" dirty="0" smtClean="0"/>
              <a:t>browser</a:t>
            </a:r>
          </a:p>
          <a:p>
            <a:pPr lvl="2"/>
            <a:r>
              <a:rPr lang="en-US" dirty="0" smtClean="0"/>
              <a:t>Use as initial baseline for power impact of proxy services</a:t>
            </a:r>
            <a:endParaRPr lang="en-US" dirty="0" smtClean="0"/>
          </a:p>
          <a:p>
            <a:pPr lvl="1"/>
            <a:r>
              <a:rPr lang="en-US" dirty="0" smtClean="0"/>
              <a:t>Goal is to </a:t>
            </a:r>
            <a:r>
              <a:rPr lang="en-US" dirty="0" smtClean="0"/>
              <a:t>e</a:t>
            </a:r>
            <a:r>
              <a:rPr lang="en-US" dirty="0" smtClean="0"/>
              <a:t>valuate </a:t>
            </a:r>
            <a:r>
              <a:rPr lang="en-US" dirty="0" smtClean="0"/>
              <a:t>impact of frequent requests through the local proxy server</a:t>
            </a:r>
          </a:p>
          <a:p>
            <a:pPr lvl="1"/>
            <a:r>
              <a:rPr lang="en-US" dirty="0" smtClean="0"/>
              <a:t>Fixed Scenario</a:t>
            </a:r>
          </a:p>
          <a:p>
            <a:pPr lvl="2"/>
            <a:r>
              <a:rPr lang="en-US" dirty="0" err="1" smtClean="0"/>
              <a:t>Pandaboard</a:t>
            </a:r>
            <a:r>
              <a:rPr lang="en-US" dirty="0" smtClean="0"/>
              <a:t> connected through wired </a:t>
            </a:r>
            <a:r>
              <a:rPr lang="en-US" dirty="0" err="1" smtClean="0"/>
              <a:t>ethernet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Wireless Scenario</a:t>
            </a:r>
          </a:p>
          <a:p>
            <a:pPr lvl="2"/>
            <a:r>
              <a:rPr lang="en-US" dirty="0" err="1" smtClean="0"/>
              <a:t>Pandaboard</a:t>
            </a:r>
            <a:r>
              <a:rPr lang="en-US" dirty="0" smtClean="0"/>
              <a:t> connected to network </a:t>
            </a:r>
            <a:r>
              <a:rPr lang="en-US" dirty="0" smtClean="0"/>
              <a:t>wirelessly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6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47501" cy="13208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113"/>
            <a:ext cx="3886200" cy="2825854"/>
          </a:xfrm>
        </p:spPr>
      </p:pic>
      <p:sp>
        <p:nvSpPr>
          <p:cNvPr id="3" name="TextBox 2"/>
          <p:cNvSpPr txBox="1"/>
          <p:nvPr/>
        </p:nvSpPr>
        <p:spPr>
          <a:xfrm>
            <a:off x="609600" y="392853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Energy Consumption while performing 100 web requests directly or through a mobile SOCKSv5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Results graph similarly for WLAN data</a:t>
            </a:r>
            <a:endParaRPr lang="en-US" sz="1200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14400"/>
            <a:ext cx="3484988" cy="2667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3810000"/>
            <a:ext cx="29515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Compounded Energy Consumption for performing 100 web requests </a:t>
            </a:r>
            <a:r>
              <a:rPr lang="en-US" sz="1200" dirty="0"/>
              <a:t>directly or through a mobile SOCKSv5 </a:t>
            </a:r>
            <a:r>
              <a:rPr lang="en-US" sz="1200" dirty="0" smtClean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Results also graph similarly for WLAN Data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0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95600"/>
            <a:ext cx="6447501" cy="12684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Results from LAN and WLAN are </a:t>
            </a:r>
            <a:r>
              <a:rPr lang="en-US" dirty="0" smtClean="0"/>
              <a:t>close</a:t>
            </a:r>
          </a:p>
          <a:p>
            <a:pPr lvl="1"/>
            <a:r>
              <a:rPr lang="en-US" dirty="0" smtClean="0"/>
              <a:t>Proxy doesn’t have significant effect on power consumption</a:t>
            </a:r>
            <a:endParaRPr lang="en-US" dirty="0"/>
          </a:p>
          <a:p>
            <a:pPr lvl="1"/>
            <a:r>
              <a:rPr lang="en-US" smtClean="0"/>
              <a:t>Motivation to further </a:t>
            </a:r>
            <a:r>
              <a:rPr lang="en-US" dirty="0"/>
              <a:t>evaluate impact of web request size over WLAN on overall power consumption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7" y="1447800"/>
            <a:ext cx="44767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Web </a:t>
            </a:r>
            <a:r>
              <a:rPr lang="en-US" dirty="0" smtClean="0"/>
              <a:t>Request Size </a:t>
            </a:r>
            <a:r>
              <a:rPr lang="en-US" dirty="0" smtClean="0"/>
              <a:t>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set up</a:t>
            </a:r>
          </a:p>
          <a:p>
            <a:pPr lvl="1"/>
            <a:r>
              <a:rPr lang="en-US" dirty="0" smtClean="0"/>
              <a:t>Dedicate virtual machine that generates an object of a specified amount of bytes</a:t>
            </a:r>
          </a:p>
          <a:p>
            <a:pPr lvl="2"/>
            <a:r>
              <a:rPr lang="en-US" dirty="0" smtClean="0"/>
              <a:t>Eliminates potential caching impacts</a:t>
            </a:r>
          </a:p>
          <a:p>
            <a:pPr lvl="1"/>
            <a:r>
              <a:rPr lang="en-US" dirty="0" smtClean="0"/>
              <a:t>Performs 100 repeated measurements for a varying </a:t>
            </a:r>
            <a:r>
              <a:rPr lang="en-US" dirty="0" smtClean="0"/>
              <a:t>object </a:t>
            </a:r>
            <a:r>
              <a:rPr lang="en-US" dirty="0" smtClean="0"/>
              <a:t>sizes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Application communicates with server script to generate specified object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7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5394055" cy="3881437"/>
          </a:xfrm>
        </p:spPr>
      </p:pic>
    </p:spTree>
    <p:extLst>
      <p:ext uri="{BB962C8B-B14F-4D97-AF65-F5344CB8AC3E}">
        <p14:creationId xmlns:p14="http://schemas.microsoft.com/office/powerpoint/2010/main" val="19628474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2800</TotalTime>
  <Words>505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Power Consumption Overhead for Proxy Services on Mobile Device Platforms</vt:lpstr>
      <vt:lpstr>Introduction</vt:lpstr>
      <vt:lpstr>Introduction</vt:lpstr>
      <vt:lpstr>Set up</vt:lpstr>
      <vt:lpstr>Performance Evaluation for Web Requests</vt:lpstr>
      <vt:lpstr>Results</vt:lpstr>
      <vt:lpstr>Results (cont.)</vt:lpstr>
      <vt:lpstr>Impact of Web Request Size Variations</vt:lpstr>
      <vt:lpstr>Results</vt:lpstr>
      <vt:lpstr>Media Streaming</vt:lpstr>
      <vt:lpstr>Results</vt:lpstr>
      <vt:lpstr>Results</vt:lpstr>
      <vt:lpstr>Conclusion</vt:lpstr>
      <vt:lpstr>Future Studies</vt:lpstr>
    </vt:vector>
  </TitlesOfParts>
  <Company>Central Michigan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Troy A</dc:creator>
  <cp:lastModifiedBy>Johnson, Troy A</cp:lastModifiedBy>
  <cp:revision>33</cp:revision>
  <dcterms:created xsi:type="dcterms:W3CDTF">2013-11-07T15:14:15Z</dcterms:created>
  <dcterms:modified xsi:type="dcterms:W3CDTF">2013-12-04T13:50:24Z</dcterms:modified>
</cp:coreProperties>
</file>