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58" r:id="rId6"/>
    <p:sldId id="259"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91D9-2753-46D2-B1CF-EF85797C8661}"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FC685-0A91-49A9-A11E-4416CBBA2D99}" type="slidenum">
              <a:rPr lang="en-US" smtClean="0"/>
              <a:t>‹#›</a:t>
            </a:fld>
            <a:endParaRPr lang="en-US"/>
          </a:p>
        </p:txBody>
      </p:sp>
    </p:spTree>
    <p:extLst>
      <p:ext uri="{BB962C8B-B14F-4D97-AF65-F5344CB8AC3E}">
        <p14:creationId xmlns:p14="http://schemas.microsoft.com/office/powerpoint/2010/main" val="27222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FC685-0A91-49A9-A11E-4416CBBA2D99}" type="slidenum">
              <a:rPr lang="en-US" smtClean="0"/>
              <a:t>7</a:t>
            </a:fld>
            <a:endParaRPr lang="en-US"/>
          </a:p>
        </p:txBody>
      </p:sp>
    </p:spTree>
    <p:extLst>
      <p:ext uri="{BB962C8B-B14F-4D97-AF65-F5344CB8AC3E}">
        <p14:creationId xmlns:p14="http://schemas.microsoft.com/office/powerpoint/2010/main" val="282339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FC685-0A91-49A9-A11E-4416CBBA2D99}" type="slidenum">
              <a:rPr lang="en-US" smtClean="0"/>
              <a:t>9</a:t>
            </a:fld>
            <a:endParaRPr lang="en-US"/>
          </a:p>
        </p:txBody>
      </p:sp>
    </p:spTree>
    <p:extLst>
      <p:ext uri="{BB962C8B-B14F-4D97-AF65-F5344CB8AC3E}">
        <p14:creationId xmlns:p14="http://schemas.microsoft.com/office/powerpoint/2010/main" val="252952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58B7-A5F5-468A-B994-12D6AE673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AD70D2-A100-4CBA-88D2-13CDBDF8C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5E6A7-6B8B-48B6-A870-55F7D4FDE0B0}"/>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BD8A58AD-7336-4AF7-9FE5-83FAC066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29869-783D-45D1-8BB3-69CA40418B27}"/>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197934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EF71-1F1C-41B0-BEB5-B9667CFD5F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8A054-AA98-47B2-B290-3A08C584E9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863DA-CE23-4E99-934A-DE2BAD09A5C9}"/>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87C558E9-29DA-4A05-A751-ED55341F0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A3617-CD79-474B-B7F8-6A367D593409}"/>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399685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61F83-B230-43E6-AF92-63D86989C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71CC3-9ABF-40A8-A2A7-54F642CF9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B1A97-6528-4EBE-AEC1-30574B9A4995}"/>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95A4A777-FA06-4C23-8FD2-B93C05882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3CA74-321B-4E5D-8A02-8D104DA88458}"/>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35901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5B1-5DB6-43A2-A9F0-4CA251FA1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D81E8-AF0D-4DA1-85C6-A4AD617AD0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46F9E-D0C7-42AD-8689-263A4DDBDD78}"/>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0671FBED-327B-43A6-B070-E624EB45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17234-64D8-4512-8A35-19F6AF0D3626}"/>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155274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5962-D182-42A1-8130-F7A0B1936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25E09-CB86-4924-8631-8A0D0A7A1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326D0-8260-4783-A00E-4DD5FC39DF9C}"/>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F1F91F34-5BF1-4B9E-A809-03C4180E1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102A-7524-473E-9F7A-1599F5C6AE7E}"/>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51764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64E0-EA6E-4C6B-85B9-6A26A93AD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9087B-44DD-4418-ACD5-331106D97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9737B3-53B6-4719-8DD1-03EAC69BC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6654E-C46C-4790-8997-A9D05295FCE7}"/>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6" name="Footer Placeholder 5">
            <a:extLst>
              <a:ext uri="{FF2B5EF4-FFF2-40B4-BE49-F238E27FC236}">
                <a16:creationId xmlns:a16="http://schemas.microsoft.com/office/drawing/2014/main" id="{131002FA-5FF3-4C25-8821-459A1072D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676C7-FD67-4F89-AE14-F81F2F948D0F}"/>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117700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893C-74FD-4AE3-B89A-7F2409D2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EAB48-8159-4C36-985A-8EEF6B5D1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F4CB1-1F53-4993-B6CC-997A4E3B0E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B796ED-47D8-479D-963C-F6F93EB7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C3693-59D4-479D-854B-3AC3765F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F345EF-1C05-4AD4-97A1-B489CC95BA98}"/>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8" name="Footer Placeholder 7">
            <a:extLst>
              <a:ext uri="{FF2B5EF4-FFF2-40B4-BE49-F238E27FC236}">
                <a16:creationId xmlns:a16="http://schemas.microsoft.com/office/drawing/2014/main" id="{70BAEC8B-EB3F-4BFE-9A95-5B9ADD83F4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27C34-805E-4C19-B73C-22A73FAC29CE}"/>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144571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5687-C0B8-4FCF-87D1-55FE98CEE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AF4E4-0476-46FC-BD64-654CF2B81228}"/>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4" name="Footer Placeholder 3">
            <a:extLst>
              <a:ext uri="{FF2B5EF4-FFF2-40B4-BE49-F238E27FC236}">
                <a16:creationId xmlns:a16="http://schemas.microsoft.com/office/drawing/2014/main" id="{7E7CBBFF-4C84-4F0A-8BF1-E89AD20B0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7E01D-EC62-48B5-810F-DFA5729CCA76}"/>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358834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DC440-8B58-4B35-A5D0-2571FBD1D4AE}"/>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3" name="Footer Placeholder 2">
            <a:extLst>
              <a:ext uri="{FF2B5EF4-FFF2-40B4-BE49-F238E27FC236}">
                <a16:creationId xmlns:a16="http://schemas.microsoft.com/office/drawing/2014/main" id="{45A12C52-996D-491F-ACE2-F6706CAFD7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6AC4A-FC67-43C5-A7E9-923AE153FF8C}"/>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351513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A879-789E-4FD6-A62A-079FC6E1B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6A2D1D-4A51-4AAB-89E9-89CA63C6C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D4FDB2-C8DC-4E2D-A5A0-B49221EA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F472A-5FE2-4D50-ACE4-204E65DCFD40}"/>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6" name="Footer Placeholder 5">
            <a:extLst>
              <a:ext uri="{FF2B5EF4-FFF2-40B4-BE49-F238E27FC236}">
                <a16:creationId xmlns:a16="http://schemas.microsoft.com/office/drawing/2014/main" id="{B8F0AB1A-BEA6-4CCB-95A9-9FD07B8F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E9478-0D6B-40EE-B1F3-4A20D73A9012}"/>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8267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7CEE-5F07-4AC4-8007-F915CC610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25A81-79DD-4A22-9DDE-D1B01DEED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C0BAEC-99B7-49FA-90C2-9C6F1C5E3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35692-A40B-4A71-A287-4879127716CC}"/>
              </a:ext>
            </a:extLst>
          </p:cNvPr>
          <p:cNvSpPr>
            <a:spLocks noGrp="1"/>
          </p:cNvSpPr>
          <p:nvPr>
            <p:ph type="dt" sz="half" idx="10"/>
          </p:nvPr>
        </p:nvSpPr>
        <p:spPr/>
        <p:txBody>
          <a:bodyPr/>
          <a:lstStyle/>
          <a:p>
            <a:fld id="{BA68EC98-329D-446C-9446-1D41A6D81136}" type="datetimeFigureOut">
              <a:rPr lang="en-US" smtClean="0"/>
              <a:t>3/4/2021</a:t>
            </a:fld>
            <a:endParaRPr lang="en-US"/>
          </a:p>
        </p:txBody>
      </p:sp>
      <p:sp>
        <p:nvSpPr>
          <p:cNvPr id="6" name="Footer Placeholder 5">
            <a:extLst>
              <a:ext uri="{FF2B5EF4-FFF2-40B4-BE49-F238E27FC236}">
                <a16:creationId xmlns:a16="http://schemas.microsoft.com/office/drawing/2014/main" id="{2B8DD770-03E8-4E74-8C8D-F9742A240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FEFB8-C016-4E24-9CB3-EF1DC8D77B74}"/>
              </a:ext>
            </a:extLst>
          </p:cNvPr>
          <p:cNvSpPr>
            <a:spLocks noGrp="1"/>
          </p:cNvSpPr>
          <p:nvPr>
            <p:ph type="sldNum" sz="quarter" idx="12"/>
          </p:nvPr>
        </p:nvSpPr>
        <p:spPr/>
        <p:txBody>
          <a:bodyPr/>
          <a:lstStyle/>
          <a:p>
            <a:fld id="{F4C1B22E-BF8E-49A6-A8BD-3C3F5C7D4E5B}" type="slidenum">
              <a:rPr lang="en-US" smtClean="0"/>
              <a:t>‹#›</a:t>
            </a:fld>
            <a:endParaRPr lang="en-US"/>
          </a:p>
        </p:txBody>
      </p:sp>
    </p:spTree>
    <p:extLst>
      <p:ext uri="{BB962C8B-B14F-4D97-AF65-F5344CB8AC3E}">
        <p14:creationId xmlns:p14="http://schemas.microsoft.com/office/powerpoint/2010/main" val="112147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2470B-9E0D-458F-9168-9CAA95F2B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CE2E6-1C60-4423-800E-101C6784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58B58-F1AA-4996-8A67-D451AC698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8EC98-329D-446C-9446-1D41A6D81136}" type="datetimeFigureOut">
              <a:rPr lang="en-US" smtClean="0"/>
              <a:t>3/4/2021</a:t>
            </a:fld>
            <a:endParaRPr lang="en-US"/>
          </a:p>
        </p:txBody>
      </p:sp>
      <p:sp>
        <p:nvSpPr>
          <p:cNvPr id="5" name="Footer Placeholder 4">
            <a:extLst>
              <a:ext uri="{FF2B5EF4-FFF2-40B4-BE49-F238E27FC236}">
                <a16:creationId xmlns:a16="http://schemas.microsoft.com/office/drawing/2014/main" id="{F9355D09-3389-4402-9B17-D20CA492A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1E958-5CF5-4B78-A888-592DAE075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1B22E-BF8E-49A6-A8BD-3C3F5C7D4E5B}" type="slidenum">
              <a:rPr lang="en-US" smtClean="0"/>
              <a:t>‹#›</a:t>
            </a:fld>
            <a:endParaRPr lang="en-US"/>
          </a:p>
        </p:txBody>
      </p:sp>
    </p:spTree>
    <p:extLst>
      <p:ext uri="{BB962C8B-B14F-4D97-AF65-F5344CB8AC3E}">
        <p14:creationId xmlns:p14="http://schemas.microsoft.com/office/powerpoint/2010/main" val="2997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F9B2DE-9DB2-4CB6-808C-A3507F37952B}"/>
              </a:ext>
            </a:extLst>
          </p:cNvPr>
          <p:cNvSpPr>
            <a:spLocks noGrp="1"/>
          </p:cNvSpPr>
          <p:nvPr>
            <p:ph type="ctrTitle"/>
          </p:nvPr>
        </p:nvSpPr>
        <p:spPr>
          <a:xfrm>
            <a:off x="1524000" y="1834964"/>
            <a:ext cx="9144000" cy="2387600"/>
          </a:xfrm>
        </p:spPr>
        <p:txBody>
          <a:bodyPr>
            <a:normAutofit/>
          </a:bodyPr>
          <a:lstStyle/>
          <a:p>
            <a:r>
              <a:rPr lang="en-US" sz="5200" b="1"/>
              <a:t>Quiz Management System</a:t>
            </a:r>
          </a:p>
        </p:txBody>
      </p:sp>
      <p:sp>
        <p:nvSpPr>
          <p:cNvPr id="3" name="Subtitle 2">
            <a:extLst>
              <a:ext uri="{FF2B5EF4-FFF2-40B4-BE49-F238E27FC236}">
                <a16:creationId xmlns:a16="http://schemas.microsoft.com/office/drawing/2014/main" id="{7F3052EA-83E7-4DA2-ADDC-9927C913F85E}"/>
              </a:ext>
            </a:extLst>
          </p:cNvPr>
          <p:cNvSpPr>
            <a:spLocks noGrp="1"/>
          </p:cNvSpPr>
          <p:nvPr>
            <p:ph type="subTitle" idx="1"/>
          </p:nvPr>
        </p:nvSpPr>
        <p:spPr>
          <a:xfrm>
            <a:off x="1524000" y="4314639"/>
            <a:ext cx="9144000" cy="1655762"/>
          </a:xfrm>
        </p:spPr>
        <p:txBody>
          <a:bodyPr>
            <a:normAutofit/>
          </a:bodyPr>
          <a:lstStyle/>
          <a:p>
            <a:r>
              <a:rPr lang="en-US" sz="1500" b="0" i="0" dirty="0">
                <a:effectLst/>
                <a:latin typeface="Calibri" panose="020F0502020204030204" pitchFamily="34" charset="0"/>
              </a:rPr>
              <a:t>Johnathan Moroni Sales do Vale Santiago</a:t>
            </a:r>
            <a:endParaRPr lang="en-US" sz="1500" dirty="0">
              <a:latin typeface="Calibri" panose="020F0502020204030204" pitchFamily="34" charset="0"/>
            </a:endParaRPr>
          </a:p>
          <a:p>
            <a:r>
              <a:rPr lang="en-US" sz="1500" b="0" i="0" dirty="0">
                <a:effectLst/>
                <a:latin typeface="Calibri" panose="020F0502020204030204" pitchFamily="34" charset="0"/>
              </a:rPr>
              <a:t>Muhammad Kashif Jawad</a:t>
            </a:r>
          </a:p>
          <a:p>
            <a:r>
              <a:rPr lang="en-US" sz="1500" b="0" i="0" dirty="0" err="1">
                <a:effectLst/>
                <a:latin typeface="Calibri" panose="020F0502020204030204" pitchFamily="34" charset="0"/>
              </a:rPr>
              <a:t>Ambasa</a:t>
            </a:r>
            <a:r>
              <a:rPr lang="en-US" sz="1500" b="0" i="0" dirty="0">
                <a:effectLst/>
                <a:latin typeface="Calibri" panose="020F0502020204030204" pitchFamily="34" charset="0"/>
              </a:rPr>
              <a:t> </a:t>
            </a:r>
            <a:r>
              <a:rPr lang="en-US" sz="1500" b="0" i="0" dirty="0" err="1">
                <a:effectLst/>
                <a:latin typeface="Calibri" panose="020F0502020204030204" pitchFamily="34" charset="0"/>
              </a:rPr>
              <a:t>Aklilu</a:t>
            </a:r>
            <a:r>
              <a:rPr lang="en-US" sz="1500" b="0" i="0" dirty="0">
                <a:effectLst/>
                <a:latin typeface="Calibri" panose="020F0502020204030204" pitchFamily="34" charset="0"/>
              </a:rPr>
              <a:t> </a:t>
            </a:r>
            <a:r>
              <a:rPr lang="en-US" sz="1500" b="0" i="0" dirty="0" err="1">
                <a:effectLst/>
                <a:latin typeface="Calibri" panose="020F0502020204030204" pitchFamily="34" charset="0"/>
              </a:rPr>
              <a:t>Teferra</a:t>
            </a:r>
            <a:endParaRPr lang="en-US" sz="1500" b="0" i="0" dirty="0">
              <a:effectLst/>
              <a:latin typeface="Calibri" panose="020F0502020204030204" pitchFamily="34" charset="0"/>
            </a:endParaRPr>
          </a:p>
          <a:p>
            <a:r>
              <a:rPr lang="en-US" sz="1500" b="0" i="0" dirty="0" err="1">
                <a:effectLst/>
                <a:latin typeface="Calibri" panose="020F0502020204030204" pitchFamily="34" charset="0"/>
              </a:rPr>
              <a:t>Saikou</a:t>
            </a:r>
            <a:r>
              <a:rPr lang="en-US" sz="1500" b="0" i="0" dirty="0">
                <a:effectLst/>
                <a:latin typeface="Calibri" panose="020F0502020204030204" pitchFamily="34" charset="0"/>
              </a:rPr>
              <a:t> Yaya Diallo</a:t>
            </a:r>
          </a:p>
          <a:p>
            <a:r>
              <a:rPr lang="en-US" sz="1500" b="0" i="0" dirty="0" err="1">
                <a:effectLst/>
                <a:latin typeface="Calibri" panose="020F0502020204030204" pitchFamily="34" charset="0"/>
              </a:rPr>
              <a:t>Moneeba</a:t>
            </a:r>
            <a:endParaRPr lang="en-US" sz="1500" b="0" i="0" dirty="0">
              <a:effectLst/>
              <a:latin typeface="Calibri" panose="020F0502020204030204" pitchFamily="34" charset="0"/>
            </a:endParaRPr>
          </a:p>
          <a:p>
            <a:endParaRPr lang="en-US" sz="1500" dirty="0"/>
          </a:p>
        </p:txBody>
      </p:sp>
    </p:spTree>
    <p:extLst>
      <p:ext uri="{BB962C8B-B14F-4D97-AF65-F5344CB8AC3E}">
        <p14:creationId xmlns:p14="http://schemas.microsoft.com/office/powerpoint/2010/main" val="103183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BEE4-319C-4407-87B2-FDFE109803DF}"/>
              </a:ext>
            </a:extLst>
          </p:cNvPr>
          <p:cNvSpPr>
            <a:spLocks noGrp="1"/>
          </p:cNvSpPr>
          <p:nvPr>
            <p:ph type="title"/>
          </p:nvPr>
        </p:nvSpPr>
        <p:spPr>
          <a:xfrm>
            <a:off x="1913468" y="365125"/>
            <a:ext cx="9440332" cy="1325563"/>
          </a:xfrm>
        </p:spPr>
        <p:txBody>
          <a:bodyPr>
            <a:normAutofit/>
          </a:bodyPr>
          <a:lstStyle/>
          <a:p>
            <a:r>
              <a:rPr lang="en-US" sz="5400" b="1" dirty="0"/>
              <a:t>Introduction</a:t>
            </a:r>
          </a:p>
        </p:txBody>
      </p:sp>
      <p:sp>
        <p:nvSpPr>
          <p:cNvPr id="25" name="Rectangle 2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2" name="Graphic 21" descr="Puzzle">
            <a:extLst>
              <a:ext uri="{FF2B5EF4-FFF2-40B4-BE49-F238E27FC236}">
                <a16:creationId xmlns:a16="http://schemas.microsoft.com/office/drawing/2014/main" id="{5EECBB14-ED5D-40FA-910F-0100B9B0F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379C882D-5605-4EFA-AE19-6CC479CDDD04}"/>
              </a:ext>
            </a:extLst>
          </p:cNvPr>
          <p:cNvSpPr>
            <a:spLocks noGrp="1"/>
          </p:cNvSpPr>
          <p:nvPr>
            <p:ph idx="1"/>
          </p:nvPr>
        </p:nvSpPr>
        <p:spPr>
          <a:xfrm>
            <a:off x="838200" y="1825625"/>
            <a:ext cx="10515600" cy="4351338"/>
          </a:xfrm>
        </p:spPr>
        <p:txBody>
          <a:bodyPr>
            <a:normAutofit/>
          </a:bodyPr>
          <a:lstStyle/>
          <a:p>
            <a:pPr marL="0" indent="0">
              <a:buNone/>
            </a:pPr>
            <a:r>
              <a:rPr lang="en-US" sz="2200" b="0" i="0" dirty="0">
                <a:effectLst/>
              </a:rPr>
              <a:t>The ‘</a:t>
            </a:r>
            <a:r>
              <a:rPr lang="en-US" sz="2200" b="1" i="0" dirty="0">
                <a:effectLst/>
              </a:rPr>
              <a:t>Quiz Management System</a:t>
            </a:r>
            <a:r>
              <a:rPr lang="en-US" sz="2200" b="0" i="0" dirty="0">
                <a:effectLst/>
              </a:rPr>
              <a:t>’ is a </a:t>
            </a:r>
            <a:r>
              <a:rPr lang="en-US" sz="2200" dirty="0"/>
              <a:t>MCQ based system and this </a:t>
            </a:r>
            <a:r>
              <a:rPr lang="en-US" sz="2200" b="0" i="0" dirty="0">
                <a:effectLst/>
              </a:rPr>
              <a:t>project </a:t>
            </a:r>
            <a:r>
              <a:rPr lang="en-US" sz="2200" dirty="0"/>
              <a:t>is</a:t>
            </a:r>
            <a:r>
              <a:rPr lang="en-US" sz="2200" b="0" i="0" dirty="0">
                <a:effectLst/>
              </a:rPr>
              <a:t> developed to overcome the time-consuming problem of manual system. Apart from that in current system, checking the answer sheets after taking test, waste the examiners time, so this application will check the correct answer and save the examiner time and carry the examination in an effective manner.</a:t>
            </a:r>
          </a:p>
          <a:p>
            <a:pPr marL="0" marR="0" indent="0">
              <a:spcBef>
                <a:spcPts val="1000"/>
              </a:spcBef>
              <a:spcAft>
                <a:spcPts val="0"/>
              </a:spcAft>
              <a:buNone/>
            </a:pPr>
            <a:r>
              <a:rPr lang="en-US" sz="2200" dirty="0">
                <a:effectLst/>
                <a:ea typeface="Proxima Nova"/>
                <a:cs typeface="Proxima Nova"/>
              </a:rPr>
              <a:t>The student can login on the platform, treat their quiz, apply them, and see their results. So, the teacher would also be able to see the results of each student for each quiz.</a:t>
            </a:r>
          </a:p>
          <a:p>
            <a:pPr marL="0" marR="0" indent="0">
              <a:spcBef>
                <a:spcPts val="1000"/>
              </a:spcBef>
              <a:spcAft>
                <a:spcPts val="0"/>
              </a:spcAft>
              <a:buNone/>
            </a:pPr>
            <a:r>
              <a:rPr lang="en-US" sz="2200" dirty="0">
                <a:effectLst/>
                <a:ea typeface="Proxima Nova"/>
                <a:cs typeface="Proxima Nova"/>
              </a:rPr>
              <a:t>With the help of this Quiz Management System teacher and students can see their reports of previous quizzes.</a:t>
            </a:r>
          </a:p>
          <a:p>
            <a:pPr marL="0" indent="0">
              <a:buNone/>
            </a:pPr>
            <a:endParaRPr lang="en-US" sz="2200" dirty="0"/>
          </a:p>
        </p:txBody>
      </p:sp>
    </p:spTree>
    <p:extLst>
      <p:ext uri="{BB962C8B-B14F-4D97-AF65-F5344CB8AC3E}">
        <p14:creationId xmlns:p14="http://schemas.microsoft.com/office/powerpoint/2010/main" val="140210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E26B-0560-4F13-A186-44CA92883C31}"/>
              </a:ext>
            </a:extLst>
          </p:cNvPr>
          <p:cNvSpPr>
            <a:spLocks noGrp="1"/>
          </p:cNvSpPr>
          <p:nvPr>
            <p:ph type="title"/>
          </p:nvPr>
        </p:nvSpPr>
        <p:spPr>
          <a:xfrm>
            <a:off x="1913468" y="365125"/>
            <a:ext cx="9440332" cy="1325563"/>
          </a:xfrm>
        </p:spPr>
        <p:txBody>
          <a:bodyPr>
            <a:normAutofit/>
          </a:bodyPr>
          <a:lstStyle/>
          <a:p>
            <a:r>
              <a:rPr lang="en-US" sz="5400" b="1"/>
              <a:t>Project Objective</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CAFAE0F2-8078-4528-8132-9B3366992D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9ECF5A19-17A6-4D8E-B69A-C34FCD23B71E}"/>
              </a:ext>
            </a:extLst>
          </p:cNvPr>
          <p:cNvSpPr>
            <a:spLocks noGrp="1"/>
          </p:cNvSpPr>
          <p:nvPr>
            <p:ph idx="1"/>
          </p:nvPr>
        </p:nvSpPr>
        <p:spPr>
          <a:xfrm>
            <a:off x="838200" y="1825625"/>
            <a:ext cx="10515600" cy="4351338"/>
          </a:xfrm>
        </p:spPr>
        <p:txBody>
          <a:bodyPr>
            <a:normAutofit/>
          </a:bodyPr>
          <a:lstStyle/>
          <a:p>
            <a:pPr marL="0" indent="0">
              <a:buNone/>
            </a:pPr>
            <a:r>
              <a:rPr lang="en-US" b="0" i="0">
                <a:effectLst/>
              </a:rPr>
              <a:t>The purpose of the project is to build an application to reduce the manual work for managing the MCQ quiz and we will follow to achieve these objectives in this project. </a:t>
            </a:r>
          </a:p>
          <a:p>
            <a:r>
              <a:rPr lang="en-US" b="0" i="0">
                <a:effectLst/>
              </a:rPr>
              <a:t> To create an appropriate platform for best managing of MCQ test; </a:t>
            </a:r>
          </a:p>
          <a:p>
            <a:r>
              <a:rPr lang="en-US"/>
              <a:t> </a:t>
            </a:r>
            <a:r>
              <a:rPr lang="en-US" b="0" i="0">
                <a:effectLst/>
              </a:rPr>
              <a:t>To overcome the time-consuming issues and taking MCQ tests; </a:t>
            </a:r>
          </a:p>
          <a:p>
            <a:r>
              <a:rPr lang="en-US" b="0" i="0">
                <a:effectLst/>
              </a:rPr>
              <a:t> To release the marks of the test taker as soon as possible; </a:t>
            </a:r>
          </a:p>
          <a:p>
            <a:r>
              <a:rPr lang="en-US" b="0" i="0">
                <a:effectLst/>
              </a:rPr>
              <a:t> To generates the results.</a:t>
            </a:r>
          </a:p>
          <a:p>
            <a:pPr marL="0" indent="0">
              <a:buNone/>
            </a:pPr>
            <a:endParaRPr lang="en-US" dirty="0"/>
          </a:p>
        </p:txBody>
      </p:sp>
    </p:spTree>
    <p:extLst>
      <p:ext uri="{BB962C8B-B14F-4D97-AF65-F5344CB8AC3E}">
        <p14:creationId xmlns:p14="http://schemas.microsoft.com/office/powerpoint/2010/main" val="163889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A54C-83FC-4F29-9AC1-01F167DB468D}"/>
              </a:ext>
            </a:extLst>
          </p:cNvPr>
          <p:cNvSpPr>
            <a:spLocks noGrp="1"/>
          </p:cNvSpPr>
          <p:nvPr>
            <p:ph type="title"/>
          </p:nvPr>
        </p:nvSpPr>
        <p:spPr>
          <a:xfrm>
            <a:off x="838200" y="395105"/>
            <a:ext cx="9440332" cy="1325563"/>
          </a:xfrm>
        </p:spPr>
        <p:txBody>
          <a:bodyPr>
            <a:normAutofit/>
          </a:bodyPr>
          <a:lstStyle/>
          <a:p>
            <a:r>
              <a:rPr lang="en-US" sz="5400" b="1" dirty="0"/>
              <a:t>Use Cases</a:t>
            </a:r>
          </a:p>
        </p:txBody>
      </p:sp>
      <p:sp>
        <p:nvSpPr>
          <p:cNvPr id="2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F80DD0-B62A-4B40-9EB9-04DA0AD0F7D6}"/>
              </a:ext>
            </a:extLst>
          </p:cNvPr>
          <p:cNvSpPr>
            <a:spLocks noGrp="1"/>
          </p:cNvSpPr>
          <p:nvPr>
            <p:ph idx="1"/>
          </p:nvPr>
        </p:nvSpPr>
        <p:spPr>
          <a:xfrm>
            <a:off x="838200" y="1720668"/>
            <a:ext cx="10515600" cy="4456295"/>
          </a:xfrm>
        </p:spPr>
        <p:txBody>
          <a:bodyPr>
            <a:normAutofit lnSpcReduction="10000"/>
          </a:bodyPr>
          <a:lstStyle/>
          <a:p>
            <a:pPr marL="342900" marR="0" lvl="0" indent="-342900">
              <a:spcBef>
                <a:spcPts val="1000"/>
              </a:spcBef>
              <a:spcAft>
                <a:spcPts val="0"/>
              </a:spcAft>
              <a:buFont typeface="+mj-lt"/>
              <a:buAutoNum type="arabicPeriod"/>
            </a:pPr>
            <a:r>
              <a:rPr lang="en-US" sz="2400" b="1" u="none" strike="noStrike" dirty="0">
                <a:effectLst/>
                <a:ea typeface="Proxima Nova"/>
                <a:cs typeface="Proxima Nova"/>
              </a:rPr>
              <a:t>Login</a:t>
            </a:r>
            <a:r>
              <a:rPr lang="en-US" sz="2400" u="none" strike="noStrike" dirty="0">
                <a:effectLst/>
                <a:ea typeface="Proxima Nova"/>
                <a:cs typeface="Proxima Nova"/>
              </a:rPr>
              <a:t> </a:t>
            </a:r>
          </a:p>
          <a:p>
            <a:pPr marL="742950" marR="0" lvl="1" indent="-285750">
              <a:spcBef>
                <a:spcPts val="0"/>
              </a:spcBef>
              <a:spcAft>
                <a:spcPts val="0"/>
              </a:spcAft>
              <a:buFont typeface="+mj-lt"/>
              <a:buAutoNum type="alphaLcPeriod"/>
            </a:pPr>
            <a:r>
              <a:rPr lang="en-US" u="none" strike="noStrike" dirty="0">
                <a:effectLst/>
                <a:ea typeface="Proxima Nova"/>
                <a:cs typeface="Proxima Nova"/>
              </a:rPr>
              <a:t>Students' login to the system to take the quiz and/or get a quiz report.</a:t>
            </a:r>
          </a:p>
          <a:p>
            <a:pPr marL="742950" marR="0" lvl="1" indent="-285750">
              <a:spcBef>
                <a:spcPts val="0"/>
              </a:spcBef>
              <a:spcAft>
                <a:spcPts val="0"/>
              </a:spcAft>
              <a:buFont typeface="+mj-lt"/>
              <a:buAutoNum type="alphaLcPeriod"/>
            </a:pPr>
            <a:r>
              <a:rPr lang="en-US" u="none" strike="noStrike" dirty="0">
                <a:effectLst/>
                <a:ea typeface="Proxima Nova"/>
                <a:cs typeface="Proxima Nova"/>
              </a:rPr>
              <a:t>Teacher login to the system to create quizzes and get the student’s report.</a:t>
            </a:r>
          </a:p>
          <a:p>
            <a:pPr marL="342900" marR="0" lvl="0" indent="-342900">
              <a:spcBef>
                <a:spcPts val="0"/>
              </a:spcBef>
              <a:spcAft>
                <a:spcPts val="0"/>
              </a:spcAft>
              <a:buFont typeface="+mj-lt"/>
              <a:buAutoNum type="arabicPeriod"/>
            </a:pPr>
            <a:r>
              <a:rPr lang="en-US" sz="2400" b="1" u="none" strike="noStrike" dirty="0">
                <a:effectLst/>
                <a:ea typeface="Proxima Nova"/>
                <a:cs typeface="Proxima Nova"/>
              </a:rPr>
              <a:t>Attempt Quiz</a:t>
            </a:r>
          </a:p>
          <a:p>
            <a:pPr marL="742950" marR="0" lvl="1" indent="-285750">
              <a:spcBef>
                <a:spcPts val="0"/>
              </a:spcBef>
              <a:spcAft>
                <a:spcPts val="0"/>
              </a:spcAft>
              <a:buFont typeface="+mj-lt"/>
              <a:buAutoNum type="alphaLcPeriod"/>
            </a:pPr>
            <a:r>
              <a:rPr lang="en-US" u="none" strike="noStrike" dirty="0">
                <a:effectLst/>
                <a:ea typeface="Proxima Nova"/>
                <a:cs typeface="Proxima Nova"/>
              </a:rPr>
              <a:t>The student can attempt the quiz.</a:t>
            </a:r>
          </a:p>
          <a:p>
            <a:pPr marL="342900" marR="0" lvl="0" indent="-342900">
              <a:spcBef>
                <a:spcPts val="0"/>
              </a:spcBef>
              <a:spcAft>
                <a:spcPts val="0"/>
              </a:spcAft>
              <a:buFont typeface="+mj-lt"/>
              <a:buAutoNum type="arabicPeriod"/>
            </a:pPr>
            <a:r>
              <a:rPr lang="en-US" sz="2400" b="1" u="none" strike="noStrike" dirty="0">
                <a:effectLst/>
                <a:ea typeface="Proxima Nova"/>
                <a:cs typeface="Proxima Nova"/>
              </a:rPr>
              <a:t>Manage Quiz and Questions</a:t>
            </a:r>
          </a:p>
          <a:p>
            <a:pPr marL="742950" marR="0" lvl="1" indent="-285750">
              <a:spcBef>
                <a:spcPts val="0"/>
              </a:spcBef>
              <a:spcAft>
                <a:spcPts val="0"/>
              </a:spcAft>
              <a:buFont typeface="+mj-lt"/>
              <a:buAutoNum type="alphaLcPeriod"/>
            </a:pPr>
            <a:r>
              <a:rPr lang="en-US" u="none" strike="noStrike" dirty="0">
                <a:effectLst/>
                <a:ea typeface="Proxima Nova"/>
                <a:cs typeface="Proxima Nova"/>
              </a:rPr>
              <a:t>The professor can create/edit/delete different quizzes. </a:t>
            </a:r>
          </a:p>
          <a:p>
            <a:pPr marL="742950" marR="0" lvl="1" indent="-285750">
              <a:spcBef>
                <a:spcPts val="0"/>
              </a:spcBef>
              <a:spcAft>
                <a:spcPts val="0"/>
              </a:spcAft>
              <a:buFont typeface="+mj-lt"/>
              <a:buAutoNum type="alphaLcPeriod"/>
            </a:pPr>
            <a:r>
              <a:rPr lang="en-US" u="none" strike="noStrike" dirty="0">
                <a:effectLst/>
                <a:ea typeface="Proxima Nova"/>
                <a:cs typeface="Proxima Nova"/>
              </a:rPr>
              <a:t>The professor can add/edit/delete questions in a quiz.</a:t>
            </a:r>
          </a:p>
          <a:p>
            <a:pPr marL="342900" marR="0" lvl="0" indent="-342900">
              <a:spcBef>
                <a:spcPts val="0"/>
              </a:spcBef>
              <a:spcAft>
                <a:spcPts val="0"/>
              </a:spcAft>
              <a:buFont typeface="+mj-lt"/>
              <a:buAutoNum type="arabicPeriod"/>
            </a:pPr>
            <a:r>
              <a:rPr lang="en-US" sz="2400" b="1" u="none" strike="noStrike" dirty="0">
                <a:effectLst/>
                <a:ea typeface="Proxima Nova"/>
                <a:cs typeface="Proxima Nova"/>
              </a:rPr>
              <a:t>View Report</a:t>
            </a:r>
          </a:p>
          <a:p>
            <a:pPr marL="0" marR="0" lvl="0" indent="0">
              <a:spcBef>
                <a:spcPts val="0"/>
              </a:spcBef>
              <a:spcAft>
                <a:spcPts val="0"/>
              </a:spcAft>
              <a:buNone/>
            </a:pPr>
            <a:r>
              <a:rPr lang="en-US" sz="2400" dirty="0">
                <a:ea typeface="Proxima Nova"/>
                <a:cs typeface="Proxima Nova"/>
              </a:rPr>
              <a:t>        a. T</a:t>
            </a:r>
            <a:r>
              <a:rPr lang="en-US" sz="2400" u="none" strike="noStrike" dirty="0">
                <a:effectLst/>
                <a:ea typeface="Proxima Nova"/>
                <a:cs typeface="Proxima Nova"/>
              </a:rPr>
              <a:t>he professor can see the students' reports of quizzes.</a:t>
            </a:r>
          </a:p>
          <a:p>
            <a:pPr marL="0" marR="0" lvl="0" indent="0">
              <a:spcBef>
                <a:spcPts val="0"/>
              </a:spcBef>
              <a:spcAft>
                <a:spcPts val="0"/>
              </a:spcAft>
              <a:buNone/>
            </a:pPr>
            <a:r>
              <a:rPr lang="en-US" sz="2400" dirty="0">
                <a:ea typeface="Proxima Nova"/>
                <a:cs typeface="Proxima Nova"/>
              </a:rPr>
              <a:t>        b. </a:t>
            </a:r>
            <a:r>
              <a:rPr lang="en-US" sz="2400" u="none" strike="noStrike" dirty="0">
                <a:effectLst/>
                <a:ea typeface="Proxima Nova"/>
                <a:cs typeface="Proxima Nova"/>
              </a:rPr>
              <a:t>Students can view their quizzes report. </a:t>
            </a:r>
          </a:p>
          <a:p>
            <a:pPr marL="0" marR="0" lvl="0" indent="0">
              <a:spcBef>
                <a:spcPts val="0"/>
              </a:spcBef>
              <a:spcAft>
                <a:spcPts val="0"/>
              </a:spcAft>
              <a:buNone/>
            </a:pPr>
            <a:r>
              <a:rPr lang="en-US" sz="2400" b="1" dirty="0">
                <a:ea typeface="Proxima Nova"/>
                <a:cs typeface="Proxima Nova"/>
              </a:rPr>
              <a:t>5.</a:t>
            </a:r>
            <a:r>
              <a:rPr lang="en-US" sz="2400" dirty="0">
                <a:ea typeface="Proxima Nova"/>
                <a:cs typeface="Proxima Nova"/>
              </a:rPr>
              <a:t>  </a:t>
            </a:r>
            <a:r>
              <a:rPr lang="en-US" sz="2400" b="1" u="none" strike="noStrike" dirty="0">
                <a:effectLst/>
                <a:ea typeface="Proxima Nova"/>
                <a:cs typeface="Proxima Nova"/>
              </a:rPr>
              <a:t>Register </a:t>
            </a:r>
          </a:p>
          <a:p>
            <a:pPr marL="742950" marR="0" lvl="1" indent="-285750">
              <a:spcBef>
                <a:spcPts val="0"/>
              </a:spcBef>
              <a:spcAft>
                <a:spcPts val="0"/>
              </a:spcAft>
              <a:buFont typeface="+mj-lt"/>
              <a:buAutoNum type="alphaLcPeriod"/>
            </a:pPr>
            <a:r>
              <a:rPr lang="en-US" u="none" strike="noStrike" dirty="0">
                <a:effectLst/>
                <a:ea typeface="Proxima Nova"/>
                <a:cs typeface="Proxima Nova"/>
              </a:rPr>
              <a:t>Students who want to take quizzes must register first.</a:t>
            </a:r>
          </a:p>
          <a:p>
            <a:pPr marL="742950" marR="0" lvl="1" indent="-285750">
              <a:spcBef>
                <a:spcPts val="0"/>
              </a:spcBef>
              <a:spcAft>
                <a:spcPts val="0"/>
              </a:spcAft>
              <a:buFont typeface="+mj-lt"/>
              <a:buAutoNum type="alphaLcPeriod"/>
            </a:pPr>
            <a:r>
              <a:rPr lang="en-US" u="none" strike="noStrike" dirty="0">
                <a:effectLst/>
                <a:ea typeface="Proxima Nova"/>
                <a:cs typeface="Proxima Nova"/>
              </a:rPr>
              <a:t>Professors who want to manage quizzes must register first.</a:t>
            </a:r>
          </a:p>
          <a:p>
            <a:pPr marL="0" indent="0">
              <a:buNone/>
            </a:pPr>
            <a:endParaRPr lang="en-US" sz="1500" dirty="0"/>
          </a:p>
        </p:txBody>
      </p:sp>
    </p:spTree>
    <p:extLst>
      <p:ext uri="{BB962C8B-B14F-4D97-AF65-F5344CB8AC3E}">
        <p14:creationId xmlns:p14="http://schemas.microsoft.com/office/powerpoint/2010/main" val="110866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91BD-B5A6-4558-A7F7-F693DE709803}"/>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b="1" kern="1200">
                <a:solidFill>
                  <a:schemeClr val="tx1"/>
                </a:solidFill>
                <a:latin typeface="+mj-lt"/>
                <a:ea typeface="+mj-ea"/>
                <a:cs typeface="+mj-cs"/>
              </a:rPr>
              <a:t>Use case Diagram</a:t>
            </a:r>
          </a:p>
        </p:txBody>
      </p:sp>
      <p:sp>
        <p:nvSpPr>
          <p:cNvPr id="28" name="Rectangle 27">
            <a:extLst>
              <a:ext uri="{FF2B5EF4-FFF2-40B4-BE49-F238E27FC236}">
                <a16:creationId xmlns:a16="http://schemas.microsoft.com/office/drawing/2014/main" id="{5C9DABB9-E0C0-430B-8E47-BDC0F4E1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 name="image1.png">
            <a:extLst>
              <a:ext uri="{FF2B5EF4-FFF2-40B4-BE49-F238E27FC236}">
                <a16:creationId xmlns:a16="http://schemas.microsoft.com/office/drawing/2014/main" id="{FF29120C-0D3B-422F-8649-740EC2823464}"/>
              </a:ext>
            </a:extLst>
          </p:cNvPr>
          <p:cNvPicPr>
            <a:picLocks/>
          </p:cNvPicPr>
          <p:nvPr/>
        </p:nvPicPr>
        <p:blipFill rotWithShape="1">
          <a:blip r:embed="rId2"/>
          <a:srcRect r="6335" b="1"/>
          <a:stretch/>
        </p:blipFill>
        <p:spPr>
          <a:xfrm>
            <a:off x="4637627" y="823664"/>
            <a:ext cx="6847062" cy="5080511"/>
          </a:xfrm>
          <a:prstGeom prst="rect">
            <a:avLst/>
          </a:prstGeom>
        </p:spPr>
      </p:pic>
    </p:spTree>
    <p:extLst>
      <p:ext uri="{BB962C8B-B14F-4D97-AF65-F5344CB8AC3E}">
        <p14:creationId xmlns:p14="http://schemas.microsoft.com/office/powerpoint/2010/main" val="146511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1562-22AA-4B6D-AE4D-7731B984B50F}"/>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b="1" kern="1200">
                <a:solidFill>
                  <a:schemeClr val="tx1"/>
                </a:solidFill>
                <a:latin typeface="+mj-lt"/>
                <a:ea typeface="+mj-ea"/>
                <a:cs typeface="+mj-cs"/>
              </a:rPr>
              <a:t>Class Diagram</a:t>
            </a:r>
          </a:p>
        </p:txBody>
      </p:sp>
      <p:sp>
        <p:nvSpPr>
          <p:cNvPr id="9" name="Rectangle 8">
            <a:extLst>
              <a:ext uri="{FF2B5EF4-FFF2-40B4-BE49-F238E27FC236}">
                <a16:creationId xmlns:a16="http://schemas.microsoft.com/office/drawing/2014/main" id="{5C9DABB9-E0C0-430B-8E47-BDC0F4E1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 name="image3.png">
            <a:extLst>
              <a:ext uri="{FF2B5EF4-FFF2-40B4-BE49-F238E27FC236}">
                <a16:creationId xmlns:a16="http://schemas.microsoft.com/office/drawing/2014/main" id="{29D88696-2D40-4CB3-ADD3-ABFD36000E09}"/>
              </a:ext>
            </a:extLst>
          </p:cNvPr>
          <p:cNvPicPr>
            <a:picLocks noGrp="1"/>
          </p:cNvPicPr>
          <p:nvPr>
            <p:ph idx="1"/>
          </p:nvPr>
        </p:nvPicPr>
        <p:blipFill>
          <a:blip r:embed="rId2"/>
          <a:stretch>
            <a:fillRect/>
          </a:stretch>
        </p:blipFill>
        <p:spPr>
          <a:xfrm>
            <a:off x="4637627" y="1147184"/>
            <a:ext cx="6847062" cy="4433471"/>
          </a:xfrm>
          <a:prstGeom prst="rect">
            <a:avLst/>
          </a:prstGeom>
        </p:spPr>
      </p:pic>
    </p:spTree>
    <p:extLst>
      <p:ext uri="{BB962C8B-B14F-4D97-AF65-F5344CB8AC3E}">
        <p14:creationId xmlns:p14="http://schemas.microsoft.com/office/powerpoint/2010/main" val="153287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16B5-3EA7-4503-A01C-AC2918F423B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kern="1200" dirty="0">
                <a:solidFill>
                  <a:schemeClr val="tx1"/>
                </a:solidFill>
                <a:latin typeface="+mj-lt"/>
                <a:ea typeface="+mj-ea"/>
                <a:cs typeface="+mj-cs"/>
              </a:rPr>
              <a:t>Sequence Diagram</a:t>
            </a:r>
          </a:p>
        </p:txBody>
      </p:sp>
      <p:sp>
        <p:nvSpPr>
          <p:cNvPr id="10" name="Rectangle 9">
            <a:extLst>
              <a:ext uri="{FF2B5EF4-FFF2-40B4-BE49-F238E27FC236}">
                <a16:creationId xmlns:a16="http://schemas.microsoft.com/office/drawing/2014/main" id="{0465601C-04B5-4AE0-8300-C95A72EC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a:extLst>
              <a:ext uri="{FF2B5EF4-FFF2-40B4-BE49-F238E27FC236}">
                <a16:creationId xmlns:a16="http://schemas.microsoft.com/office/drawing/2014/main" id="{0042FEF0-6491-4653-ABBA-66A8132C573E}"/>
              </a:ext>
            </a:extLst>
          </p:cNvPr>
          <p:cNvPicPr>
            <a:picLocks noGrp="1" noChangeAspect="1"/>
          </p:cNvPicPr>
          <p:nvPr>
            <p:ph idx="1"/>
          </p:nvPr>
        </p:nvPicPr>
        <p:blipFill rotWithShape="1">
          <a:blip r:embed="rId3"/>
          <a:srcRect l="18371" t="35357" r="22640" b="16104"/>
          <a:stretch/>
        </p:blipFill>
        <p:spPr>
          <a:xfrm>
            <a:off x="1395430" y="1825625"/>
            <a:ext cx="9401139" cy="4351338"/>
          </a:xfrm>
          <a:prstGeom prst="rect">
            <a:avLst/>
          </a:prstGeom>
        </p:spPr>
      </p:pic>
    </p:spTree>
    <p:extLst>
      <p:ext uri="{BB962C8B-B14F-4D97-AF65-F5344CB8AC3E}">
        <p14:creationId xmlns:p14="http://schemas.microsoft.com/office/powerpoint/2010/main" val="17641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2179-E93D-48BB-9195-1AFCA57AD338}"/>
              </a:ext>
            </a:extLst>
          </p:cNvPr>
          <p:cNvSpPr>
            <a:spLocks noGrp="1"/>
          </p:cNvSpPr>
          <p:nvPr>
            <p:ph type="title"/>
          </p:nvPr>
        </p:nvSpPr>
        <p:spPr>
          <a:xfrm>
            <a:off x="1913468" y="365125"/>
            <a:ext cx="9440332" cy="1325563"/>
          </a:xfrm>
        </p:spPr>
        <p:txBody>
          <a:bodyPr>
            <a:normAutofit/>
          </a:bodyPr>
          <a:lstStyle/>
          <a:p>
            <a:r>
              <a:rPr lang="en-US" sz="5400" b="1" dirty="0"/>
              <a:t>Applied Concepts</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Web Design">
            <a:extLst>
              <a:ext uri="{FF2B5EF4-FFF2-40B4-BE49-F238E27FC236}">
                <a16:creationId xmlns:a16="http://schemas.microsoft.com/office/drawing/2014/main" id="{2BA21D54-4771-4115-8291-621836C34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70EAA5A-8E98-44DE-B183-E612EC014A38}"/>
              </a:ext>
            </a:extLst>
          </p:cNvPr>
          <p:cNvSpPr>
            <a:spLocks noGrp="1"/>
          </p:cNvSpPr>
          <p:nvPr>
            <p:ph idx="1"/>
          </p:nvPr>
        </p:nvSpPr>
        <p:spPr>
          <a:xfrm>
            <a:off x="838200" y="1825625"/>
            <a:ext cx="10515600" cy="4351338"/>
          </a:xfrm>
        </p:spPr>
        <p:txBody>
          <a:bodyPr>
            <a:normAutofit/>
          </a:bodyPr>
          <a:lstStyle/>
          <a:p>
            <a:r>
              <a:rPr lang="en-US" b="0" i="0" dirty="0">
                <a:effectLst/>
                <a:latin typeface="Segoe UI" panose="020B0502040204020203" pitchFamily="34" charset="0"/>
              </a:rPr>
              <a:t>Streams</a:t>
            </a:r>
          </a:p>
          <a:p>
            <a:r>
              <a:rPr lang="en-US" dirty="0">
                <a:latin typeface="Segoe UI" panose="020B0502040204020203" pitchFamily="34" charset="0"/>
              </a:rPr>
              <a:t>L</a:t>
            </a:r>
            <a:r>
              <a:rPr lang="en-US" b="0" i="0">
                <a:effectLst/>
                <a:latin typeface="Segoe UI" panose="020B0502040204020203" pitchFamily="34" charset="0"/>
              </a:rPr>
              <a:t>ambda</a:t>
            </a:r>
            <a:r>
              <a:rPr lang="en-US" b="0" i="0" dirty="0">
                <a:effectLst/>
                <a:latin typeface="Segoe UI" panose="020B0502040204020203" pitchFamily="34" charset="0"/>
              </a:rPr>
              <a:t>,</a:t>
            </a:r>
          </a:p>
          <a:p>
            <a:r>
              <a:rPr lang="en-US" b="0" i="0" dirty="0" err="1">
                <a:effectLst/>
                <a:latin typeface="Segoe UI" panose="020B0502040204020203" pitchFamily="34" charset="0"/>
              </a:rPr>
              <a:t>javafx</a:t>
            </a:r>
            <a:r>
              <a:rPr lang="en-US" b="0" i="0" dirty="0">
                <a:effectLst/>
                <a:latin typeface="Segoe UI" panose="020B0502040204020203" pitchFamily="34" charset="0"/>
              </a:rPr>
              <a:t>,  </a:t>
            </a:r>
            <a:r>
              <a:rPr lang="en-US" b="0" i="0" dirty="0" err="1">
                <a:effectLst/>
                <a:latin typeface="Segoe UI" panose="020B0502040204020203" pitchFamily="34" charset="0"/>
              </a:rPr>
              <a:t>SceneBuilder</a:t>
            </a:r>
            <a:endParaRPr lang="en-US" b="0" i="0" dirty="0">
              <a:effectLst/>
              <a:latin typeface="Segoe UI" panose="020B0502040204020203" pitchFamily="34" charset="0"/>
            </a:endParaRPr>
          </a:p>
          <a:p>
            <a:r>
              <a:rPr lang="en-US" dirty="0">
                <a:latin typeface="Segoe UI" panose="020B0502040204020203" pitchFamily="34" charset="0"/>
              </a:rPr>
              <a:t>I</a:t>
            </a:r>
            <a:r>
              <a:rPr lang="en-US" b="0" i="0" dirty="0">
                <a:effectLst/>
                <a:latin typeface="Segoe UI" panose="020B0502040204020203" pitchFamily="34" charset="0"/>
              </a:rPr>
              <a:t>nheritance,</a:t>
            </a:r>
          </a:p>
          <a:p>
            <a:r>
              <a:rPr lang="en-US" dirty="0">
                <a:latin typeface="Segoe UI" panose="020B0502040204020203" pitchFamily="34" charset="0"/>
              </a:rPr>
              <a:t>MVC</a:t>
            </a:r>
            <a:r>
              <a:rPr lang="en-US" b="0" i="0" dirty="0">
                <a:effectLst/>
                <a:latin typeface="Segoe UI" panose="020B0502040204020203" pitchFamily="34" charset="0"/>
              </a:rPr>
              <a:t> design pattern</a:t>
            </a:r>
          </a:p>
          <a:p>
            <a:r>
              <a:rPr lang="en-US" dirty="0">
                <a:latin typeface="Segoe UI" panose="020B0502040204020203" pitchFamily="34" charset="0"/>
              </a:rPr>
              <a:t>Git hub</a:t>
            </a:r>
          </a:p>
          <a:p>
            <a:r>
              <a:rPr lang="en-US" dirty="0">
                <a:latin typeface="Segoe UI" panose="020B0502040204020203" pitchFamily="34" charset="0"/>
              </a:rPr>
              <a:t>Maven</a:t>
            </a:r>
          </a:p>
          <a:p>
            <a:endParaRPr lang="en-US"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33388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EC74-DEEF-4AAD-B9A5-002F879485AF}"/>
              </a:ext>
            </a:extLst>
          </p:cNvPr>
          <p:cNvSpPr>
            <a:spLocks noGrp="1"/>
          </p:cNvSpPr>
          <p:nvPr>
            <p:ph type="ctrTitle"/>
          </p:nvPr>
        </p:nvSpPr>
        <p:spPr>
          <a:xfrm>
            <a:off x="2073288" y="321732"/>
            <a:ext cx="9276178" cy="4240743"/>
          </a:xfrm>
        </p:spPr>
        <p:txBody>
          <a:bodyPr>
            <a:normAutofit/>
          </a:bodyPr>
          <a:lstStyle/>
          <a:p>
            <a:pPr algn="l"/>
            <a:r>
              <a:rPr lang="en-US" sz="6600" b="1"/>
              <a:t>Thank You</a:t>
            </a:r>
          </a:p>
        </p:txBody>
      </p:sp>
      <p:sp>
        <p:nvSpPr>
          <p:cNvPr id="30" name="Rectangle 16">
            <a:extLst>
              <a:ext uri="{FF2B5EF4-FFF2-40B4-BE49-F238E27FC236}">
                <a16:creationId xmlns:a16="http://schemas.microsoft.com/office/drawing/2014/main" id="{4FC2883A-A46C-4284-9FA2-5AC0504E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Smiling Face with No Fill">
            <a:extLst>
              <a:ext uri="{FF2B5EF4-FFF2-40B4-BE49-F238E27FC236}">
                <a16:creationId xmlns:a16="http://schemas.microsoft.com/office/drawing/2014/main" id="{1F921289-A96E-48BB-B2C7-477EF5BB4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303478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371</Words>
  <Application>Microsoft Office PowerPoint</Application>
  <PresentationFormat>Widescreen</PresentationFormat>
  <Paragraphs>45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Quiz Management System</vt:lpstr>
      <vt:lpstr>Introduction</vt:lpstr>
      <vt:lpstr>Project Objective</vt:lpstr>
      <vt:lpstr>Use Cases</vt:lpstr>
      <vt:lpstr>Use case Diagram</vt:lpstr>
      <vt:lpstr>Class Diagram</vt:lpstr>
      <vt:lpstr>Sequence Diagram</vt:lpstr>
      <vt:lpstr>Applied Concepts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Management System</dc:title>
  <dc:creator>moneebakiani@outlook.com</dc:creator>
  <cp:lastModifiedBy>moneebakiani@outlook.com</cp:lastModifiedBy>
  <cp:revision>13</cp:revision>
  <dcterms:created xsi:type="dcterms:W3CDTF">2021-03-04T01:46:56Z</dcterms:created>
  <dcterms:modified xsi:type="dcterms:W3CDTF">2021-03-04T16:10:38Z</dcterms:modified>
</cp:coreProperties>
</file>