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5" r:id="rId6"/>
    <p:sldId id="261" r:id="rId7"/>
    <p:sldId id="266" r:id="rId8"/>
    <p:sldId id="262" r:id="rId9"/>
    <p:sldId id="263" r:id="rId10"/>
    <p:sldId id="264"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11E56DB-F586-462E-AD89-AF81DFC416F3}" type="datetimeFigureOut">
              <a:rPr lang="en-US" smtClean="0"/>
              <a:t>9/23/2014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B664BE5-6F2D-487B-BC49-1147DD18705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1E56DB-F586-462E-AD89-AF81DFC416F3}"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64BE5-6F2D-487B-BC49-1147DD1870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1E56DB-F586-462E-AD89-AF81DFC416F3}"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64BE5-6F2D-487B-BC49-1147DD1870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1E56DB-F586-462E-AD89-AF81DFC416F3}"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64BE5-6F2D-487B-BC49-1147DD1870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11E56DB-F586-462E-AD89-AF81DFC416F3}"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64BE5-6F2D-487B-BC49-1147DD18705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11E56DB-F586-462E-AD89-AF81DFC416F3}" type="datetimeFigureOut">
              <a:rPr lang="en-US" smtClean="0"/>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64BE5-6F2D-487B-BC49-1147DD1870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11E56DB-F586-462E-AD89-AF81DFC416F3}" type="datetimeFigureOut">
              <a:rPr lang="en-US" smtClean="0"/>
              <a:t>9/23/2014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64BE5-6F2D-487B-BC49-1147DD1870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11E56DB-F586-462E-AD89-AF81DFC416F3}" type="datetimeFigureOut">
              <a:rPr lang="en-US" smtClean="0"/>
              <a:t>9/23/2014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64BE5-6F2D-487B-BC49-1147DD1870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E56DB-F586-462E-AD89-AF81DFC416F3}" type="datetimeFigureOut">
              <a:rPr lang="en-US" smtClean="0"/>
              <a:t>9/23/2014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664BE5-6F2D-487B-BC49-1147DD1870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11E56DB-F586-462E-AD89-AF81DFC416F3}" type="datetimeFigureOut">
              <a:rPr lang="en-US" smtClean="0"/>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64BE5-6F2D-487B-BC49-1147DD1870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11E56DB-F586-462E-AD89-AF81DFC416F3}" type="datetimeFigureOut">
              <a:rPr lang="en-US" smtClean="0"/>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B664BE5-6F2D-487B-BC49-1147DD18705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11E56DB-F586-462E-AD89-AF81DFC416F3}" type="datetimeFigureOut">
              <a:rPr lang="en-US" smtClean="0"/>
              <a:t>9/23/2014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664BE5-6F2D-487B-BC49-1147DD18705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rtlCol="0">
            <a:normAutofit/>
          </a:bodyPr>
          <a:lstStyle/>
          <a:p>
            <a:pPr fontAlgn="auto">
              <a:spcAft>
                <a:spcPts val="0"/>
              </a:spcAft>
              <a:defRPr/>
            </a:pPr>
            <a:r>
              <a:rPr lang="en-US" sz="4400" b="1" dirty="0"/>
              <a:t>Technology and Its Creators: Who’s in Charge of Whom?</a:t>
            </a:r>
          </a:p>
        </p:txBody>
      </p:sp>
      <p:sp>
        <p:nvSpPr>
          <p:cNvPr id="5123" name="Rectangle 3"/>
          <p:cNvSpPr>
            <a:spLocks noGrp="1" noChangeArrowheads="1"/>
          </p:cNvSpPr>
          <p:nvPr>
            <p:ph type="subTitle" idx="1"/>
          </p:nvPr>
        </p:nvSpPr>
        <p:spPr/>
        <p:txBody>
          <a:bodyPr/>
          <a:lstStyle/>
          <a:p>
            <a:r>
              <a:rPr lang="en-US" dirty="0" err="1" smtClean="0"/>
              <a:t>Volti</a:t>
            </a:r>
            <a:r>
              <a:rPr lang="en-US" dirty="0" smtClean="0"/>
              <a:t> Chapter Fifteen</a:t>
            </a:r>
          </a:p>
        </p:txBody>
      </p:sp>
    </p:spTree>
    <p:extLst>
      <p:ext uri="{BB962C8B-B14F-4D97-AF65-F5344CB8AC3E}">
        <p14:creationId xmlns:p14="http://schemas.microsoft.com/office/powerpoint/2010/main" val="323508265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par>
                          <p:cTn id="11" fill="hold">
                            <p:stCondLst>
                              <p:cond delay="1000"/>
                            </p:stCondLst>
                            <p:childTnLst>
                              <p:par>
                                <p:cTn id="12" presetID="45" presetClass="entr" presetSubtype="0" fill="hold" nodeType="afterEffect">
                                  <p:stCondLst>
                                    <p:cond delay="0"/>
                                  </p:stCondLst>
                                  <p:childTnLst>
                                    <p:set>
                                      <p:cBhvr>
                                        <p:cTn id="13" dur="1" fill="hold">
                                          <p:stCondLst>
                                            <p:cond delay="0"/>
                                          </p:stCondLst>
                                        </p:cTn>
                                        <p:tgtEl>
                                          <p:spTgt spid="5123">
                                            <p:txEl>
                                              <p:pRg st="0" end="0"/>
                                            </p:txEl>
                                          </p:spTgt>
                                        </p:tgtEl>
                                        <p:attrNameLst>
                                          <p:attrName>style.visibility</p:attrName>
                                        </p:attrNameLst>
                                      </p:cBhvr>
                                      <p:to>
                                        <p:strVal val="visible"/>
                                      </p:to>
                                    </p:set>
                                    <p:animEffect transition="in" filter="fade">
                                      <p:cBhvr>
                                        <p:cTn id="14" dur="2000"/>
                                        <p:tgtEl>
                                          <p:spTgt spid="5123">
                                            <p:txEl>
                                              <p:pRg st="0" end="0"/>
                                            </p:txEl>
                                          </p:spTgt>
                                        </p:tgtEl>
                                      </p:cBhvr>
                                    </p:animEffect>
                                    <p:anim calcmode="lin" valueType="num">
                                      <p:cBhvr>
                                        <p:cTn id="15" dur="2000" fill="hold"/>
                                        <p:tgtEl>
                                          <p:spTgt spid="512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12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rtlCol="0">
            <a:normAutofit fontScale="90000"/>
          </a:bodyPr>
          <a:lstStyle/>
          <a:p>
            <a:pPr fontAlgn="auto">
              <a:spcAft>
                <a:spcPts val="0"/>
              </a:spcAft>
              <a:defRPr/>
            </a:pPr>
            <a:r>
              <a:rPr lang="en-US" dirty="0"/>
              <a:t>Technological Change </a:t>
            </a:r>
            <a:br>
              <a:rPr lang="en-US" dirty="0"/>
            </a:br>
            <a:r>
              <a:rPr lang="en-US" dirty="0"/>
              <a:t>and Social Relationships </a:t>
            </a:r>
          </a:p>
        </p:txBody>
      </p:sp>
      <p:sp>
        <p:nvSpPr>
          <p:cNvPr id="12291" name="Rectangle 3"/>
          <p:cNvSpPr>
            <a:spLocks noGrp="1" noChangeArrowheads="1"/>
          </p:cNvSpPr>
          <p:nvPr>
            <p:ph idx="1"/>
          </p:nvPr>
        </p:nvSpPr>
        <p:spPr/>
        <p:txBody>
          <a:bodyPr rtlCol="0">
            <a:normAutofit lnSpcReduction="10000"/>
          </a:bodyPr>
          <a:lstStyle/>
          <a:p>
            <a:pPr indent="-274320" fontAlgn="auto">
              <a:lnSpc>
                <a:spcPct val="80000"/>
              </a:lnSpc>
              <a:spcAft>
                <a:spcPts val="0"/>
              </a:spcAft>
              <a:defRPr/>
            </a:pPr>
            <a:r>
              <a:rPr lang="en-US" dirty="0"/>
              <a:t>"Society" and "Culture" are not objective, neatly organized entities </a:t>
            </a:r>
          </a:p>
          <a:p>
            <a:pPr indent="-274320" fontAlgn="auto">
              <a:lnSpc>
                <a:spcPct val="80000"/>
              </a:lnSpc>
              <a:spcAft>
                <a:spcPts val="0"/>
              </a:spcAft>
              <a:defRPr/>
            </a:pPr>
            <a:r>
              <a:rPr lang="en-US" dirty="0"/>
              <a:t>There are dominant groups, sub-cultural groups, in-groups, and out-groups that influence and influenced by technology </a:t>
            </a:r>
          </a:p>
          <a:p>
            <a:pPr indent="-274320" fontAlgn="auto">
              <a:lnSpc>
                <a:spcPct val="80000"/>
              </a:lnSpc>
              <a:spcAft>
                <a:spcPts val="0"/>
              </a:spcAft>
              <a:defRPr/>
            </a:pPr>
            <a:endParaRPr lang="en-US" dirty="0"/>
          </a:p>
          <a:p>
            <a:pPr indent="-274320" fontAlgn="auto">
              <a:lnSpc>
                <a:spcPct val="80000"/>
              </a:lnSpc>
              <a:spcAft>
                <a:spcPts val="0"/>
              </a:spcAft>
              <a:defRPr/>
            </a:pPr>
            <a:r>
              <a:rPr lang="en-US" dirty="0"/>
              <a:t>"In considering the influence that technology in general or any single technology has over human affairs, it is therefore necessary to consider not only the technology and its presumed ‘imperatives,’ but also the key human agents of the technology, the organizations in which they operate, and how these influence the course of technological change." </a:t>
            </a:r>
          </a:p>
          <a:p>
            <a:pPr indent="-274320" fontAlgn="auto">
              <a:lnSpc>
                <a:spcPct val="80000"/>
              </a:lnSpc>
              <a:spcAft>
                <a:spcPts val="0"/>
              </a:spcAft>
              <a:defRPr/>
            </a:pPr>
            <a:endParaRPr lang="en-US" sz="2200" dirty="0"/>
          </a:p>
        </p:txBody>
      </p:sp>
    </p:spTree>
    <p:extLst>
      <p:ext uri="{BB962C8B-B14F-4D97-AF65-F5344CB8AC3E}">
        <p14:creationId xmlns:p14="http://schemas.microsoft.com/office/powerpoint/2010/main" val="34044305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80000"/>
              </a:lnSpc>
              <a:defRPr/>
            </a:pPr>
            <a:endParaRPr lang="en-US" sz="4000" dirty="0" smtClean="0"/>
          </a:p>
          <a:p>
            <a:pPr>
              <a:lnSpc>
                <a:spcPct val="80000"/>
              </a:lnSpc>
              <a:defRPr/>
            </a:pPr>
            <a:r>
              <a:rPr lang="en-US" sz="4000" dirty="0" smtClean="0"/>
              <a:t>The </a:t>
            </a:r>
            <a:r>
              <a:rPr lang="en-US" sz="4000" dirty="0"/>
              <a:t>role of experts and expertise </a:t>
            </a:r>
          </a:p>
          <a:p>
            <a:pPr>
              <a:lnSpc>
                <a:spcPct val="80000"/>
              </a:lnSpc>
              <a:defRPr/>
            </a:pPr>
            <a:r>
              <a:rPr lang="en-US" sz="4000" dirty="0"/>
              <a:t>The impact of organizations</a:t>
            </a:r>
          </a:p>
          <a:p>
            <a:pPr>
              <a:lnSpc>
                <a:spcPct val="80000"/>
              </a:lnSpc>
              <a:defRPr/>
            </a:pPr>
            <a:r>
              <a:rPr lang="en-US" sz="4000" dirty="0"/>
              <a:t>The role of government</a:t>
            </a:r>
          </a:p>
          <a:p>
            <a:endParaRPr lang="en-US" sz="3600" dirty="0"/>
          </a:p>
        </p:txBody>
      </p:sp>
    </p:spTree>
    <p:extLst>
      <p:ext uri="{BB962C8B-B14F-4D97-AF65-F5344CB8AC3E}">
        <p14:creationId xmlns:p14="http://schemas.microsoft.com/office/powerpoint/2010/main" val="38419669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4389120"/>
          </a:xfrm>
        </p:spPr>
        <p:txBody>
          <a:bodyPr>
            <a:normAutofit/>
          </a:bodyPr>
          <a:lstStyle/>
          <a:p>
            <a:pPr marL="0" indent="0" algn="ctr">
              <a:buNone/>
            </a:pPr>
            <a:endParaRPr lang="en-US" sz="8800" dirty="0" smtClean="0"/>
          </a:p>
          <a:p>
            <a:pPr marL="0" indent="0" algn="ctr">
              <a:buNone/>
            </a:pPr>
            <a:r>
              <a:rPr lang="en-US" sz="11500" dirty="0" smtClean="0"/>
              <a:t>THE END!</a:t>
            </a:r>
            <a:endParaRPr lang="en-US" sz="11500" dirty="0"/>
          </a:p>
        </p:txBody>
      </p:sp>
    </p:spTree>
    <p:extLst>
      <p:ext uri="{BB962C8B-B14F-4D97-AF65-F5344CB8AC3E}">
        <p14:creationId xmlns:p14="http://schemas.microsoft.com/office/powerpoint/2010/main" val="105162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rtlCol="0">
            <a:normAutofit fontScale="90000"/>
          </a:bodyPr>
          <a:lstStyle/>
          <a:p>
            <a:pPr fontAlgn="auto">
              <a:spcAft>
                <a:spcPts val="0"/>
              </a:spcAft>
              <a:defRPr/>
            </a:pPr>
            <a:r>
              <a:rPr lang="en-US" b="1"/>
              <a:t>Technology and Its Creators: Who’s in Charge of Whom?</a:t>
            </a:r>
          </a:p>
        </p:txBody>
      </p:sp>
      <p:sp>
        <p:nvSpPr>
          <p:cNvPr id="6147" name="Rectangle 3"/>
          <p:cNvSpPr>
            <a:spLocks noGrp="1" noChangeArrowheads="1"/>
          </p:cNvSpPr>
          <p:nvPr>
            <p:ph idx="1"/>
          </p:nvPr>
        </p:nvSpPr>
        <p:spPr/>
        <p:txBody>
          <a:bodyPr/>
          <a:lstStyle/>
          <a:p>
            <a:r>
              <a:rPr lang="en-US" smtClean="0"/>
              <a:t>Technology is a human creation </a:t>
            </a:r>
          </a:p>
          <a:p>
            <a:r>
              <a:rPr lang="en-US" smtClean="0"/>
              <a:t>One distinctive feature of the human race is that it creates technologies to extend its natural capabilities </a:t>
            </a:r>
          </a:p>
        </p:txBody>
      </p:sp>
    </p:spTree>
    <p:extLst>
      <p:ext uri="{BB962C8B-B14F-4D97-AF65-F5344CB8AC3E}">
        <p14:creationId xmlns:p14="http://schemas.microsoft.com/office/powerpoint/2010/main" val="2852437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Technological Determinism</a:t>
            </a:r>
          </a:p>
        </p:txBody>
      </p:sp>
      <p:sp>
        <p:nvSpPr>
          <p:cNvPr id="8195" name="Rectangle 3"/>
          <p:cNvSpPr>
            <a:spLocks noGrp="1" noChangeArrowheads="1"/>
          </p:cNvSpPr>
          <p:nvPr>
            <p:ph idx="1"/>
          </p:nvPr>
        </p:nvSpPr>
        <p:spPr/>
        <p:txBody>
          <a:bodyPr rtlCol="0">
            <a:normAutofit/>
          </a:bodyPr>
          <a:lstStyle/>
          <a:p>
            <a:pPr indent="-274320" fontAlgn="auto">
              <a:lnSpc>
                <a:spcPct val="90000"/>
              </a:lnSpc>
              <a:spcAft>
                <a:spcPts val="0"/>
              </a:spcAft>
              <a:defRPr/>
            </a:pPr>
            <a:r>
              <a:rPr lang="en-US" sz="2800"/>
              <a:t>Everything has a price </a:t>
            </a:r>
          </a:p>
          <a:p>
            <a:pPr indent="-274320" fontAlgn="auto">
              <a:lnSpc>
                <a:spcPct val="90000"/>
              </a:lnSpc>
              <a:spcAft>
                <a:spcPts val="0"/>
              </a:spcAft>
              <a:defRPr/>
            </a:pPr>
            <a:r>
              <a:rPr lang="en-US" sz="2800"/>
              <a:t>Technological Determinism - the belief that technology acts as an independent force in our life and thought </a:t>
            </a:r>
          </a:p>
          <a:p>
            <a:pPr indent="-274320" fontAlgn="auto">
              <a:lnSpc>
                <a:spcPct val="90000"/>
              </a:lnSpc>
              <a:spcAft>
                <a:spcPts val="0"/>
              </a:spcAft>
              <a:defRPr/>
            </a:pPr>
            <a:r>
              <a:rPr lang="en-US" sz="2800"/>
              <a:t>If this is true, we have become the servant of technology rather than its master </a:t>
            </a:r>
          </a:p>
          <a:p>
            <a:pPr indent="-274320" fontAlgn="auto">
              <a:lnSpc>
                <a:spcPct val="90000"/>
              </a:lnSpc>
              <a:spcAft>
                <a:spcPts val="0"/>
              </a:spcAft>
              <a:defRPr/>
            </a:pPr>
            <a:r>
              <a:rPr lang="en-US" sz="2800"/>
              <a:t>Technology does have a significant impact on almost every area of our lives </a:t>
            </a:r>
          </a:p>
          <a:p>
            <a:pPr indent="-274320" fontAlgn="auto">
              <a:lnSpc>
                <a:spcPct val="90000"/>
              </a:lnSpc>
              <a:spcAft>
                <a:spcPts val="0"/>
              </a:spcAft>
              <a:defRPr/>
            </a:pPr>
            <a:r>
              <a:rPr lang="en-US" sz="2800"/>
              <a:t>BUT, a purely technological deterministic view is perhaps unwarranted</a:t>
            </a:r>
          </a:p>
        </p:txBody>
      </p:sp>
    </p:spTree>
    <p:extLst>
      <p:ext uri="{BB962C8B-B14F-4D97-AF65-F5344CB8AC3E}">
        <p14:creationId xmlns:p14="http://schemas.microsoft.com/office/powerpoint/2010/main" val="20237688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57200"/>
            <a:ext cx="8229600" cy="1143000"/>
          </a:xfrm>
        </p:spPr>
        <p:txBody>
          <a:bodyPr rtlCol="0">
            <a:normAutofit/>
          </a:bodyPr>
          <a:lstStyle/>
          <a:p>
            <a:pPr fontAlgn="auto">
              <a:spcAft>
                <a:spcPts val="0"/>
              </a:spcAft>
              <a:defRPr/>
            </a:pPr>
            <a:r>
              <a:rPr lang="en-US" sz="4000" dirty="0"/>
              <a:t>Technological Advance and Cultural Lag</a:t>
            </a:r>
          </a:p>
        </p:txBody>
      </p:sp>
      <p:sp>
        <p:nvSpPr>
          <p:cNvPr id="9219" name="Rectangle 3"/>
          <p:cNvSpPr>
            <a:spLocks noGrp="1" noChangeArrowheads="1"/>
          </p:cNvSpPr>
          <p:nvPr>
            <p:ph idx="1"/>
          </p:nvPr>
        </p:nvSpPr>
        <p:spPr/>
        <p:txBody>
          <a:bodyPr rtlCol="0">
            <a:normAutofit/>
          </a:bodyPr>
          <a:lstStyle/>
          <a:p>
            <a:pPr indent="-274320" fontAlgn="auto">
              <a:lnSpc>
                <a:spcPct val="80000"/>
              </a:lnSpc>
              <a:spcAft>
                <a:spcPts val="0"/>
              </a:spcAft>
              <a:defRPr/>
            </a:pPr>
            <a:r>
              <a:rPr lang="en-US" sz="2800" dirty="0"/>
              <a:t>W. F. </a:t>
            </a:r>
            <a:r>
              <a:rPr lang="en-US" sz="2800" dirty="0" err="1"/>
              <a:t>Ogburn</a:t>
            </a:r>
            <a:r>
              <a:rPr lang="en-US" sz="2800" dirty="0"/>
              <a:t> (Sociologist, 1930’s): Attributed increase of black migration from the South to technology - the automatic stoker</a:t>
            </a:r>
          </a:p>
          <a:p>
            <a:pPr indent="-274320" fontAlgn="auto">
              <a:lnSpc>
                <a:spcPct val="80000"/>
              </a:lnSpc>
              <a:spcAft>
                <a:spcPts val="0"/>
              </a:spcAft>
              <a:defRPr/>
            </a:pPr>
            <a:r>
              <a:rPr lang="en-US" sz="2800" dirty="0"/>
              <a:t>Allowed for production of more powerful locomotives (longer trains and the jobs associated with the railroad)</a:t>
            </a:r>
          </a:p>
          <a:p>
            <a:pPr indent="-274320" fontAlgn="auto">
              <a:lnSpc>
                <a:spcPct val="80000"/>
              </a:lnSpc>
              <a:spcAft>
                <a:spcPts val="0"/>
              </a:spcAft>
              <a:defRPr/>
            </a:pPr>
            <a:r>
              <a:rPr lang="en-US" sz="2800" dirty="0"/>
              <a:t>Developed concept of Cultural Lag - Habits, thoughts, values, and social arrangements often fail to change at the same speed as technological innovation </a:t>
            </a:r>
            <a:endParaRPr lang="en-US" sz="2800" dirty="0" smtClean="0"/>
          </a:p>
          <a:p>
            <a:pPr indent="-274320" fontAlgn="auto">
              <a:lnSpc>
                <a:spcPct val="80000"/>
              </a:lnSpc>
              <a:spcAft>
                <a:spcPts val="0"/>
              </a:spcAft>
              <a:defRPr/>
            </a:pPr>
            <a:endParaRPr lang="en-US" sz="2000" dirty="0"/>
          </a:p>
        </p:txBody>
      </p:sp>
    </p:spTree>
    <p:extLst>
      <p:ext uri="{BB962C8B-B14F-4D97-AF65-F5344CB8AC3E}">
        <p14:creationId xmlns:p14="http://schemas.microsoft.com/office/powerpoint/2010/main" val="273411688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80000"/>
              </a:lnSpc>
              <a:defRPr/>
            </a:pPr>
            <a:r>
              <a:rPr lang="en-US" sz="2800" dirty="0"/>
              <a:t>This theory is not without its flaws</a:t>
            </a:r>
          </a:p>
          <a:p>
            <a:pPr lvl="1" indent="-274320">
              <a:lnSpc>
                <a:spcPct val="80000"/>
              </a:lnSpc>
              <a:defRPr/>
            </a:pPr>
            <a:r>
              <a:rPr lang="en-US" sz="2800" dirty="0"/>
              <a:t>Social, economic, and political play a part in technological advance </a:t>
            </a:r>
          </a:p>
          <a:p>
            <a:pPr lvl="1" indent="-274320">
              <a:lnSpc>
                <a:spcPct val="80000"/>
              </a:lnSpc>
              <a:defRPr/>
            </a:pPr>
            <a:r>
              <a:rPr lang="en-US" sz="2800" dirty="0"/>
              <a:t>Also, not all technologies are fully accommodated into culture </a:t>
            </a:r>
          </a:p>
          <a:p>
            <a:pPr lvl="1" indent="-274320">
              <a:lnSpc>
                <a:spcPct val="80000"/>
              </a:lnSpc>
              <a:defRPr/>
            </a:pPr>
            <a:r>
              <a:rPr lang="en-US" sz="2800" dirty="0"/>
              <a:t>Some technologies grow quickly, while others languish </a:t>
            </a:r>
          </a:p>
          <a:p>
            <a:pPr lvl="1" indent="-274320">
              <a:lnSpc>
                <a:spcPct val="80000"/>
              </a:lnSpc>
              <a:defRPr/>
            </a:pPr>
            <a:r>
              <a:rPr lang="en-US" sz="2800" dirty="0"/>
              <a:t>Also, the implicit notion that technology is progressive while social, cultural elements stand in the way of progress is unrealistic </a:t>
            </a:r>
          </a:p>
          <a:p>
            <a:pPr marL="0" indent="0">
              <a:buNone/>
            </a:pPr>
            <a:endParaRPr lang="en-US" dirty="0"/>
          </a:p>
        </p:txBody>
      </p:sp>
    </p:spTree>
    <p:extLst>
      <p:ext uri="{BB962C8B-B14F-4D97-AF65-F5344CB8AC3E}">
        <p14:creationId xmlns:p14="http://schemas.microsoft.com/office/powerpoint/2010/main" val="2339773629"/>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304800"/>
            <a:ext cx="8229600" cy="1143000"/>
          </a:xfrm>
        </p:spPr>
        <p:txBody>
          <a:bodyPr/>
          <a:lstStyle/>
          <a:p>
            <a:r>
              <a:rPr lang="en-US" dirty="0" smtClean="0"/>
              <a:t>Convergence Theory </a:t>
            </a:r>
          </a:p>
        </p:txBody>
      </p:sp>
      <p:sp>
        <p:nvSpPr>
          <p:cNvPr id="10243" name="Rectangle 3"/>
          <p:cNvSpPr>
            <a:spLocks noGrp="1" noChangeArrowheads="1"/>
          </p:cNvSpPr>
          <p:nvPr>
            <p:ph idx="1"/>
          </p:nvPr>
        </p:nvSpPr>
        <p:spPr>
          <a:xfrm>
            <a:off x="457200" y="1524000"/>
            <a:ext cx="8229600" cy="4389120"/>
          </a:xfrm>
        </p:spPr>
        <p:txBody>
          <a:bodyPr rtlCol="0">
            <a:noAutofit/>
          </a:bodyPr>
          <a:lstStyle/>
          <a:p>
            <a:pPr indent="-274320" fontAlgn="auto">
              <a:lnSpc>
                <a:spcPct val="80000"/>
              </a:lnSpc>
              <a:spcAft>
                <a:spcPts val="0"/>
              </a:spcAft>
              <a:defRPr/>
            </a:pPr>
            <a:r>
              <a:rPr lang="en-US" sz="2800" dirty="0"/>
              <a:t>Closely associated with technological determinism </a:t>
            </a:r>
          </a:p>
          <a:p>
            <a:pPr indent="-274320" fontAlgn="auto">
              <a:lnSpc>
                <a:spcPct val="80000"/>
              </a:lnSpc>
              <a:spcAft>
                <a:spcPts val="0"/>
              </a:spcAft>
              <a:defRPr/>
            </a:pPr>
            <a:r>
              <a:rPr lang="en-US" sz="2800" dirty="0"/>
              <a:t>Opportunities and demands presented by modern technology promote the convergence of all societies toward a single set of social patterns and individual behavior</a:t>
            </a:r>
          </a:p>
          <a:p>
            <a:pPr marL="640080" lvl="1" indent="-274320" fontAlgn="auto">
              <a:lnSpc>
                <a:spcPct val="80000"/>
              </a:lnSpc>
              <a:spcAft>
                <a:spcPts val="0"/>
              </a:spcAft>
              <a:defRPr/>
            </a:pPr>
            <a:r>
              <a:rPr lang="en-US" dirty="0"/>
              <a:t>Technological development requires a fixed series of steps and stages that all countries must follow </a:t>
            </a:r>
          </a:p>
          <a:p>
            <a:pPr marL="640080" lvl="1" indent="-274320" fontAlgn="auto">
              <a:lnSpc>
                <a:spcPct val="80000"/>
              </a:lnSpc>
              <a:spcAft>
                <a:spcPts val="0"/>
              </a:spcAft>
              <a:defRPr/>
            </a:pPr>
            <a:r>
              <a:rPr lang="en-US" dirty="0"/>
              <a:t>Technology imposes similar organizational constraints on a society </a:t>
            </a:r>
          </a:p>
          <a:p>
            <a:pPr marL="640080" lvl="1" indent="-274320" fontAlgn="auto">
              <a:lnSpc>
                <a:spcPct val="80000"/>
              </a:lnSpc>
              <a:spcAft>
                <a:spcPts val="0"/>
              </a:spcAft>
              <a:defRPr/>
            </a:pPr>
            <a:r>
              <a:rPr lang="en-US" dirty="0"/>
              <a:t>In response to technological imperatives, values and behavior patterns reflect the rational approach to life that was described in the first chapter of </a:t>
            </a:r>
            <a:r>
              <a:rPr lang="en-US" dirty="0" err="1"/>
              <a:t>Volti</a:t>
            </a:r>
            <a:r>
              <a:rPr lang="en-US" dirty="0"/>
              <a:t> book </a:t>
            </a:r>
          </a:p>
        </p:txBody>
      </p:sp>
    </p:spTree>
    <p:extLst>
      <p:ext uri="{BB962C8B-B14F-4D97-AF65-F5344CB8AC3E}">
        <p14:creationId xmlns:p14="http://schemas.microsoft.com/office/powerpoint/2010/main" val="1679199581"/>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Autofit/>
          </a:bodyPr>
          <a:lstStyle/>
          <a:p>
            <a:pPr>
              <a:lnSpc>
                <a:spcPct val="80000"/>
              </a:lnSpc>
              <a:defRPr/>
            </a:pPr>
            <a:r>
              <a:rPr lang="en-US" sz="3200" dirty="0" smtClean="0"/>
              <a:t>Implicit is the expectation that technological advance in non-Western countries will result in cultural homogenization (Modernization Theory) </a:t>
            </a:r>
          </a:p>
          <a:p>
            <a:pPr>
              <a:lnSpc>
                <a:spcPct val="80000"/>
              </a:lnSpc>
              <a:defRPr/>
            </a:pPr>
            <a:r>
              <a:rPr lang="en-US" sz="3200" dirty="0" smtClean="0"/>
              <a:t>Backward" countries will take on the "superior" technology </a:t>
            </a:r>
          </a:p>
          <a:p>
            <a:pPr>
              <a:lnSpc>
                <a:spcPct val="80000"/>
              </a:lnSpc>
              <a:defRPr/>
            </a:pPr>
            <a:r>
              <a:rPr lang="en-US" sz="3200" dirty="0" smtClean="0"/>
              <a:t>Some countries, such as China, has had great resistance to this notion - China has overall hostility toward foreign technology </a:t>
            </a:r>
          </a:p>
          <a:p>
            <a:pPr>
              <a:lnSpc>
                <a:spcPct val="80000"/>
              </a:lnSpc>
              <a:defRPr/>
            </a:pPr>
            <a:r>
              <a:rPr lang="en-US" sz="3200" dirty="0" smtClean="0"/>
              <a:t>Third World countries often view foreign technology with apprehension as well</a:t>
            </a:r>
          </a:p>
          <a:p>
            <a:pPr>
              <a:lnSpc>
                <a:spcPct val="80000"/>
              </a:lnSpc>
              <a:defRPr/>
            </a:pPr>
            <a:r>
              <a:rPr lang="en-US" sz="3200" dirty="0" smtClean="0"/>
              <a:t>They fear it will disrupt traditional values and practices</a:t>
            </a:r>
          </a:p>
          <a:p>
            <a:endParaRPr lang="en-US" sz="2800" dirty="0"/>
          </a:p>
        </p:txBody>
      </p:sp>
    </p:spTree>
    <p:extLst>
      <p:ext uri="{BB962C8B-B14F-4D97-AF65-F5344CB8AC3E}">
        <p14:creationId xmlns:p14="http://schemas.microsoft.com/office/powerpoint/2010/main" val="33107566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0" y="344487"/>
            <a:ext cx="7620000" cy="1484313"/>
          </a:xfrm>
        </p:spPr>
        <p:txBody>
          <a:bodyPr rtlCol="0">
            <a:noAutofit/>
          </a:bodyPr>
          <a:lstStyle/>
          <a:p>
            <a:pPr fontAlgn="auto">
              <a:spcAft>
                <a:spcPts val="0"/>
              </a:spcAft>
              <a:defRPr/>
            </a:pPr>
            <a:r>
              <a:rPr lang="en-US" sz="4000" dirty="0"/>
              <a:t>Does technology destroy all existing social and cultural patterns?</a:t>
            </a:r>
            <a:r>
              <a:rPr lang="en-US" sz="5400" dirty="0"/>
              <a:t> </a:t>
            </a:r>
          </a:p>
        </p:txBody>
      </p:sp>
      <p:sp>
        <p:nvSpPr>
          <p:cNvPr id="11267" name="Rectangle 3"/>
          <p:cNvSpPr>
            <a:spLocks noGrp="1" noChangeArrowheads="1"/>
          </p:cNvSpPr>
          <p:nvPr>
            <p:ph idx="1"/>
          </p:nvPr>
        </p:nvSpPr>
        <p:spPr>
          <a:xfrm>
            <a:off x="609600" y="1828800"/>
            <a:ext cx="7239000" cy="4846320"/>
          </a:xfrm>
        </p:spPr>
        <p:txBody>
          <a:bodyPr rtlCol="0">
            <a:noAutofit/>
          </a:bodyPr>
          <a:lstStyle/>
          <a:p>
            <a:pPr marL="68580" indent="0" fontAlgn="auto">
              <a:lnSpc>
                <a:spcPct val="80000"/>
              </a:lnSpc>
              <a:spcAft>
                <a:spcPts val="0"/>
              </a:spcAft>
              <a:buNone/>
              <a:defRPr/>
            </a:pPr>
            <a:r>
              <a:rPr lang="en-US" sz="3200" dirty="0" smtClean="0">
                <a:cs typeface="Times New Roman" pitchFamily="18" charset="0"/>
              </a:rPr>
              <a:t>Technology has profoundly altered our modes of life. Technology has not spared the social institutions of its effects. The institutions of family, religion, morality, marriage, state, property have been altered. Modern technology in taking away industry from the household has radically changed the family organization. Many functions of the family have been taken away by other agencies.</a:t>
            </a:r>
          </a:p>
          <a:p>
            <a:pPr marL="68580" indent="0" fontAlgn="auto">
              <a:lnSpc>
                <a:spcPct val="80000"/>
              </a:lnSpc>
              <a:spcAft>
                <a:spcPts val="0"/>
              </a:spcAft>
              <a:buNone/>
              <a:defRPr/>
            </a:pPr>
            <a:endParaRPr lang="en-US" sz="2000" dirty="0">
              <a:cs typeface="Times New Roman" pitchFamily="18" charset="0"/>
            </a:endParaRPr>
          </a:p>
          <a:p>
            <a:pPr marL="68580" indent="0" fontAlgn="auto">
              <a:lnSpc>
                <a:spcPct val="80000"/>
              </a:lnSpc>
              <a:spcAft>
                <a:spcPts val="0"/>
              </a:spcAft>
              <a:buNone/>
              <a:defRPr/>
            </a:pPr>
            <a:endParaRPr lang="en-US" sz="2000" dirty="0" smtClean="0">
              <a:cs typeface="Times New Roman" pitchFamily="18" charset="0"/>
            </a:endParaRPr>
          </a:p>
        </p:txBody>
      </p:sp>
    </p:spTree>
    <p:extLst>
      <p:ext uri="{BB962C8B-B14F-4D97-AF65-F5344CB8AC3E}">
        <p14:creationId xmlns:p14="http://schemas.microsoft.com/office/powerpoint/2010/main" val="256473362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heel(1)">
                                      <p:cBhvr>
                                        <p:cTn id="7" dur="2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077200" cy="5410200"/>
          </a:xfrm>
        </p:spPr>
        <p:txBody>
          <a:bodyPr>
            <a:noAutofit/>
          </a:bodyPr>
          <a:lstStyle/>
          <a:p>
            <a:pPr marL="68580" indent="0" fontAlgn="auto">
              <a:lnSpc>
                <a:spcPct val="80000"/>
              </a:lnSpc>
              <a:spcAft>
                <a:spcPts val="0"/>
              </a:spcAft>
              <a:buNone/>
              <a:defRPr/>
            </a:pPr>
            <a:r>
              <a:rPr lang="en-US" sz="2800" dirty="0">
                <a:cs typeface="Times New Roman" pitchFamily="18" charset="0"/>
              </a:rPr>
              <a:t>Ex: </a:t>
            </a:r>
          </a:p>
          <a:p>
            <a:pPr marL="68580" indent="0" fontAlgn="auto">
              <a:lnSpc>
                <a:spcPct val="80000"/>
              </a:lnSpc>
              <a:spcAft>
                <a:spcPts val="0"/>
              </a:spcAft>
              <a:buNone/>
              <a:defRPr/>
            </a:pPr>
            <a:r>
              <a:rPr lang="en-US" sz="2800" dirty="0" smtClean="0">
                <a:cs typeface="Times New Roman" pitchFamily="18" charset="0"/>
              </a:rPr>
              <a:t>-</a:t>
            </a:r>
            <a:r>
              <a:rPr lang="en-US" sz="2800" dirty="0">
                <a:cs typeface="Times New Roman" pitchFamily="18" charset="0"/>
              </a:rPr>
              <a:t>Marriage is losing its sanctity. It is treated as </a:t>
            </a:r>
            <a:r>
              <a:rPr lang="en-US" sz="2800" dirty="0" smtClean="0">
                <a:cs typeface="Times New Roman" pitchFamily="18" charset="0"/>
              </a:rPr>
              <a:t>   		a </a:t>
            </a:r>
            <a:r>
              <a:rPr lang="en-US" sz="2800" dirty="0">
                <a:cs typeface="Times New Roman" pitchFamily="18" charset="0"/>
              </a:rPr>
              <a:t>civil </a:t>
            </a:r>
            <a:r>
              <a:rPr lang="en-US" sz="2800" dirty="0" smtClean="0">
                <a:cs typeface="Times New Roman" pitchFamily="18" charset="0"/>
              </a:rPr>
              <a:t>contract </a:t>
            </a:r>
            <a:r>
              <a:rPr lang="en-US" sz="2800" dirty="0">
                <a:cs typeface="Times New Roman" pitchFamily="18" charset="0"/>
              </a:rPr>
              <a:t>than a sacred bond.</a:t>
            </a:r>
          </a:p>
          <a:p>
            <a:pPr marL="68580" indent="0" fontAlgn="auto">
              <a:lnSpc>
                <a:spcPct val="80000"/>
              </a:lnSpc>
              <a:spcAft>
                <a:spcPts val="0"/>
              </a:spcAft>
              <a:buNone/>
              <a:defRPr/>
            </a:pPr>
            <a:r>
              <a:rPr lang="en-US" sz="2800" dirty="0" smtClean="0">
                <a:cs typeface="Times New Roman" pitchFamily="18" charset="0"/>
              </a:rPr>
              <a:t>-</a:t>
            </a:r>
            <a:r>
              <a:rPr lang="en-US" sz="2800" dirty="0"/>
              <a:t>Religion is losing hold over the members.</a:t>
            </a:r>
          </a:p>
          <a:p>
            <a:pPr marL="68580" indent="0" fontAlgn="auto">
              <a:lnSpc>
                <a:spcPct val="80000"/>
              </a:lnSpc>
              <a:spcAft>
                <a:spcPts val="0"/>
              </a:spcAft>
              <a:buNone/>
              <a:defRPr/>
            </a:pPr>
            <a:r>
              <a:rPr lang="en-US" sz="2800" dirty="0" smtClean="0"/>
              <a:t>- </a:t>
            </a:r>
            <a:r>
              <a:rPr lang="en-US" sz="2800" dirty="0"/>
              <a:t>Unemployment</a:t>
            </a:r>
          </a:p>
          <a:p>
            <a:pPr marL="68580" indent="0" fontAlgn="auto">
              <a:lnSpc>
                <a:spcPct val="80000"/>
              </a:lnSpc>
              <a:spcAft>
                <a:spcPts val="0"/>
              </a:spcAft>
              <a:buNone/>
              <a:defRPr/>
            </a:pPr>
            <a:r>
              <a:rPr lang="en-US" sz="2800" b="1" dirty="0"/>
              <a:t>      </a:t>
            </a:r>
            <a:endParaRPr lang="en-US" sz="2800" dirty="0"/>
          </a:p>
          <a:p>
            <a:pPr marL="68580" indent="0" fontAlgn="auto">
              <a:lnSpc>
                <a:spcPct val="80000"/>
              </a:lnSpc>
              <a:spcAft>
                <a:spcPts val="0"/>
              </a:spcAft>
              <a:buNone/>
              <a:defRPr/>
            </a:pPr>
            <a:r>
              <a:rPr lang="en-US" sz="2800" dirty="0">
                <a:cs typeface="Times New Roman" pitchFamily="18" charset="0"/>
              </a:rPr>
              <a:t>        </a:t>
            </a:r>
            <a:endParaRPr lang="en-US" sz="2400" dirty="0" smtClean="0"/>
          </a:p>
          <a:p>
            <a:pPr marL="69850" indent="0">
              <a:buNone/>
            </a:pPr>
            <a:r>
              <a:rPr lang="en-US" sz="2800" dirty="0" smtClean="0"/>
              <a:t>- Modern </a:t>
            </a:r>
            <a:r>
              <a:rPr lang="en-US" sz="2800" dirty="0"/>
              <a:t>technology have </a:t>
            </a:r>
            <a:r>
              <a:rPr lang="en-US" sz="2800" dirty="0" smtClean="0"/>
              <a:t>made a big change in education and health.</a:t>
            </a:r>
          </a:p>
          <a:p>
            <a:pPr marL="69850" indent="0">
              <a:buNone/>
            </a:pPr>
            <a:r>
              <a:rPr lang="en-US" sz="2800" dirty="0" smtClean="0"/>
              <a:t>- Transportation </a:t>
            </a:r>
            <a:r>
              <a:rPr lang="en-US" sz="2800" dirty="0"/>
              <a:t>and communication </a:t>
            </a:r>
            <a:r>
              <a:rPr lang="en-US" sz="2800" dirty="0" smtClean="0"/>
              <a:t>inventions</a:t>
            </a:r>
          </a:p>
          <a:p>
            <a:pPr marL="69850" indent="0">
              <a:buNone/>
            </a:pPr>
            <a:endParaRPr lang="en-US" sz="2400" dirty="0"/>
          </a:p>
        </p:txBody>
      </p:sp>
    </p:spTree>
    <p:extLst>
      <p:ext uri="{BB962C8B-B14F-4D97-AF65-F5344CB8AC3E}">
        <p14:creationId xmlns:p14="http://schemas.microsoft.com/office/powerpoint/2010/main" val="134402964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TotalTime>
  <Words>594</Words>
  <Application>Microsoft Office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Technology and Its Creators: Who’s in Charge of Whom?</vt:lpstr>
      <vt:lpstr>Technology and Its Creators: Who’s in Charge of Whom?</vt:lpstr>
      <vt:lpstr>Technological Determinism</vt:lpstr>
      <vt:lpstr>Technological Advance and Cultural Lag</vt:lpstr>
      <vt:lpstr>PowerPoint Presentation</vt:lpstr>
      <vt:lpstr>Convergence Theory </vt:lpstr>
      <vt:lpstr>PowerPoint Presentation</vt:lpstr>
      <vt:lpstr>Does technology destroy all existing social and cultural patterns? </vt:lpstr>
      <vt:lpstr>PowerPoint Presentation</vt:lpstr>
      <vt:lpstr>Technological Change  and Social Relationships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and Its Creators: Who’s in Charge of Whom?</dc:title>
  <dc:creator>KimJustineTaligatos</dc:creator>
  <cp:lastModifiedBy>KimJustineTaligatos</cp:lastModifiedBy>
  <cp:revision>5</cp:revision>
  <dcterms:created xsi:type="dcterms:W3CDTF">2014-09-21T07:05:39Z</dcterms:created>
  <dcterms:modified xsi:type="dcterms:W3CDTF">2014-09-23T00:46:02Z</dcterms:modified>
</cp:coreProperties>
</file>