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4" d="100"/>
          <a:sy n="44" d="100"/>
        </p:scale>
        <p:origin x="-1266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5EBF-486B-48D3-9DC3-72B55DE2E7E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C216-6788-48F3-BCD5-15C70137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9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5EBF-486B-48D3-9DC3-72B55DE2E7E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C216-6788-48F3-BCD5-15C70137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5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5EBF-486B-48D3-9DC3-72B55DE2E7E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C216-6788-48F3-BCD5-15C70137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9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5EBF-486B-48D3-9DC3-72B55DE2E7E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C216-6788-48F3-BCD5-15C70137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6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5EBF-486B-48D3-9DC3-72B55DE2E7E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C216-6788-48F3-BCD5-15C70137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0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5EBF-486B-48D3-9DC3-72B55DE2E7E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C216-6788-48F3-BCD5-15C70137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9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5EBF-486B-48D3-9DC3-72B55DE2E7E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C216-6788-48F3-BCD5-15C70137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7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5EBF-486B-48D3-9DC3-72B55DE2E7E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C216-6788-48F3-BCD5-15C70137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5EBF-486B-48D3-9DC3-72B55DE2E7E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C216-6788-48F3-BCD5-15C70137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5EBF-486B-48D3-9DC3-72B55DE2E7E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C216-6788-48F3-BCD5-15C70137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7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5EBF-486B-48D3-9DC3-72B55DE2E7E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C216-6788-48F3-BCD5-15C70137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3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E5EBF-486B-48D3-9DC3-72B55DE2E7E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9C216-6788-48F3-BCD5-15C70137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7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History of Painting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77784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7044" y="287156"/>
            <a:ext cx="7172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BAROQUE PERIOD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Beginning around 1600 until the last years of the 17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century, the baroque period produced paintings with dramatic light and shade, violent composition, exaggerated emotion.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171" y="1765682"/>
            <a:ext cx="5613816" cy="27925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7" name="Rectangle 6"/>
          <p:cNvSpPr/>
          <p:nvPr/>
        </p:nvSpPr>
        <p:spPr>
          <a:xfrm>
            <a:off x="1295400" y="5534561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influential painter of the Early Baroque period, and the artist who established 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tenebrism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(the bright illumination of a scene out of darkness) as a common feature of realist Baroque painting. Given its drama-heightening effect,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tenebrism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very much a Baroque effect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86200" y="4956897"/>
            <a:ext cx="1279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Caravaggio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9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64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00" y="67477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reaches back in time to artifacts from pre-historic humans, and spans all cultures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0" y="177621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 It represents a continuous, though periodically disrupted tradition from Antiquity.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3000" y="303009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Developments in Eastern painting historically parallel those in Western painting, in general, a few centuries earlier.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4560975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initially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serving utilitarian purpose, followed by imperial, private, civic, and religious patronage, Eastern and Western painting later found audiences in </a:t>
            </a:r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the aristocracy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 and the middle class. </a:t>
            </a:r>
          </a:p>
        </p:txBody>
      </p:sp>
    </p:spTree>
    <p:extLst>
      <p:ext uri="{BB962C8B-B14F-4D97-AF65-F5344CB8AC3E}">
        <p14:creationId xmlns:p14="http://schemas.microsoft.com/office/powerpoint/2010/main" val="3575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3076" y="206298"/>
            <a:ext cx="44389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PREHISTORIC ART OF PAINTINGS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0208" y="6098103"/>
            <a:ext cx="54109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</a:rPr>
              <a:t>Spans All cultures and dates back to the time of the prehistoric men who produced their own artifacts.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7" name="Picture 4" descr="https://upload.wikimedia.org/wikipedia/commons/thumb/f/f0/Vasija_mochica_crust%C3%A1ceo_%28M._Am%C3%A9rica_Inv.1409%29_01.jpg/300px-Vasija_mochica_crust%C3%A1ceo_%28M._Am%C3%A9rica_Inv.1409%29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10" y="1464096"/>
            <a:ext cx="3000228" cy="196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641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Ceramic </a:t>
            </a:r>
            <a:r>
              <a:rPr lang="en-US" b="1" dirty="0" err="1">
                <a:latin typeface="Arial" panose="020B0604020202020204" pitchFamily="34" charset="0"/>
              </a:rPr>
              <a:t>Moche</a:t>
            </a:r>
            <a:r>
              <a:rPr lang="en-US" b="1" dirty="0">
                <a:latin typeface="Arial" panose="020B0604020202020204" pitchFamily="34" charset="0"/>
              </a:rPr>
              <a:t> stirrup spout vessel representing </a:t>
            </a:r>
            <a:r>
              <a:rPr lang="en-US" b="1" dirty="0" err="1">
                <a:latin typeface="Arial" panose="020B0604020202020204" pitchFamily="34" charset="0"/>
              </a:rPr>
              <a:t>acrustacean</a:t>
            </a:r>
            <a:r>
              <a:rPr lang="en-US" b="1" dirty="0">
                <a:latin typeface="Arial" panose="020B0604020202020204" pitchFamily="34" charset="0"/>
              </a:rPr>
              <a:t>.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625909" y="587215"/>
            <a:ext cx="221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CAVE PAINTING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6" descr="https://upload.wikimedia.org/wikipedia/commons/thumb/c/cc/AltamiraBison.jpg/350px-AltamiraBis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1" y="3526629"/>
            <a:ext cx="3382901" cy="15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749172" y="5451772"/>
            <a:ext cx="3394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Cave of Altamira, near Santander, Spain</a:t>
            </a:r>
            <a:r>
              <a:rPr lang="en-US" dirty="0" smtClean="0"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12" name="Picture 8" descr="https://upload.wikimedia.org/wikipedia/commons/thumb/f/f4/SantaCruz-CuevaManos-P2210651b.jpg/350px-SantaCruz-CuevaManos-P2210651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022" y="1511365"/>
            <a:ext cx="3333750" cy="187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605511" y="7745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</a:rPr>
              <a:t>Cueva</a:t>
            </a:r>
            <a:r>
              <a:rPr lang="en-US" b="1" dirty="0">
                <a:latin typeface="Arial" panose="020B0604020202020204" pitchFamily="34" charset="0"/>
              </a:rPr>
              <a:t> de </a:t>
            </a:r>
            <a:r>
              <a:rPr lang="en-US" b="1" dirty="0" err="1">
                <a:latin typeface="Arial" panose="020B0604020202020204" pitchFamily="34" charset="0"/>
              </a:rPr>
              <a:t>las</a:t>
            </a:r>
            <a:r>
              <a:rPr lang="en-US" b="1" dirty="0">
                <a:latin typeface="Arial" panose="020B0604020202020204" pitchFamily="34" charset="0"/>
              </a:rPr>
              <a:t> Manos (Spanish for Cave of the Hands) in the Santa Cruz province in Argentina</a:t>
            </a:r>
          </a:p>
        </p:txBody>
      </p:sp>
      <p:pic>
        <p:nvPicPr>
          <p:cNvPr id="14" name="Picture 10" descr="https://upload.wikimedia.org/wikipedia/commons/thumb/6/61/Sleeping_Antelope_Tin_Taghirt.jpg/300px-Sleeping_Antelope_Tin_Taghir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74" y="3526629"/>
            <a:ext cx="2857500" cy="177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-54428" y="5425014"/>
            <a:ext cx="580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A </a:t>
            </a:r>
            <a:r>
              <a:rPr lang="en-US" b="1" dirty="0" err="1">
                <a:latin typeface="Arial" panose="020B0604020202020204" pitchFamily="34" charset="0"/>
              </a:rPr>
              <a:t>petroglyphic</a:t>
            </a:r>
            <a:r>
              <a:rPr lang="en-US" b="1" dirty="0">
                <a:latin typeface="Arial" panose="020B0604020202020204" pitchFamily="34" charset="0"/>
              </a:rPr>
              <a:t> Saharan rock carving from </a:t>
            </a:r>
            <a:r>
              <a:rPr lang="en-US" b="1" dirty="0" err="1">
                <a:latin typeface="Arial" panose="020B0604020202020204" pitchFamily="34" charset="0"/>
              </a:rPr>
              <a:t>southernAlgeria</a:t>
            </a:r>
            <a:r>
              <a:rPr lang="en-US" b="1" dirty="0">
                <a:latin typeface="Arial" panose="020B0604020202020204" pitchFamily="34" charset="0"/>
              </a:rPr>
              <a:t> depicting an antelope or gazelle.</a:t>
            </a:r>
          </a:p>
        </p:txBody>
      </p:sp>
    </p:spTree>
    <p:extLst>
      <p:ext uri="{BB962C8B-B14F-4D97-AF65-F5344CB8AC3E}">
        <p14:creationId xmlns:p14="http://schemas.microsoft.com/office/powerpoint/2010/main" val="28955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7258" y="507794"/>
            <a:ext cx="4156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GREEK PERIOD – Ancient Greece had great painters who were then regarded as manual laborers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 flipH="1" flipV="1">
            <a:off x="7928810" y="4953391"/>
            <a:ext cx="514206" cy="355852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0729"/>
            <a:ext cx="4652023" cy="37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80735" y="5737566"/>
            <a:ext cx="2989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Zeuxis et les Filles de Crotone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2" descr="http://i32.photobucket.com/albums/d34/anlenguy/faiyu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096" y="3631057"/>
            <a:ext cx="3597787" cy="2291175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/>
        </p:spPr>
      </p:pic>
      <p:sp>
        <p:nvSpPr>
          <p:cNvPr id="10" name="Rectangle 9"/>
          <p:cNvSpPr/>
          <p:nvPr/>
        </p:nvSpPr>
        <p:spPr>
          <a:xfrm>
            <a:off x="4825981" y="6077215"/>
            <a:ext cx="4318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Parrhasius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universally placed in the very first rank among painters. </a:t>
            </a:r>
            <a:endParaRPr lang="en-US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820" y="321761"/>
            <a:ext cx="3990339" cy="22187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2" name="Rectangle 11"/>
          <p:cNvSpPr/>
          <p:nvPr/>
        </p:nvSpPr>
        <p:spPr>
          <a:xfrm>
            <a:off x="5966521" y="2888002"/>
            <a:ext cx="3177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Reconstruction of a mosaic depiction of the Battle of Issus</a:t>
            </a:r>
          </a:p>
        </p:txBody>
      </p:sp>
    </p:spTree>
    <p:extLst>
      <p:ext uri="{BB962C8B-B14F-4D97-AF65-F5344CB8AC3E}">
        <p14:creationId xmlns:p14="http://schemas.microsoft.com/office/powerpoint/2010/main" val="242856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598"/>
            <a:ext cx="5611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ROMAN PERIOD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Influenced by ancient Greek , Roman painting exhibits important characteristics of its own.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http://www.metmuseum.org/toah/images/h2/h2_03.14.13a-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8" y="1969484"/>
            <a:ext cx="3719946" cy="208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4404836"/>
            <a:ext cx="54240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Fresco wall painting in a </a:t>
            </a:r>
            <a:r>
              <a:rPr lang="en-US" b="1" i="1" dirty="0">
                <a:latin typeface="Arial" panose="020B0604020202020204" pitchFamily="34" charset="0"/>
              </a:rPr>
              <a:t>cubiculum</a:t>
            </a:r>
            <a:r>
              <a:rPr lang="en-US" b="1" dirty="0">
                <a:latin typeface="Arial" panose="020B0604020202020204" pitchFamily="34" charset="0"/>
              </a:rPr>
              <a:t>  (bedroom) </a:t>
            </a:r>
            <a:r>
              <a:rPr lang="en-US" b="1" dirty="0" smtClean="0">
                <a:latin typeface="Arial" panose="020B0604020202020204" pitchFamily="34" charset="0"/>
              </a:rPr>
              <a:t> from </a:t>
            </a:r>
            <a:r>
              <a:rPr lang="en-US" b="1" dirty="0">
                <a:latin typeface="Arial" panose="020B0604020202020204" pitchFamily="34" charset="0"/>
              </a:rPr>
              <a:t>the Villa of P. </a:t>
            </a:r>
            <a:r>
              <a:rPr lang="en-US" b="1" dirty="0" err="1">
                <a:latin typeface="Arial" panose="020B0604020202020204" pitchFamily="34" charset="0"/>
              </a:rPr>
              <a:t>Fannius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Synistor</a:t>
            </a:r>
            <a:r>
              <a:rPr lang="en-US" b="1" dirty="0">
                <a:latin typeface="Arial" panose="020B0604020202020204" pitchFamily="34" charset="0"/>
              </a:rPr>
              <a:t> at </a:t>
            </a:r>
            <a:r>
              <a:rPr lang="en-US" b="1" dirty="0" err="1">
                <a:latin typeface="Arial" panose="020B0604020202020204" pitchFamily="34" charset="0"/>
              </a:rPr>
              <a:t>Boscoreale</a:t>
            </a:r>
            <a:r>
              <a:rPr lang="en-US" dirty="0">
                <a:latin typeface="Arial" panose="020B0604020202020204" pitchFamily="34" charset="0"/>
              </a:rPr>
              <a:t>, ca. 40–30 </a:t>
            </a:r>
            <a:r>
              <a:rPr lang="en-US" cap="all" dirty="0">
                <a:latin typeface="Arial" panose="020B0604020202020204" pitchFamily="34" charset="0"/>
              </a:rPr>
              <a:t>B.C.</a:t>
            </a:r>
            <a:r>
              <a:rPr lang="en-US" dirty="0">
                <a:latin typeface="Arial" panose="020B0604020202020204" pitchFamily="34" charset="0"/>
              </a:rPr>
              <a:t>; Late Republican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Arial" panose="020B0604020202020204" pitchFamily="34" charset="0"/>
              </a:rPr>
              <a:t>Roman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Arial" panose="020B0604020202020204" pitchFamily="34" charset="0"/>
              </a:rPr>
              <a:t>Plaster</a:t>
            </a:r>
            <a:endParaRPr lang="en-US" dirty="0"/>
          </a:p>
        </p:txBody>
      </p:sp>
      <p:pic>
        <p:nvPicPr>
          <p:cNvPr id="8" name="Picture 4" descr="http://www.metmuseum.org/toah/images/h2/h2_20.192.1-.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618" y="816503"/>
            <a:ext cx="3557156" cy="219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322618" y="3361372"/>
            <a:ext cx="35571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</a:rPr>
              <a:t>Aedicula</a:t>
            </a:r>
            <a:r>
              <a:rPr lang="en-US" b="1" dirty="0">
                <a:latin typeface="Arial" panose="020B0604020202020204" pitchFamily="34" charset="0"/>
              </a:rPr>
              <a:t> with small landscape: From the "Black Room" of the Imperial Villa at </a:t>
            </a:r>
            <a:r>
              <a:rPr lang="en-US" b="1" dirty="0" err="1">
                <a:latin typeface="Arial" panose="020B0604020202020204" pitchFamily="34" charset="0"/>
              </a:rPr>
              <a:t>Boscotrecase</a:t>
            </a:r>
            <a:r>
              <a:rPr lang="en-US" dirty="0">
                <a:latin typeface="Arial" panose="020B0604020202020204" pitchFamily="34" charset="0"/>
              </a:rPr>
              <a:t>, last decade of 1st century </a:t>
            </a:r>
            <a:r>
              <a:rPr lang="en-US" cap="all" dirty="0">
                <a:latin typeface="Arial" panose="020B0604020202020204" pitchFamily="34" charset="0"/>
              </a:rPr>
              <a:t>B.C.</a:t>
            </a:r>
            <a:r>
              <a:rPr lang="en-US" dirty="0">
                <a:latin typeface="Arial" panose="020B0604020202020204" pitchFamily="34" charset="0"/>
              </a:rPr>
              <a:t>; Augustan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Roman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Wall painting; Fresco: H. 91 3/4 in. (233.05 cm)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Rogers Fund, 1920 (20.192.1)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00949" y="25936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</a:rPr>
              <a:t>"Black Room"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15421" y="1472859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(bedroom)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6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7036" y="290945"/>
            <a:ext cx="880456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MEDIEVAL PERIOD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The Middle Ages saw the rise Christianity, which brought about a different spirit and aim to paintings style.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Hierarchical Composition (mosaics and murals) in a Byzantine Chu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4768396" cy="25166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7" name="Rectangle 6"/>
          <p:cNvSpPr/>
          <p:nvPr/>
        </p:nvSpPr>
        <p:spPr>
          <a:xfrm>
            <a:off x="2837862" y="4498391"/>
            <a:ext cx="3817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Byzantine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87036" y="5334000"/>
            <a:ext cx="88045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Byzantine visual art remained sufficiently static throughout the Middle Ages to allow for the sweeping term Byzantine style (although subtly distinct phases can indeed be discerned)</a:t>
            </a:r>
          </a:p>
        </p:txBody>
      </p:sp>
    </p:spTree>
    <p:extLst>
      <p:ext uri="{BB962C8B-B14F-4D97-AF65-F5344CB8AC3E}">
        <p14:creationId xmlns:p14="http://schemas.microsoft.com/office/powerpoint/2010/main" val="117068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38115" y="192995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RENAISSANCE PERIOD Considered the golden age of painting, the renaissance spanned from the 14</a:t>
            </a:r>
            <a:r>
              <a:rPr lang="en-US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the mid 17-th century.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5836228" cy="3055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7" name="Rectangle 6"/>
          <p:cNvSpPr/>
          <p:nvPr/>
        </p:nvSpPr>
        <p:spPr>
          <a:xfrm>
            <a:off x="1252688" y="5638800"/>
            <a:ext cx="69522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surviving works are few, established pyramidal composition as the standard structure of High Renaissance paintings.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Virgin of the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Rocks.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4" descr="Image result for michelangelo buonarrot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12939" y="4848167"/>
            <a:ext cx="32317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Leonardo da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Vinci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17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295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History of Painting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painting</dc:title>
  <dc:creator>Wizbook W1062i</dc:creator>
  <cp:lastModifiedBy>Wizbook W1062i</cp:lastModifiedBy>
  <cp:revision>10</cp:revision>
  <dcterms:created xsi:type="dcterms:W3CDTF">2015-10-04T06:10:55Z</dcterms:created>
  <dcterms:modified xsi:type="dcterms:W3CDTF">2015-10-07T13:36:41Z</dcterms:modified>
</cp:coreProperties>
</file>