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E41"/>
    <a:srgbClr val="B3E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sz="1600" dirty="0" smtClean="0"/>
              <a:t>Account</a:t>
            </a:r>
            <a:endParaRPr lang="en-US" sz="1600" dirty="0"/>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2738474687392144E-2"/>
          <c:y val="0.29134242913081365"/>
          <c:w val="0.88381379647997693"/>
          <c:h val="0.59978934328995392"/>
        </c:manualLayout>
      </c:layout>
      <c:pie3DChart>
        <c:varyColors val="1"/>
        <c:ser>
          <c:idx val="0"/>
          <c:order val="0"/>
          <c:tx>
            <c:strRef>
              <c:f>Sheet1!$B$1</c:f>
              <c:strCache>
                <c:ptCount val="1"/>
                <c:pt idx="0">
                  <c:v>Sales</c:v>
                </c:pt>
              </c:strCache>
            </c:strRef>
          </c:tx>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layout>
                <c:manualLayout>
                  <c:x val="0.19529449199928367"/>
                  <c:y val="-6.2217214362448536E-2"/>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0.170820808395545"/>
                  <c:y val="0"/>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11225367408850094"/>
                  <c:y val="-0.14221077568559665"/>
                </c:manualLayout>
              </c:layout>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ext>
              </c:extLst>
            </c:dLbl>
            <c:numFmt formatCode="&quot;£&quot;#,##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Spends</c:v>
                </c:pt>
                <c:pt idx="1">
                  <c:v>Private</c:v>
                </c:pt>
                <c:pt idx="2">
                  <c:v>Savings</c:v>
                </c:pt>
              </c:strCache>
            </c:strRef>
          </c:cat>
          <c:val>
            <c:numRef>
              <c:f>Sheet1!$B$2:$B$5</c:f>
              <c:numCache>
                <c:formatCode>General</c:formatCode>
                <c:ptCount val="3"/>
                <c:pt idx="0">
                  <c:v>56</c:v>
                </c:pt>
                <c:pt idx="1">
                  <c:v>105.62</c:v>
                </c:pt>
                <c:pt idx="2">
                  <c:v>96</c:v>
                </c:pt>
              </c:numCache>
            </c:numRef>
          </c:val>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381635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274699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314546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943916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1512330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1230773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3596073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1201261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2225346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3778228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381546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1700295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
        <p:nvSpPr>
          <p:cNvPr id="5" name="Date Placeholder 4"/>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Tree>
    <p:extLst>
      <p:ext uri="{BB962C8B-B14F-4D97-AF65-F5344CB8AC3E}">
        <p14:creationId xmlns:p14="http://schemas.microsoft.com/office/powerpoint/2010/main" val="997690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9938212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2110711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2827805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3166934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819265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2955211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258519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70992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47455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27796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412041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97914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211704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35CD7-962B-4DE2-A6DE-052AA70F7EFC}" type="datetimeFigureOut">
              <a:rPr lang="en-GB" smtClean="0"/>
              <a:t>30/03/2017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DA11837-1EC4-4ED0-9765-F49F7A3CADD8}" type="slidenum">
              <a:rPr lang="en-GB" smtClean="0"/>
              <a:t>‹#›</a:t>
            </a:fld>
            <a:endParaRPr lang="en-GB" dirty="0"/>
          </a:p>
        </p:txBody>
      </p:sp>
    </p:spTree>
    <p:extLst>
      <p:ext uri="{BB962C8B-B14F-4D97-AF65-F5344CB8AC3E}">
        <p14:creationId xmlns:p14="http://schemas.microsoft.com/office/powerpoint/2010/main" val="57218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35CD7-962B-4DE2-A6DE-052AA70F7EFC}" type="datetimeFigureOut">
              <a:rPr lang="en-GB" smtClean="0"/>
              <a:t>30/03/2017</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11837-1EC4-4ED0-9765-F49F7A3CADD8}" type="slidenum">
              <a:rPr lang="en-GB" smtClean="0"/>
              <a:t>‹#›</a:t>
            </a:fld>
            <a:endParaRPr lang="en-GB" dirty="0"/>
          </a:p>
        </p:txBody>
      </p:sp>
    </p:spTree>
    <p:extLst>
      <p:ext uri="{BB962C8B-B14F-4D97-AF65-F5344CB8AC3E}">
        <p14:creationId xmlns:p14="http://schemas.microsoft.com/office/powerpoint/2010/main" val="397137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B40B92-EECC-45B4-90CE-9EC5BD537F91}" type="datetimeFigureOut">
              <a:rPr lang="en-GB" smtClean="0">
                <a:solidFill>
                  <a:prstClr val="black">
                    <a:tint val="75000"/>
                  </a:prstClr>
                </a:solidFill>
              </a:rPr>
              <a:pPr/>
              <a:t>30/03/2017</a:t>
            </a:fld>
            <a:endParaRPr lang="en-GB">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70AC38-4ABA-4718-AEA8-176FCE6B1257}" type="slidenum">
              <a:rPr lang="en-GB" smtClean="0">
                <a:solidFill>
                  <a:srgbClr val="5FCBEF"/>
                </a:solidFill>
              </a:rPr>
              <a:pPr/>
              <a:t>‹#›</a:t>
            </a:fld>
            <a:endParaRPr lang="en-GB">
              <a:solidFill>
                <a:srgbClr val="5FCBEF"/>
              </a:solidFill>
            </a:endParaRPr>
          </a:p>
        </p:txBody>
      </p:sp>
    </p:spTree>
    <p:extLst>
      <p:ext uri="{BB962C8B-B14F-4D97-AF65-F5344CB8AC3E}">
        <p14:creationId xmlns:p14="http://schemas.microsoft.com/office/powerpoint/2010/main" val="111572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jpg"/><Relationship Id="rId3" Type="http://schemas.openxmlformats.org/officeDocument/2006/relationships/image" Target="../media/image7.png"/><Relationship Id="rId7" Type="http://schemas.openxmlformats.org/officeDocument/2006/relationships/image" Target="../media/image6.png"/><Relationship Id="rId12" Type="http://schemas.openxmlformats.org/officeDocument/2006/relationships/image" Target="../media/image63.jpg"/><Relationship Id="rId2" Type="http://schemas.openxmlformats.org/officeDocument/2006/relationships/image" Target="../media/image3.png"/><Relationship Id="rId16"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62.png"/><Relationship Id="rId5" Type="http://schemas.openxmlformats.org/officeDocument/2006/relationships/image" Target="../media/image34.png"/><Relationship Id="rId15" Type="http://schemas.openxmlformats.org/officeDocument/2006/relationships/image" Target="../media/image66.jpg"/><Relationship Id="rId10" Type="http://schemas.openxmlformats.org/officeDocument/2006/relationships/image" Target="../media/image61.png"/><Relationship Id="rId4" Type="http://schemas.openxmlformats.org/officeDocument/2006/relationships/image" Target="../media/image8.png"/><Relationship Id="rId9" Type="http://schemas.openxmlformats.org/officeDocument/2006/relationships/image" Target="../media/image60.jpg"/><Relationship Id="rId14" Type="http://schemas.openxmlformats.org/officeDocument/2006/relationships/image" Target="../media/image65.jpg"/></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4.png"/><Relationship Id="rId10" Type="http://schemas.openxmlformats.org/officeDocument/2006/relationships/image" Target="../media/image70.jpg"/><Relationship Id="rId4" Type="http://schemas.openxmlformats.org/officeDocument/2006/relationships/image" Target="../media/image8.png"/><Relationship Id="rId9" Type="http://schemas.openxmlformats.org/officeDocument/2006/relationships/image" Target="../media/image69.jp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chart" Target="../charts/chart1.xml"/><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24.png"/><Relationship Id="rId20" Type="http://schemas.openxmlformats.org/officeDocument/2006/relationships/image" Target="../media/image28.emf"/><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9.png"/><Relationship Id="rId5" Type="http://schemas.openxmlformats.org/officeDocument/2006/relationships/image" Target="../media/image7.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17.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5.png"/><Relationship Id="rId7" Type="http://schemas.openxmlformats.org/officeDocument/2006/relationships/image" Target="../media/image25.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3.png"/><Relationship Id="rId16"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32.png"/><Relationship Id="rId5" Type="http://schemas.openxmlformats.org/officeDocument/2006/relationships/image" Target="../media/image7.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6.png"/><Relationship Id="rId9" Type="http://schemas.openxmlformats.org/officeDocument/2006/relationships/image" Target="../media/image30.png"/><Relationship Id="rId1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42.png"/><Relationship Id="rId5" Type="http://schemas.openxmlformats.org/officeDocument/2006/relationships/image" Target="../media/image8.png"/><Relationship Id="rId10" Type="http://schemas.openxmlformats.org/officeDocument/2006/relationships/image" Target="../media/image41.png"/><Relationship Id="rId4" Type="http://schemas.openxmlformats.org/officeDocument/2006/relationships/image" Target="../media/image6.png"/><Relationship Id="rId9" Type="http://schemas.openxmlformats.org/officeDocument/2006/relationships/image" Target="../media/image40.png"/></Relationships>
</file>

<file path=ppt/slides/_rels/slide6.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5.pn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44.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6.png"/><Relationship Id="rId3" Type="http://schemas.openxmlformats.org/officeDocument/2006/relationships/image" Target="../media/image46.emf"/><Relationship Id="rId7" Type="http://schemas.openxmlformats.org/officeDocument/2006/relationships/image" Target="../media/image7.png"/><Relationship Id="rId12"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34.png"/><Relationship Id="rId5" Type="http://schemas.openxmlformats.org/officeDocument/2006/relationships/image" Target="../media/image48.png"/><Relationship Id="rId10" Type="http://schemas.openxmlformats.org/officeDocument/2006/relationships/image" Target="../media/image8.png"/><Relationship Id="rId4" Type="http://schemas.openxmlformats.org/officeDocument/2006/relationships/image" Target="../media/image47.png"/><Relationship Id="rId9" Type="http://schemas.openxmlformats.org/officeDocument/2006/relationships/image" Target="../media/image51.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57.jpeg"/><Relationship Id="rId3" Type="http://schemas.openxmlformats.org/officeDocument/2006/relationships/image" Target="../media/image7.png"/><Relationship Id="rId7" Type="http://schemas.openxmlformats.org/officeDocument/2006/relationships/image" Target="../media/image52.png"/><Relationship Id="rId12" Type="http://schemas.openxmlformats.org/officeDocument/2006/relationships/image" Target="../media/image56.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55.png"/><Relationship Id="rId5" Type="http://schemas.openxmlformats.org/officeDocument/2006/relationships/image" Target="../media/image5.png"/><Relationship Id="rId10" Type="http://schemas.openxmlformats.org/officeDocument/2006/relationships/image" Target="../media/image54.png"/><Relationship Id="rId4" Type="http://schemas.openxmlformats.org/officeDocument/2006/relationships/image" Target="../media/image8.png"/><Relationship Id="rId9" Type="http://schemas.openxmlformats.org/officeDocument/2006/relationships/image" Target="../media/image53.png"/><Relationship Id="rId14" Type="http://schemas.openxmlformats.org/officeDocument/2006/relationships/image" Target="../media/image5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960" y="2687735"/>
            <a:ext cx="1895884" cy="1648594"/>
          </a:xfrm>
          <a:prstGeom prst="rect">
            <a:avLst/>
          </a:prstGeom>
        </p:spPr>
      </p:pic>
      <p:sp>
        <p:nvSpPr>
          <p:cNvPr id="29" name="Rectangle 28"/>
          <p:cNvSpPr/>
          <p:nvPr/>
        </p:nvSpPr>
        <p:spPr>
          <a:xfrm>
            <a:off x="933594" y="4696317"/>
            <a:ext cx="60688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36" name="Rectangle 35"/>
          <p:cNvSpPr/>
          <p:nvPr/>
        </p:nvSpPr>
        <p:spPr>
          <a:xfrm>
            <a:off x="705093" y="5110021"/>
            <a:ext cx="60688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9" name="Picture 18"/>
          <p:cNvPicPr>
            <a:picLocks noChangeAspect="1"/>
          </p:cNvPicPr>
          <p:nvPr/>
        </p:nvPicPr>
        <p:blipFill>
          <a:blip r:embed="rId3"/>
          <a:stretch>
            <a:fillRect/>
          </a:stretch>
        </p:blipFill>
        <p:spPr>
          <a:xfrm>
            <a:off x="3846136" y="2135613"/>
            <a:ext cx="2133963" cy="4042325"/>
          </a:xfrm>
          <a:prstGeom prst="rect">
            <a:avLst/>
          </a:prstGeom>
        </p:spPr>
      </p:pic>
      <p:sp>
        <p:nvSpPr>
          <p:cNvPr id="2" name="TextBox 1"/>
          <p:cNvSpPr txBox="1"/>
          <p:nvPr/>
        </p:nvSpPr>
        <p:spPr>
          <a:xfrm>
            <a:off x="1311973" y="197963"/>
            <a:ext cx="7737759" cy="1323439"/>
          </a:xfrm>
          <a:prstGeom prst="rect">
            <a:avLst/>
          </a:prstGeom>
          <a:noFill/>
        </p:spPr>
        <p:txBody>
          <a:bodyPr wrap="square" rtlCol="0">
            <a:spAutoFit/>
          </a:bodyPr>
          <a:lstStyle/>
          <a:p>
            <a:r>
              <a:rPr lang="en-GB" sz="2800" dirty="0" smtClean="0">
                <a:solidFill>
                  <a:srgbClr val="1E5DC2"/>
                </a:solidFill>
              </a:rPr>
              <a:t>Theoretical Ideas for The Prison Service Digitization - Handheld Concept  </a:t>
            </a:r>
          </a:p>
          <a:p>
            <a:endParaRPr lang="en-GB" sz="1200" dirty="0" smtClean="0">
              <a:solidFill>
                <a:srgbClr val="1E5DC2"/>
              </a:solidFill>
            </a:endParaRPr>
          </a:p>
          <a:p>
            <a:r>
              <a:rPr lang="en-GB" sz="1200" dirty="0" smtClean="0">
                <a:solidFill>
                  <a:srgbClr val="1E5DC2"/>
                </a:solidFill>
              </a:rPr>
              <a:t>By Prison Officer John Saunders</a:t>
            </a:r>
          </a:p>
        </p:txBody>
      </p:sp>
      <p:sp>
        <p:nvSpPr>
          <p:cNvPr id="9" name="TextBox 8"/>
          <p:cNvSpPr txBox="1"/>
          <p:nvPr/>
        </p:nvSpPr>
        <p:spPr>
          <a:xfrm>
            <a:off x="6470007" y="3333015"/>
            <a:ext cx="2164946" cy="523220"/>
          </a:xfrm>
          <a:prstGeom prst="rect">
            <a:avLst/>
          </a:prstGeom>
          <a:noFill/>
        </p:spPr>
        <p:txBody>
          <a:bodyPr wrap="square" rtlCol="0">
            <a:spAutoFit/>
          </a:bodyPr>
          <a:lstStyle/>
          <a:p>
            <a:r>
              <a:rPr lang="en-GB" sz="2800" dirty="0" smtClean="0">
                <a:solidFill>
                  <a:srgbClr val="1E5DC2"/>
                </a:solidFill>
              </a:rPr>
              <a:t>Loading ….</a:t>
            </a:r>
            <a:endParaRPr lang="en-GB" sz="1200" dirty="0" smtClean="0">
              <a:solidFill>
                <a:srgbClr val="1E5DC2"/>
              </a:solidFill>
            </a:endParaRPr>
          </a:p>
        </p:txBody>
      </p:sp>
    </p:spTree>
    <p:extLst>
      <p:ext uri="{BB962C8B-B14F-4D97-AF65-F5344CB8AC3E}">
        <p14:creationId xmlns:p14="http://schemas.microsoft.com/office/powerpoint/2010/main" val="263544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sp>
        <p:nvSpPr>
          <p:cNvPr id="16" name="TextBox 15"/>
          <p:cNvSpPr txBox="1"/>
          <p:nvPr/>
        </p:nvSpPr>
        <p:spPr>
          <a:xfrm>
            <a:off x="4134203" y="337079"/>
            <a:ext cx="7710617" cy="6494085"/>
          </a:xfrm>
          <a:prstGeom prst="rect">
            <a:avLst/>
          </a:prstGeom>
          <a:noFill/>
        </p:spPr>
        <p:txBody>
          <a:bodyPr wrap="square" rtlCol="0">
            <a:spAutoFit/>
          </a:bodyPr>
          <a:lstStyle/>
          <a:p>
            <a:r>
              <a:rPr lang="en-GB" sz="1600" b="1" u="sng" dirty="0" smtClean="0"/>
              <a:t>Mobile Prison Officer Concept/Nomis </a:t>
            </a:r>
          </a:p>
          <a:p>
            <a:endParaRPr lang="en-GB" sz="1600" b="1" u="sng" dirty="0"/>
          </a:p>
          <a:p>
            <a:r>
              <a:rPr lang="en-GB" sz="1200" b="1" u="sng" dirty="0" smtClean="0"/>
              <a:t>Upcoming events and Facilities</a:t>
            </a:r>
          </a:p>
          <a:p>
            <a:r>
              <a:rPr lang="en-GB" sz="1200" dirty="0" smtClean="0"/>
              <a:t>While on duty officers are routinely asked what family events are coming up and what other events are on the horizon as opportunities to them, likewise there a many events for staff that they are unaware of. If there was a dedicated calendar for these events with relevant filters for staff and prisoners then the uncertainty would be taken away prisoners would be better informed and staff would be able to engage with the events available to them on a more regular basis. </a:t>
            </a:r>
          </a:p>
          <a:p>
            <a:endParaRPr lang="en-GB" sz="1200" dirty="0"/>
          </a:p>
          <a:p>
            <a:r>
              <a:rPr lang="en-GB" sz="1200" b="1" u="sng" dirty="0" smtClean="0"/>
              <a:t>Sharable tasks for manages to send to Staff</a:t>
            </a:r>
          </a:p>
          <a:p>
            <a:r>
              <a:rPr lang="en-GB" sz="1200" dirty="0" smtClean="0"/>
              <a:t>A manager could have the ability to send tasks to individual staff or staff in a certain area. This would have a two fold effect. Firstly It would decrease the amount of global emails sent that many people have stopped reading out of the habit that its probably not for them, and secondly it would give managers the ability to effectively track the tasks they send and get feedback confirming it is complete. </a:t>
            </a:r>
          </a:p>
          <a:p>
            <a:endParaRPr lang="en-GB" sz="1200" dirty="0"/>
          </a:p>
          <a:p>
            <a:r>
              <a:rPr lang="en-GB" sz="1200" b="1" u="sng" dirty="0" smtClean="0"/>
              <a:t>Portable Microsoft Office</a:t>
            </a:r>
          </a:p>
          <a:p>
            <a:r>
              <a:rPr lang="en-GB" sz="1200" dirty="0" smtClean="0"/>
              <a:t>Most new devices have the ability to effectively run Microsoft office mobile Word and Excel, although these versions have  somewhat reduced functionality in comparison to their desktop counterparts they are still capable of conducting tasks that the majority of prison officers or managers would need. The ability to use spreadsheets or read documents and amend them on go would be a practical addition to the tools prison staff need.</a:t>
            </a:r>
          </a:p>
          <a:p>
            <a:endParaRPr lang="en-GB" sz="1200" dirty="0"/>
          </a:p>
          <a:p>
            <a:r>
              <a:rPr lang="en-GB" sz="1200" b="1" u="sng" dirty="0" smtClean="0"/>
              <a:t>Wireless accessories or </a:t>
            </a:r>
            <a:r>
              <a:rPr lang="en-GB" sz="1200" b="1" u="sng" dirty="0" err="1" smtClean="0"/>
              <a:t>dockable</a:t>
            </a:r>
            <a:r>
              <a:rPr lang="en-GB" sz="1200" b="1" u="sng" dirty="0" smtClean="0"/>
              <a:t> stations</a:t>
            </a:r>
          </a:p>
          <a:p>
            <a:r>
              <a:rPr lang="en-GB" sz="1200" dirty="0" smtClean="0"/>
              <a:t>Wireless accessories and docking stations are mainstream in many businesses and with good reason, the ability to turn your portable device into a functional workstation is priceless. It would reduce the demand on Desktop terminals and allow staff to write reports and conduct day to day prison life while on the move. I believe this would increase productivity by allowing staff the freedom to work anywhere they are without having to search for a free terminal. </a:t>
            </a:r>
          </a:p>
          <a:p>
            <a:endParaRPr lang="en-GB" sz="1200" dirty="0"/>
          </a:p>
          <a:p>
            <a:r>
              <a:rPr lang="en-GB" sz="1200" b="1" u="sng" dirty="0" smtClean="0"/>
              <a:t>Digital assistant (Google now, Siri or </a:t>
            </a:r>
            <a:r>
              <a:rPr lang="en-GB" sz="1200" b="1" u="sng" dirty="0" err="1" smtClean="0"/>
              <a:t>Cortana</a:t>
            </a:r>
            <a:r>
              <a:rPr lang="en-GB" sz="1200" b="1" u="sng" dirty="0" smtClean="0"/>
              <a:t>)</a:t>
            </a:r>
          </a:p>
          <a:p>
            <a:r>
              <a:rPr lang="en-GB" sz="1200" dirty="0" smtClean="0"/>
              <a:t>The majority of mobile devices now have digital assistants some better than others but all now available cross platform with the exception of </a:t>
            </a:r>
            <a:r>
              <a:rPr lang="en-GB" sz="1200" dirty="0" err="1" smtClean="0"/>
              <a:t>Siri</a:t>
            </a:r>
            <a:r>
              <a:rPr lang="en-GB" sz="1200" dirty="0" smtClean="0"/>
              <a:t>. These assistants can be useful in a number of circumstances and could be put to use on the wing and in the office. They make a range of information easily accessible by just asking a question, for instance if a prisoner has a visitor coming to see him then they may need to know which bus route to take and times for that bus and an officer would be able to give his that information quickly and easily using a digital assistant. </a:t>
            </a:r>
          </a:p>
          <a:p>
            <a:endParaRPr lang="en-GB" sz="1200" dirty="0"/>
          </a:p>
        </p:txBody>
      </p:sp>
      <p:pic>
        <p:nvPicPr>
          <p:cNvPr id="56" name="Picture 55"/>
          <p:cNvPicPr>
            <a:picLocks noChangeAspect="1"/>
          </p:cNvPicPr>
          <p:nvPr/>
        </p:nvPicPr>
        <p:blipFill>
          <a:blip r:embed="rId3">
            <a:grayscl/>
          </a:blip>
          <a:stretch>
            <a:fillRect/>
          </a:stretch>
        </p:blipFill>
        <p:spPr>
          <a:xfrm>
            <a:off x="84374" y="2013974"/>
            <a:ext cx="3307744" cy="282744"/>
          </a:xfrm>
          <a:prstGeom prst="rect">
            <a:avLst/>
          </a:prstGeom>
        </p:spPr>
      </p:pic>
      <p:pic>
        <p:nvPicPr>
          <p:cNvPr id="57" name="Picture 56"/>
          <p:cNvPicPr>
            <a:picLocks noChangeAspect="1"/>
          </p:cNvPicPr>
          <p:nvPr/>
        </p:nvPicPr>
        <p:blipFill>
          <a:blip r:embed="rId3">
            <a:grayscl/>
          </a:blip>
          <a:stretch>
            <a:fillRect/>
          </a:stretch>
        </p:blipFill>
        <p:spPr>
          <a:xfrm>
            <a:off x="91428" y="3669434"/>
            <a:ext cx="3307744" cy="282744"/>
          </a:xfrm>
          <a:prstGeom prst="rect">
            <a:avLst/>
          </a:prstGeom>
        </p:spPr>
      </p:pic>
      <p:pic>
        <p:nvPicPr>
          <p:cNvPr id="58" name="Picture 57"/>
          <p:cNvPicPr>
            <a:picLocks noChangeAspect="1"/>
          </p:cNvPicPr>
          <p:nvPr/>
        </p:nvPicPr>
        <p:blipFill>
          <a:blip r:embed="rId3">
            <a:grayscl/>
          </a:blip>
          <a:stretch>
            <a:fillRect/>
          </a:stretch>
        </p:blipFill>
        <p:spPr>
          <a:xfrm>
            <a:off x="91428" y="4831103"/>
            <a:ext cx="3307744" cy="282744"/>
          </a:xfrm>
          <a:prstGeom prst="rect">
            <a:avLst/>
          </a:prstGeom>
        </p:spPr>
      </p:pic>
      <p:pic>
        <p:nvPicPr>
          <p:cNvPr id="59" name="Picture 58"/>
          <p:cNvPicPr>
            <a:picLocks noChangeAspect="1"/>
          </p:cNvPicPr>
          <p:nvPr/>
        </p:nvPicPr>
        <p:blipFill>
          <a:blip r:embed="rId4"/>
          <a:stretch>
            <a:fillRect/>
          </a:stretch>
        </p:blipFill>
        <p:spPr>
          <a:xfrm>
            <a:off x="85298" y="443497"/>
            <a:ext cx="3324326" cy="153467"/>
          </a:xfrm>
          <a:prstGeom prst="rect">
            <a:avLst/>
          </a:prstGeom>
        </p:spPr>
      </p:pic>
      <p:pic>
        <p:nvPicPr>
          <p:cNvPr id="60" name="Picture 59"/>
          <p:cNvPicPr>
            <a:picLocks noChangeAspect="1"/>
          </p:cNvPicPr>
          <p:nvPr/>
        </p:nvPicPr>
        <p:blipFill>
          <a:blip r:embed="rId5"/>
          <a:stretch>
            <a:fillRect/>
          </a:stretch>
        </p:blipFill>
        <p:spPr>
          <a:xfrm>
            <a:off x="81641" y="596964"/>
            <a:ext cx="3329559" cy="327038"/>
          </a:xfrm>
          <a:prstGeom prst="rect">
            <a:avLst/>
          </a:prstGeom>
        </p:spPr>
      </p:pic>
      <p:pic>
        <p:nvPicPr>
          <p:cNvPr id="61" name="Picture 60"/>
          <p:cNvPicPr>
            <a:picLocks noChangeAspect="1"/>
          </p:cNvPicPr>
          <p:nvPr/>
        </p:nvPicPr>
        <p:blipFill>
          <a:blip r:embed="rId6">
            <a:duotone>
              <a:schemeClr val="accent5">
                <a:shade val="45000"/>
                <a:satMod val="135000"/>
              </a:schemeClr>
              <a:prstClr val="white"/>
            </a:duotone>
          </a:blip>
          <a:stretch>
            <a:fillRect/>
          </a:stretch>
        </p:blipFill>
        <p:spPr>
          <a:xfrm>
            <a:off x="92549" y="6134270"/>
            <a:ext cx="2895851" cy="280440"/>
          </a:xfrm>
          <a:prstGeom prst="rect">
            <a:avLst/>
          </a:prstGeom>
        </p:spPr>
      </p:pic>
      <p:pic>
        <p:nvPicPr>
          <p:cNvPr id="62" name="Picture 61"/>
          <p:cNvPicPr>
            <a:picLocks noChangeAspect="1"/>
          </p:cNvPicPr>
          <p:nvPr/>
        </p:nvPicPr>
        <p:blipFill>
          <a:blip r:embed="rId6">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63" name="Picture 62"/>
          <p:cNvPicPr>
            <a:picLocks noChangeAspect="1"/>
          </p:cNvPicPr>
          <p:nvPr/>
        </p:nvPicPr>
        <p:blipFill>
          <a:blip r:embed="rId7">
            <a:duotone>
              <a:schemeClr val="accent5">
                <a:shade val="45000"/>
                <a:satMod val="135000"/>
              </a:schemeClr>
              <a:prstClr val="white"/>
            </a:duotone>
          </a:blip>
          <a:stretch>
            <a:fillRect/>
          </a:stretch>
        </p:blipFill>
        <p:spPr>
          <a:xfrm>
            <a:off x="309989" y="6141197"/>
            <a:ext cx="2895238" cy="276190"/>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28" y="975761"/>
            <a:ext cx="1919861" cy="1130877"/>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04362" y="1059785"/>
            <a:ext cx="1397603" cy="1046853"/>
          </a:xfrm>
          <a:prstGeom prst="rect">
            <a:avLst/>
          </a:prstGeom>
        </p:spPr>
      </p:pic>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428" y="2296718"/>
            <a:ext cx="1702736" cy="1441142"/>
          </a:xfrm>
          <a:prstGeom prst="rect">
            <a:avLst/>
          </a:prstGeom>
        </p:spPr>
      </p:pic>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94164" y="2300968"/>
            <a:ext cx="1605008" cy="1436892"/>
          </a:xfrm>
          <a:prstGeom prst="rect">
            <a:avLst/>
          </a:prstGeom>
        </p:spPr>
      </p:pic>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6276" y="4023355"/>
            <a:ext cx="1802663" cy="827809"/>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8575" y="5087217"/>
            <a:ext cx="1047606" cy="1047606"/>
          </a:xfrm>
          <a:prstGeom prst="rect">
            <a:avLst/>
          </a:prstGeom>
        </p:spPr>
      </p:pic>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54805" y="5140536"/>
            <a:ext cx="966882" cy="966882"/>
          </a:xfrm>
          <a:prstGeom prst="rect">
            <a:avLst/>
          </a:prstGeom>
        </p:spPr>
      </p:pic>
      <p:pic>
        <p:nvPicPr>
          <p:cNvPr id="10" name="Picture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348114" y="5320644"/>
            <a:ext cx="857113" cy="642007"/>
          </a:xfrm>
          <a:prstGeom prst="rect">
            <a:avLst/>
          </a:prstGeom>
        </p:spPr>
      </p:pic>
      <p:pic>
        <p:nvPicPr>
          <p:cNvPr id="11" name="Picture 1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81141" y="5106326"/>
            <a:ext cx="991057" cy="991057"/>
          </a:xfrm>
          <a:prstGeom prst="rect">
            <a:avLst/>
          </a:prstGeom>
        </p:spPr>
      </p:pic>
    </p:spTree>
    <p:extLst>
      <p:ext uri="{BB962C8B-B14F-4D97-AF65-F5344CB8AC3E}">
        <p14:creationId xmlns:p14="http://schemas.microsoft.com/office/powerpoint/2010/main" val="317730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sp>
        <p:nvSpPr>
          <p:cNvPr id="16" name="TextBox 15"/>
          <p:cNvSpPr txBox="1"/>
          <p:nvPr/>
        </p:nvSpPr>
        <p:spPr>
          <a:xfrm>
            <a:off x="4134203" y="337079"/>
            <a:ext cx="7710617" cy="5386090"/>
          </a:xfrm>
          <a:prstGeom prst="rect">
            <a:avLst/>
          </a:prstGeom>
          <a:noFill/>
        </p:spPr>
        <p:txBody>
          <a:bodyPr wrap="square" rtlCol="0">
            <a:spAutoFit/>
          </a:bodyPr>
          <a:lstStyle/>
          <a:p>
            <a:r>
              <a:rPr lang="en-GB" sz="1600" b="1" u="sng" dirty="0" smtClean="0"/>
              <a:t>Mobile Prison Officer Concept/Nomis </a:t>
            </a:r>
          </a:p>
          <a:p>
            <a:endParaRPr lang="en-GB" sz="1600" b="1" u="sng" dirty="0"/>
          </a:p>
          <a:p>
            <a:r>
              <a:rPr lang="en-GB" sz="1200" b="1" u="sng" dirty="0" smtClean="0"/>
              <a:t>Finger Print Identification </a:t>
            </a:r>
          </a:p>
          <a:p>
            <a:r>
              <a:rPr lang="en-GB" sz="1200" dirty="0" err="1" smtClean="0"/>
              <a:t>Nomis</a:t>
            </a:r>
            <a:r>
              <a:rPr lang="en-GB" sz="1200" dirty="0" smtClean="0"/>
              <a:t> has the ability to use fingerprint scans but at present it is not being used, this would be a good addition and would save a lot of time when booking prisoners in and out from reception, it would also be possible to use it on visits to book in and out of the visits hall ensuring the right prisoner is attending or being booked out of reception. This would increase the security of any establishment.</a:t>
            </a:r>
          </a:p>
          <a:p>
            <a:endParaRPr lang="en-GB" sz="1200" dirty="0" smtClean="0"/>
          </a:p>
          <a:p>
            <a:r>
              <a:rPr lang="en-GB" sz="1200" b="1" u="sng" dirty="0"/>
              <a:t>The ability to change the apps available based on location i.e. staff rooms or non prisoner contact </a:t>
            </a:r>
            <a:r>
              <a:rPr lang="en-GB" sz="1200" b="1" u="sng" dirty="0" smtClean="0"/>
              <a:t>areas</a:t>
            </a:r>
          </a:p>
          <a:p>
            <a:r>
              <a:rPr lang="en-GB" sz="1200" dirty="0" smtClean="0"/>
              <a:t>Some mobile phone ROMS have the ability built in to arrange applications based on the users location i.e. Home, Work or in the car. Using this principle you could give staff different access options at different times of day based on their locations. A member of staff for instance could be given access to a wider range of applications when in an office, rest room or in a non prisoner facing environment with greater access than when on a wing or on association. </a:t>
            </a:r>
          </a:p>
          <a:p>
            <a:endParaRPr lang="en-GB" sz="1200" dirty="0"/>
          </a:p>
          <a:p>
            <a:r>
              <a:rPr lang="en-GB" sz="1200" b="1" u="sng" dirty="0" smtClean="0"/>
              <a:t>Schedule </a:t>
            </a:r>
            <a:r>
              <a:rPr lang="en-GB" sz="1200" b="1" u="sng" dirty="0"/>
              <a:t>discharge locations </a:t>
            </a:r>
            <a:endParaRPr lang="en-GB" sz="1200" b="1" u="sng" dirty="0" smtClean="0"/>
          </a:p>
          <a:p>
            <a:r>
              <a:rPr lang="en-GB" sz="1200" dirty="0" smtClean="0"/>
              <a:t>While using </a:t>
            </a:r>
            <a:r>
              <a:rPr lang="en-GB" sz="1200" dirty="0" err="1" smtClean="0"/>
              <a:t>Nomis</a:t>
            </a:r>
            <a:r>
              <a:rPr lang="en-GB" sz="1200" dirty="0" smtClean="0"/>
              <a:t> for induction, reception and Offender management work a user will use the Schedule Enquiry screen quite frequently.  This screen contains much of the data required to conduct day to day tasks however there is an important bit of information missing that most officers spend the next 10 minutes collating once they have printed off this screen, This is the prisoners location, in reception officers need it to take the prisoner to reception, induction need it to plan for new receptions and cell availability and OMU staff need it to go and see the prisoner prior to discharge. </a:t>
            </a:r>
            <a:endParaRPr lang="en-GB" sz="1200" b="1" u="sng" dirty="0"/>
          </a:p>
          <a:p>
            <a:endParaRPr lang="en-GB" sz="1200" dirty="0"/>
          </a:p>
          <a:p>
            <a:r>
              <a:rPr lang="en-GB" sz="1200" b="1" u="sng" dirty="0"/>
              <a:t>Refresh option on </a:t>
            </a:r>
            <a:r>
              <a:rPr lang="en-GB" sz="1200" b="1" u="sng" dirty="0" err="1"/>
              <a:t>Nomis</a:t>
            </a:r>
            <a:endParaRPr lang="en-GB" sz="1200" b="1" u="sng" dirty="0"/>
          </a:p>
          <a:p>
            <a:r>
              <a:rPr lang="en-GB" sz="1200" dirty="0" smtClean="0"/>
              <a:t>One of the options missing from </a:t>
            </a:r>
            <a:r>
              <a:rPr lang="en-GB" sz="1200" dirty="0" err="1"/>
              <a:t>N</a:t>
            </a:r>
            <a:r>
              <a:rPr lang="en-GB" sz="1200" dirty="0" err="1" smtClean="0"/>
              <a:t>omis</a:t>
            </a:r>
            <a:r>
              <a:rPr lang="en-GB" sz="1200" dirty="0" smtClean="0"/>
              <a:t> is the ability for a user to easily refresh a screen they are viewing without having to leave that screen and reload it. This applies to numerous screens two examples of this would be Prison roll enquiry and Schedule Enquiry. Adding this feature would save many click of the mouse and lots of lost seconds leaving the screen you want to go back into it again.</a:t>
            </a:r>
            <a:endParaRPr lang="en-GB" sz="1200" dirty="0"/>
          </a:p>
          <a:p>
            <a:endParaRPr lang="en-GB" sz="1200" b="1" u="sng" dirty="0"/>
          </a:p>
          <a:p>
            <a:endParaRPr lang="en-GB" sz="1200" dirty="0"/>
          </a:p>
        </p:txBody>
      </p:sp>
      <p:pic>
        <p:nvPicPr>
          <p:cNvPr id="55" name="Picture 54"/>
          <p:cNvPicPr>
            <a:picLocks noChangeAspect="1"/>
          </p:cNvPicPr>
          <p:nvPr/>
        </p:nvPicPr>
        <p:blipFill>
          <a:blip r:embed="rId3">
            <a:grayscl/>
          </a:blip>
          <a:stretch>
            <a:fillRect/>
          </a:stretch>
        </p:blipFill>
        <p:spPr>
          <a:xfrm>
            <a:off x="81641" y="2609818"/>
            <a:ext cx="3307744" cy="282744"/>
          </a:xfrm>
          <a:prstGeom prst="rect">
            <a:avLst/>
          </a:prstGeom>
        </p:spPr>
      </p:pic>
      <p:pic>
        <p:nvPicPr>
          <p:cNvPr id="57" name="Picture 56"/>
          <p:cNvPicPr>
            <a:picLocks noChangeAspect="1"/>
          </p:cNvPicPr>
          <p:nvPr/>
        </p:nvPicPr>
        <p:blipFill>
          <a:blip r:embed="rId3">
            <a:grayscl/>
          </a:blip>
          <a:stretch>
            <a:fillRect/>
          </a:stretch>
        </p:blipFill>
        <p:spPr>
          <a:xfrm>
            <a:off x="81641" y="4411920"/>
            <a:ext cx="3307744" cy="282744"/>
          </a:xfrm>
          <a:prstGeom prst="rect">
            <a:avLst/>
          </a:prstGeom>
        </p:spPr>
      </p:pic>
      <p:pic>
        <p:nvPicPr>
          <p:cNvPr id="59" name="Picture 58"/>
          <p:cNvPicPr>
            <a:picLocks noChangeAspect="1"/>
          </p:cNvPicPr>
          <p:nvPr/>
        </p:nvPicPr>
        <p:blipFill>
          <a:blip r:embed="rId4"/>
          <a:stretch>
            <a:fillRect/>
          </a:stretch>
        </p:blipFill>
        <p:spPr>
          <a:xfrm>
            <a:off x="85298" y="443497"/>
            <a:ext cx="3324326" cy="153467"/>
          </a:xfrm>
          <a:prstGeom prst="rect">
            <a:avLst/>
          </a:prstGeom>
        </p:spPr>
      </p:pic>
      <p:pic>
        <p:nvPicPr>
          <p:cNvPr id="60" name="Picture 59"/>
          <p:cNvPicPr>
            <a:picLocks noChangeAspect="1"/>
          </p:cNvPicPr>
          <p:nvPr/>
        </p:nvPicPr>
        <p:blipFill>
          <a:blip r:embed="rId5"/>
          <a:stretch>
            <a:fillRect/>
          </a:stretch>
        </p:blipFill>
        <p:spPr>
          <a:xfrm>
            <a:off x="81641" y="596964"/>
            <a:ext cx="3329559" cy="327038"/>
          </a:xfrm>
          <a:prstGeom prst="rect">
            <a:avLst/>
          </a:prstGeom>
        </p:spPr>
      </p:pic>
      <p:pic>
        <p:nvPicPr>
          <p:cNvPr id="61" name="Picture 60"/>
          <p:cNvPicPr>
            <a:picLocks noChangeAspect="1"/>
          </p:cNvPicPr>
          <p:nvPr/>
        </p:nvPicPr>
        <p:blipFill>
          <a:blip r:embed="rId6">
            <a:duotone>
              <a:schemeClr val="accent5">
                <a:shade val="45000"/>
                <a:satMod val="135000"/>
              </a:schemeClr>
              <a:prstClr val="white"/>
            </a:duotone>
          </a:blip>
          <a:stretch>
            <a:fillRect/>
          </a:stretch>
        </p:blipFill>
        <p:spPr>
          <a:xfrm>
            <a:off x="92549" y="6134270"/>
            <a:ext cx="2895851" cy="280440"/>
          </a:xfrm>
          <a:prstGeom prst="rect">
            <a:avLst/>
          </a:prstGeom>
        </p:spPr>
      </p:pic>
      <p:pic>
        <p:nvPicPr>
          <p:cNvPr id="62" name="Picture 61"/>
          <p:cNvPicPr>
            <a:picLocks noChangeAspect="1"/>
          </p:cNvPicPr>
          <p:nvPr/>
        </p:nvPicPr>
        <p:blipFill>
          <a:blip r:embed="rId6">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63" name="Picture 62"/>
          <p:cNvPicPr>
            <a:picLocks noChangeAspect="1"/>
          </p:cNvPicPr>
          <p:nvPr/>
        </p:nvPicPr>
        <p:blipFill>
          <a:blip r:embed="rId7">
            <a:duotone>
              <a:schemeClr val="accent5">
                <a:shade val="45000"/>
                <a:satMod val="135000"/>
              </a:schemeClr>
              <a:prstClr val="white"/>
            </a:duotone>
          </a:blip>
          <a:stretch>
            <a:fillRect/>
          </a:stretch>
        </p:blipFill>
        <p:spPr>
          <a:xfrm>
            <a:off x="309989" y="6141197"/>
            <a:ext cx="2895238" cy="276190"/>
          </a:xfrm>
          <a:prstGeom prst="rect">
            <a:avLst/>
          </a:prstGeom>
        </p:spPr>
      </p:pic>
      <p:pic>
        <p:nvPicPr>
          <p:cNvPr id="2" name="Picture 1"/>
          <p:cNvPicPr>
            <a:picLocks noChangeAspect="1"/>
          </p:cNvPicPr>
          <p:nvPr/>
        </p:nvPicPr>
        <p:blipFill>
          <a:blip r:embed="rId8"/>
          <a:stretch>
            <a:fillRect/>
          </a:stretch>
        </p:blipFill>
        <p:spPr>
          <a:xfrm>
            <a:off x="563935" y="2823465"/>
            <a:ext cx="2343156" cy="1619960"/>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3935" y="1031098"/>
            <a:ext cx="2388419" cy="1492762"/>
          </a:xfrm>
          <a:prstGeom prst="rect">
            <a:avLst/>
          </a:prstGeom>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8577" y="4780751"/>
            <a:ext cx="1218061" cy="1218061"/>
          </a:xfrm>
          <a:prstGeom prst="rect">
            <a:avLst/>
          </a:prstGeom>
        </p:spPr>
      </p:pic>
    </p:spTree>
    <p:extLst>
      <p:ext uri="{BB962C8B-B14F-4D97-AF65-F5344CB8AC3E}">
        <p14:creationId xmlns:p14="http://schemas.microsoft.com/office/powerpoint/2010/main" val="80030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pic>
        <p:nvPicPr>
          <p:cNvPr id="6" name="Picture 5"/>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1481" y="700854"/>
            <a:ext cx="961124" cy="961124"/>
          </a:xfrm>
          <a:prstGeom prst="rect">
            <a:avLst/>
          </a:prstGeom>
        </p:spPr>
      </p:pic>
      <p:sp>
        <p:nvSpPr>
          <p:cNvPr id="9" name="TextBox 8"/>
          <p:cNvSpPr txBox="1"/>
          <p:nvPr/>
        </p:nvSpPr>
        <p:spPr>
          <a:xfrm>
            <a:off x="1367316" y="855590"/>
            <a:ext cx="1935892" cy="246221"/>
          </a:xfrm>
          <a:prstGeom prst="rect">
            <a:avLst/>
          </a:prstGeom>
          <a:noFill/>
        </p:spPr>
        <p:txBody>
          <a:bodyPr wrap="square" rtlCol="0">
            <a:spAutoFit/>
          </a:bodyPr>
          <a:lstStyle/>
          <a:p>
            <a:r>
              <a:rPr lang="en-GB" sz="1000" dirty="0" smtClean="0">
                <a:solidFill>
                  <a:srgbClr val="0070C0"/>
                </a:solidFill>
              </a:rPr>
              <a:t>MDI – 1-2-032</a:t>
            </a:r>
            <a:endParaRPr lang="en-GB" sz="1000" dirty="0">
              <a:solidFill>
                <a:srgbClr val="0070C0"/>
              </a:solidFill>
            </a:endParaRPr>
          </a:p>
        </p:txBody>
      </p:sp>
      <p:pic>
        <p:nvPicPr>
          <p:cNvPr id="13" name="Picture 12"/>
          <p:cNvPicPr>
            <a:picLocks noChangeAspect="1"/>
          </p:cNvPicPr>
          <p:nvPr/>
        </p:nvPicPr>
        <p:blipFill>
          <a:blip r:embed="rId4">
            <a:duotone>
              <a:schemeClr val="accent5">
                <a:shade val="45000"/>
                <a:satMod val="135000"/>
              </a:schemeClr>
              <a:prstClr val="white"/>
            </a:duotone>
          </a:blip>
          <a:stretch>
            <a:fillRect/>
          </a:stretch>
        </p:blipFill>
        <p:spPr>
          <a:xfrm>
            <a:off x="92549" y="6134270"/>
            <a:ext cx="2895851" cy="280440"/>
          </a:xfrm>
          <a:prstGeom prst="rect">
            <a:avLst/>
          </a:prstGeom>
        </p:spPr>
      </p:pic>
      <p:pic>
        <p:nvPicPr>
          <p:cNvPr id="14" name="Picture 13"/>
          <p:cNvPicPr>
            <a:picLocks noChangeAspect="1"/>
          </p:cNvPicPr>
          <p:nvPr/>
        </p:nvPicPr>
        <p:blipFill>
          <a:blip r:embed="rId4">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12" name="Picture 11"/>
          <p:cNvPicPr>
            <a:picLocks noChangeAspect="1"/>
          </p:cNvPicPr>
          <p:nvPr/>
        </p:nvPicPr>
        <p:blipFill>
          <a:blip r:embed="rId5">
            <a:duotone>
              <a:schemeClr val="accent5">
                <a:shade val="45000"/>
                <a:satMod val="135000"/>
              </a:schemeClr>
              <a:prstClr val="white"/>
            </a:duotone>
          </a:blip>
          <a:stretch>
            <a:fillRect/>
          </a:stretch>
        </p:blipFill>
        <p:spPr>
          <a:xfrm>
            <a:off x="309989" y="6141197"/>
            <a:ext cx="2895238" cy="276190"/>
          </a:xfrm>
          <a:prstGeom prst="rect">
            <a:avLst/>
          </a:prstGeom>
        </p:spPr>
      </p:pic>
      <p:grpSp>
        <p:nvGrpSpPr>
          <p:cNvPr id="22" name="Group 21"/>
          <p:cNvGrpSpPr/>
          <p:nvPr/>
        </p:nvGrpSpPr>
        <p:grpSpPr>
          <a:xfrm>
            <a:off x="1360169" y="620382"/>
            <a:ext cx="1946834" cy="1092675"/>
            <a:chOff x="1395024" y="490796"/>
            <a:chExt cx="1946834" cy="1092675"/>
          </a:xfrm>
        </p:grpSpPr>
        <p:grpSp>
          <p:nvGrpSpPr>
            <p:cNvPr id="21" name="Group 20"/>
            <p:cNvGrpSpPr/>
            <p:nvPr/>
          </p:nvGrpSpPr>
          <p:grpSpPr>
            <a:xfrm>
              <a:off x="1395024" y="490796"/>
              <a:ext cx="1946834" cy="1092675"/>
              <a:chOff x="1395024" y="490796"/>
              <a:chExt cx="1946834" cy="1092675"/>
            </a:xfrm>
          </p:grpSpPr>
          <p:sp>
            <p:nvSpPr>
              <p:cNvPr id="7" name="TextBox 6"/>
              <p:cNvSpPr txBox="1"/>
              <p:nvPr/>
            </p:nvSpPr>
            <p:spPr>
              <a:xfrm>
                <a:off x="1405966" y="490796"/>
                <a:ext cx="1935892" cy="276999"/>
              </a:xfrm>
              <a:prstGeom prst="rect">
                <a:avLst/>
              </a:prstGeom>
              <a:noFill/>
            </p:spPr>
            <p:txBody>
              <a:bodyPr wrap="square" rtlCol="0">
                <a:spAutoFit/>
              </a:bodyPr>
              <a:lstStyle/>
              <a:p>
                <a:r>
                  <a:rPr lang="en-GB" sz="1200" dirty="0" smtClean="0">
                    <a:solidFill>
                      <a:srgbClr val="0070C0"/>
                    </a:solidFill>
                  </a:rPr>
                  <a:t>Smith, John</a:t>
                </a:r>
                <a:endParaRPr lang="en-GB" sz="1200" dirty="0">
                  <a:solidFill>
                    <a:srgbClr val="0070C0"/>
                  </a:solidFill>
                </a:endParaRPr>
              </a:p>
            </p:txBody>
          </p:sp>
          <p:sp>
            <p:nvSpPr>
              <p:cNvPr id="8" name="TextBox 7"/>
              <p:cNvSpPr txBox="1"/>
              <p:nvPr/>
            </p:nvSpPr>
            <p:spPr>
              <a:xfrm>
                <a:off x="1405966" y="887921"/>
                <a:ext cx="1935892" cy="246221"/>
              </a:xfrm>
              <a:prstGeom prst="rect">
                <a:avLst/>
              </a:prstGeom>
              <a:noFill/>
            </p:spPr>
            <p:txBody>
              <a:bodyPr wrap="square" rtlCol="0">
                <a:spAutoFit/>
              </a:bodyPr>
              <a:lstStyle/>
              <a:p>
                <a:r>
                  <a:rPr lang="en-GB" sz="1000" dirty="0" smtClean="0">
                    <a:solidFill>
                      <a:srgbClr val="0070C0"/>
                    </a:solidFill>
                  </a:rPr>
                  <a:t>A1234AA</a:t>
                </a:r>
                <a:endParaRPr lang="en-GB" sz="1000" dirty="0">
                  <a:solidFill>
                    <a:srgbClr val="0070C0"/>
                  </a:solidFill>
                </a:endParaRPr>
              </a:p>
            </p:txBody>
          </p:sp>
          <p:sp>
            <p:nvSpPr>
              <p:cNvPr id="10" name="TextBox 9"/>
              <p:cNvSpPr txBox="1"/>
              <p:nvPr/>
            </p:nvSpPr>
            <p:spPr>
              <a:xfrm>
                <a:off x="1395024" y="1189606"/>
                <a:ext cx="1935892" cy="246221"/>
              </a:xfrm>
              <a:prstGeom prst="rect">
                <a:avLst/>
              </a:prstGeom>
              <a:noFill/>
            </p:spPr>
            <p:txBody>
              <a:bodyPr wrap="square" rtlCol="0">
                <a:spAutoFit/>
              </a:bodyPr>
              <a:lstStyle/>
              <a:p>
                <a:r>
                  <a:rPr lang="en-GB" sz="1000" dirty="0" smtClean="0">
                    <a:solidFill>
                      <a:srgbClr val="0070C0"/>
                    </a:solidFill>
                  </a:rPr>
                  <a:t>Enhanced</a:t>
                </a:r>
                <a:endParaRPr lang="en-GB" sz="1000" dirty="0">
                  <a:solidFill>
                    <a:srgbClr val="0070C0"/>
                  </a:solidFill>
                </a:endParaRPr>
              </a:p>
            </p:txBody>
          </p:sp>
          <p:sp>
            <p:nvSpPr>
              <p:cNvPr id="11" name="TextBox 10"/>
              <p:cNvSpPr txBox="1"/>
              <p:nvPr/>
            </p:nvSpPr>
            <p:spPr>
              <a:xfrm>
                <a:off x="1395024" y="1337250"/>
                <a:ext cx="1935892" cy="246221"/>
              </a:xfrm>
              <a:prstGeom prst="rect">
                <a:avLst/>
              </a:prstGeom>
              <a:noFill/>
            </p:spPr>
            <p:txBody>
              <a:bodyPr wrap="square" rtlCol="0">
                <a:spAutoFit/>
              </a:bodyPr>
              <a:lstStyle/>
              <a:p>
                <a:r>
                  <a:rPr lang="en-GB" sz="1000" dirty="0" smtClean="0">
                    <a:solidFill>
                      <a:srgbClr val="0070C0"/>
                    </a:solidFill>
                  </a:rPr>
                  <a:t>British</a:t>
                </a:r>
                <a:endParaRPr lang="en-GB" sz="1000" dirty="0">
                  <a:solidFill>
                    <a:srgbClr val="0070C0"/>
                  </a:solidFill>
                </a:endParaRPr>
              </a:p>
            </p:txBody>
          </p:sp>
        </p:grpSp>
        <p:sp>
          <p:nvSpPr>
            <p:cNvPr id="15" name="TextBox 14"/>
            <p:cNvSpPr txBox="1"/>
            <p:nvPr/>
          </p:nvSpPr>
          <p:spPr>
            <a:xfrm>
              <a:off x="1395024" y="1035966"/>
              <a:ext cx="1935892" cy="246221"/>
            </a:xfrm>
            <a:prstGeom prst="rect">
              <a:avLst/>
            </a:prstGeom>
            <a:noFill/>
          </p:spPr>
          <p:txBody>
            <a:bodyPr wrap="square" rtlCol="0">
              <a:spAutoFit/>
            </a:bodyPr>
            <a:lstStyle/>
            <a:p>
              <a:r>
                <a:rPr lang="en-GB" sz="1000" dirty="0" smtClean="0">
                  <a:solidFill>
                    <a:srgbClr val="0070C0"/>
                  </a:solidFill>
                </a:rPr>
                <a:t>High Risk Can Share</a:t>
              </a:r>
              <a:endParaRPr lang="en-GB" sz="1000" dirty="0">
                <a:solidFill>
                  <a:srgbClr val="0070C0"/>
                </a:solidFill>
              </a:endParaRPr>
            </a:p>
          </p:txBody>
        </p:sp>
      </p:grpSp>
      <p:pic>
        <p:nvPicPr>
          <p:cNvPr id="23" name="Picture 22"/>
          <p:cNvPicPr>
            <a:picLocks noChangeAspect="1"/>
          </p:cNvPicPr>
          <p:nvPr/>
        </p:nvPicPr>
        <p:blipFill>
          <a:blip r:embed="rId6">
            <a:duotone>
              <a:schemeClr val="accent1">
                <a:shade val="45000"/>
                <a:satMod val="135000"/>
              </a:schemeClr>
              <a:prstClr val="white"/>
            </a:duotone>
          </a:blip>
          <a:stretch>
            <a:fillRect/>
          </a:stretch>
        </p:blipFill>
        <p:spPr>
          <a:xfrm>
            <a:off x="92549" y="1699626"/>
            <a:ext cx="3307744" cy="282744"/>
          </a:xfrm>
          <a:prstGeom prst="rect">
            <a:avLst/>
          </a:prstGeom>
        </p:spPr>
      </p:pic>
      <p:pic>
        <p:nvPicPr>
          <p:cNvPr id="25" name="Picture 24"/>
          <p:cNvPicPr>
            <a:picLocks noChangeAspect="1"/>
          </p:cNvPicPr>
          <p:nvPr/>
        </p:nvPicPr>
        <p:blipFill>
          <a:blip r:embed="rId7"/>
          <a:stretch>
            <a:fillRect/>
          </a:stretch>
        </p:blipFill>
        <p:spPr>
          <a:xfrm>
            <a:off x="85298" y="443497"/>
            <a:ext cx="3324326" cy="153467"/>
          </a:xfrm>
          <a:prstGeom prst="rect">
            <a:avLst/>
          </a:prstGeom>
        </p:spPr>
      </p:pic>
      <p:pic>
        <p:nvPicPr>
          <p:cNvPr id="27" name="Picture 26"/>
          <p:cNvPicPr>
            <a:picLocks noChangeAspect="1"/>
          </p:cNvPicPr>
          <p:nvPr/>
        </p:nvPicPr>
        <p:blipFill>
          <a:blip r:embed="rId8">
            <a:duotone>
              <a:schemeClr val="accent5">
                <a:shade val="45000"/>
                <a:satMod val="135000"/>
              </a:schemeClr>
              <a:prstClr val="white"/>
            </a:duotone>
          </a:blip>
          <a:stretch>
            <a:fillRect/>
          </a:stretch>
        </p:blipFill>
        <p:spPr>
          <a:xfrm>
            <a:off x="1595703" y="5949107"/>
            <a:ext cx="323810" cy="123810"/>
          </a:xfrm>
          <a:prstGeom prst="rect">
            <a:avLst/>
          </a:prstGeom>
        </p:spPr>
      </p:pic>
      <p:pic>
        <p:nvPicPr>
          <p:cNvPr id="36" name="Picture 35"/>
          <p:cNvPicPr>
            <a:picLocks noChangeAspect="1"/>
          </p:cNvPicPr>
          <p:nvPr/>
        </p:nvPicPr>
        <p:blipFill>
          <a:blip r:embed="rId9">
            <a:duotone>
              <a:schemeClr val="accent5">
                <a:shade val="45000"/>
                <a:satMod val="135000"/>
              </a:schemeClr>
              <a:prstClr val="white"/>
            </a:duotone>
          </a:blip>
          <a:stretch>
            <a:fillRect/>
          </a:stretch>
        </p:blipFill>
        <p:spPr>
          <a:xfrm>
            <a:off x="1619262" y="1898321"/>
            <a:ext cx="367379" cy="357174"/>
          </a:xfrm>
          <a:prstGeom prst="rect">
            <a:avLst/>
          </a:prstGeom>
        </p:spPr>
      </p:pic>
      <p:pic>
        <p:nvPicPr>
          <p:cNvPr id="38" name="Picture 37"/>
          <p:cNvPicPr>
            <a:picLocks noChangeAspect="1"/>
          </p:cNvPicPr>
          <p:nvPr/>
        </p:nvPicPr>
        <p:blipFill>
          <a:blip r:embed="rId10">
            <a:duotone>
              <a:schemeClr val="accent5">
                <a:shade val="45000"/>
                <a:satMod val="135000"/>
              </a:schemeClr>
              <a:prstClr val="white"/>
            </a:duotone>
          </a:blip>
          <a:stretch>
            <a:fillRect/>
          </a:stretch>
        </p:blipFill>
        <p:spPr>
          <a:xfrm>
            <a:off x="210896" y="1898321"/>
            <a:ext cx="362095" cy="352036"/>
          </a:xfrm>
          <a:prstGeom prst="rect">
            <a:avLst/>
          </a:prstGeom>
        </p:spPr>
      </p:pic>
      <p:sp>
        <p:nvSpPr>
          <p:cNvPr id="39" name="TextBox 38"/>
          <p:cNvSpPr txBox="1"/>
          <p:nvPr/>
        </p:nvSpPr>
        <p:spPr>
          <a:xfrm>
            <a:off x="541344" y="1937294"/>
            <a:ext cx="1054359" cy="276999"/>
          </a:xfrm>
          <a:prstGeom prst="rect">
            <a:avLst/>
          </a:prstGeom>
          <a:noFill/>
        </p:spPr>
        <p:txBody>
          <a:bodyPr wrap="square" rtlCol="0">
            <a:spAutoFit/>
          </a:bodyPr>
          <a:lstStyle/>
          <a:p>
            <a:r>
              <a:rPr lang="en-GB" sz="1200" dirty="0" smtClean="0">
                <a:solidFill>
                  <a:schemeClr val="accent1">
                    <a:lumMod val="75000"/>
                  </a:schemeClr>
                </a:solidFill>
              </a:rPr>
              <a:t>Cleaner</a:t>
            </a:r>
            <a:endParaRPr lang="en-GB" sz="1200" dirty="0">
              <a:solidFill>
                <a:schemeClr val="accent1">
                  <a:lumMod val="75000"/>
                </a:schemeClr>
              </a:solidFill>
            </a:endParaRPr>
          </a:p>
        </p:txBody>
      </p:sp>
      <p:sp>
        <p:nvSpPr>
          <p:cNvPr id="40" name="TextBox 39"/>
          <p:cNvSpPr txBox="1"/>
          <p:nvPr/>
        </p:nvSpPr>
        <p:spPr>
          <a:xfrm>
            <a:off x="2010200" y="1937294"/>
            <a:ext cx="1181709" cy="276999"/>
          </a:xfrm>
          <a:prstGeom prst="rect">
            <a:avLst/>
          </a:prstGeom>
          <a:noFill/>
        </p:spPr>
        <p:txBody>
          <a:bodyPr wrap="square" rtlCol="0">
            <a:spAutoFit/>
          </a:bodyPr>
          <a:lstStyle/>
          <a:p>
            <a:r>
              <a:rPr lang="en-GB" sz="1200" dirty="0" smtClean="0">
                <a:solidFill>
                  <a:schemeClr val="accent1">
                    <a:lumMod val="75000"/>
                  </a:schemeClr>
                </a:solidFill>
              </a:rPr>
              <a:t>Education RM1</a:t>
            </a:r>
            <a:endParaRPr lang="en-GB" sz="1200" dirty="0">
              <a:solidFill>
                <a:schemeClr val="accent1">
                  <a:lumMod val="75000"/>
                </a:schemeClr>
              </a:solidFill>
            </a:endParaRPr>
          </a:p>
        </p:txBody>
      </p:sp>
      <p:cxnSp>
        <p:nvCxnSpPr>
          <p:cNvPr id="47" name="Straight Connector 46"/>
          <p:cNvCxnSpPr/>
          <p:nvPr/>
        </p:nvCxnSpPr>
        <p:spPr>
          <a:xfrm>
            <a:off x="602660" y="1882238"/>
            <a:ext cx="0" cy="409359"/>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a:off x="2035310" y="1898321"/>
            <a:ext cx="0" cy="409359"/>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cxnSp>
        <p:nvCxnSpPr>
          <p:cNvPr id="50" name="Straight Connector 49"/>
          <p:cNvCxnSpPr/>
          <p:nvPr/>
        </p:nvCxnSpPr>
        <p:spPr>
          <a:xfrm flipV="1">
            <a:off x="124814" y="2409483"/>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7" name="Chart 56"/>
          <p:cNvGraphicFramePr/>
          <p:nvPr>
            <p:extLst>
              <p:ext uri="{D42A27DB-BD31-4B8C-83A1-F6EECF244321}">
                <p14:modId xmlns:p14="http://schemas.microsoft.com/office/powerpoint/2010/main" val="4050943137"/>
              </p:ext>
            </p:extLst>
          </p:nvPr>
        </p:nvGraphicFramePr>
        <p:xfrm>
          <a:off x="442258" y="2393400"/>
          <a:ext cx="2602142" cy="1428865"/>
        </p:xfrm>
        <a:graphic>
          <a:graphicData uri="http://schemas.openxmlformats.org/drawingml/2006/chart">
            <c:chart xmlns:c="http://schemas.openxmlformats.org/drawingml/2006/chart" xmlns:r="http://schemas.openxmlformats.org/officeDocument/2006/relationships" r:id="rId11"/>
          </a:graphicData>
        </a:graphic>
      </p:graphicFrame>
      <p:cxnSp>
        <p:nvCxnSpPr>
          <p:cNvPr id="58" name="Straight Connector 57"/>
          <p:cNvCxnSpPr/>
          <p:nvPr/>
        </p:nvCxnSpPr>
        <p:spPr>
          <a:xfrm flipV="1">
            <a:off x="116061" y="3866051"/>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0896" y="3977873"/>
            <a:ext cx="620637" cy="323431"/>
          </a:xfrm>
          <a:prstGeom prst="rect">
            <a:avLst/>
          </a:prstGeom>
        </p:spPr>
      </p:pic>
      <p:sp>
        <p:nvSpPr>
          <p:cNvPr id="28" name="TextBox 27"/>
          <p:cNvSpPr txBox="1"/>
          <p:nvPr/>
        </p:nvSpPr>
        <p:spPr>
          <a:xfrm>
            <a:off x="975150" y="3924793"/>
            <a:ext cx="1938623" cy="246221"/>
          </a:xfrm>
          <a:prstGeom prst="rect">
            <a:avLst/>
          </a:prstGeom>
          <a:noFill/>
        </p:spPr>
        <p:txBody>
          <a:bodyPr wrap="square" rtlCol="0">
            <a:spAutoFit/>
          </a:bodyPr>
          <a:lstStyle/>
          <a:p>
            <a:r>
              <a:rPr lang="en-GB" sz="1000" dirty="0" smtClean="0">
                <a:solidFill>
                  <a:schemeClr val="accent1">
                    <a:lumMod val="75000"/>
                  </a:schemeClr>
                </a:solidFill>
              </a:rPr>
              <a:t>Next Visit:       17/06/2017 </a:t>
            </a:r>
            <a:endParaRPr lang="en-GB" sz="1000" dirty="0">
              <a:solidFill>
                <a:schemeClr val="accent1">
                  <a:lumMod val="75000"/>
                </a:schemeClr>
              </a:solidFill>
            </a:endParaRPr>
          </a:p>
        </p:txBody>
      </p:sp>
      <p:cxnSp>
        <p:nvCxnSpPr>
          <p:cNvPr id="29" name="Straight Connector 28"/>
          <p:cNvCxnSpPr/>
          <p:nvPr/>
        </p:nvCxnSpPr>
        <p:spPr>
          <a:xfrm>
            <a:off x="903341" y="3966335"/>
            <a:ext cx="0" cy="409359"/>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
        <p:nvSpPr>
          <p:cNvPr id="30" name="TextBox 29"/>
          <p:cNvSpPr txBox="1"/>
          <p:nvPr/>
        </p:nvSpPr>
        <p:spPr>
          <a:xfrm>
            <a:off x="975061" y="4129473"/>
            <a:ext cx="1866993" cy="246221"/>
          </a:xfrm>
          <a:prstGeom prst="rect">
            <a:avLst/>
          </a:prstGeom>
          <a:noFill/>
        </p:spPr>
        <p:txBody>
          <a:bodyPr wrap="square" rtlCol="0">
            <a:spAutoFit/>
          </a:bodyPr>
          <a:lstStyle/>
          <a:p>
            <a:r>
              <a:rPr lang="en-GB" sz="1000" dirty="0" smtClean="0">
                <a:solidFill>
                  <a:schemeClr val="accent1">
                    <a:lumMod val="75000"/>
                  </a:schemeClr>
                </a:solidFill>
              </a:rPr>
              <a:t>Lead Visitor:   Andrew Smith</a:t>
            </a:r>
            <a:endParaRPr lang="en-GB" sz="1000" dirty="0">
              <a:solidFill>
                <a:schemeClr val="accent1">
                  <a:lumMod val="75000"/>
                </a:schemeClr>
              </a:solidFill>
            </a:endParaRPr>
          </a:p>
        </p:txBody>
      </p:sp>
      <p:cxnSp>
        <p:nvCxnSpPr>
          <p:cNvPr id="31" name="Straight Connector 30"/>
          <p:cNvCxnSpPr/>
          <p:nvPr/>
        </p:nvCxnSpPr>
        <p:spPr>
          <a:xfrm flipV="1">
            <a:off x="116061" y="4439724"/>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3">
            <a:duotone>
              <a:schemeClr val="accent5">
                <a:shade val="45000"/>
                <a:satMod val="135000"/>
              </a:schemeClr>
              <a:prstClr val="white"/>
            </a:duotone>
          </a:blip>
          <a:stretch>
            <a:fillRect/>
          </a:stretch>
        </p:blipFill>
        <p:spPr>
          <a:xfrm>
            <a:off x="210896" y="4511894"/>
            <a:ext cx="555146" cy="551291"/>
          </a:xfrm>
          <a:prstGeom prst="rect">
            <a:avLst/>
          </a:prstGeom>
        </p:spPr>
      </p:pic>
      <p:sp>
        <p:nvSpPr>
          <p:cNvPr id="33" name="TextBox 32"/>
          <p:cNvSpPr txBox="1"/>
          <p:nvPr/>
        </p:nvSpPr>
        <p:spPr>
          <a:xfrm>
            <a:off x="975060" y="4681238"/>
            <a:ext cx="2336795" cy="246221"/>
          </a:xfrm>
          <a:prstGeom prst="rect">
            <a:avLst/>
          </a:prstGeom>
          <a:noFill/>
        </p:spPr>
        <p:txBody>
          <a:bodyPr wrap="square" rtlCol="0">
            <a:spAutoFit/>
          </a:bodyPr>
          <a:lstStyle/>
          <a:p>
            <a:r>
              <a:rPr lang="en-GB" sz="1000" dirty="0" smtClean="0">
                <a:solidFill>
                  <a:schemeClr val="accent1">
                    <a:lumMod val="75000"/>
                  </a:schemeClr>
                </a:solidFill>
              </a:rPr>
              <a:t>Offence Details:   Theft from a shop stall</a:t>
            </a:r>
            <a:endParaRPr lang="en-GB" sz="1000" dirty="0">
              <a:solidFill>
                <a:schemeClr val="accent1">
                  <a:lumMod val="75000"/>
                </a:schemeClr>
              </a:solidFill>
            </a:endParaRPr>
          </a:p>
        </p:txBody>
      </p:sp>
      <p:cxnSp>
        <p:nvCxnSpPr>
          <p:cNvPr id="34" name="Straight Connector 33"/>
          <p:cNvCxnSpPr/>
          <p:nvPr/>
        </p:nvCxnSpPr>
        <p:spPr>
          <a:xfrm>
            <a:off x="907460" y="4596530"/>
            <a:ext cx="0" cy="409359"/>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a:xfrm flipV="1">
            <a:off x="139092" y="5109630"/>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4">
            <a:duotone>
              <a:schemeClr val="accent5">
                <a:shade val="45000"/>
                <a:satMod val="135000"/>
              </a:schemeClr>
              <a:prstClr val="white"/>
            </a:duotone>
          </a:blip>
          <a:stretch>
            <a:fillRect/>
          </a:stretch>
        </p:blipFill>
        <p:spPr>
          <a:xfrm>
            <a:off x="238637" y="5188028"/>
            <a:ext cx="584241" cy="558025"/>
          </a:xfrm>
          <a:prstGeom prst="rect">
            <a:avLst/>
          </a:prstGeom>
        </p:spPr>
      </p:pic>
      <p:cxnSp>
        <p:nvCxnSpPr>
          <p:cNvPr id="37" name="Straight Connector 36"/>
          <p:cNvCxnSpPr/>
          <p:nvPr/>
        </p:nvCxnSpPr>
        <p:spPr>
          <a:xfrm flipV="1">
            <a:off x="124814" y="5830739"/>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03341" y="5262360"/>
            <a:ext cx="0" cy="409359"/>
          </a:xfrm>
          <a:prstGeom prst="line">
            <a:avLst/>
          </a:prstGeom>
          <a:ln>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
        <p:nvSpPr>
          <p:cNvPr id="42" name="TextBox 41"/>
          <p:cNvSpPr txBox="1"/>
          <p:nvPr/>
        </p:nvSpPr>
        <p:spPr>
          <a:xfrm>
            <a:off x="971460" y="5351144"/>
            <a:ext cx="2438164" cy="246221"/>
          </a:xfrm>
          <a:prstGeom prst="rect">
            <a:avLst/>
          </a:prstGeom>
          <a:noFill/>
        </p:spPr>
        <p:txBody>
          <a:bodyPr wrap="square" rtlCol="0">
            <a:spAutoFit/>
          </a:bodyPr>
          <a:lstStyle/>
          <a:p>
            <a:r>
              <a:rPr lang="en-GB" sz="1000" dirty="0" smtClean="0">
                <a:solidFill>
                  <a:schemeClr val="accent1">
                    <a:lumMod val="75000"/>
                  </a:schemeClr>
                </a:solidFill>
              </a:rPr>
              <a:t>Alerts: Racist, Homophobic, Staff Assaulter</a:t>
            </a:r>
            <a:endParaRPr lang="en-GB" sz="1000" dirty="0">
              <a:solidFill>
                <a:schemeClr val="accent1">
                  <a:lumMod val="75000"/>
                </a:schemeClr>
              </a:solidFill>
            </a:endParaRPr>
          </a:p>
        </p:txBody>
      </p:sp>
      <p:sp>
        <p:nvSpPr>
          <p:cNvPr id="16" name="TextBox 15"/>
          <p:cNvSpPr txBox="1"/>
          <p:nvPr/>
        </p:nvSpPr>
        <p:spPr>
          <a:xfrm>
            <a:off x="4234246" y="701701"/>
            <a:ext cx="7710617" cy="800219"/>
          </a:xfrm>
          <a:prstGeom prst="rect">
            <a:avLst/>
          </a:prstGeom>
          <a:noFill/>
        </p:spPr>
        <p:txBody>
          <a:bodyPr wrap="square" rtlCol="0">
            <a:spAutoFit/>
          </a:bodyPr>
          <a:lstStyle/>
          <a:p>
            <a:r>
              <a:rPr lang="en-GB" sz="1600" b="1" u="sng" dirty="0" smtClean="0"/>
              <a:t>Mobile Hot Page Concept</a:t>
            </a:r>
          </a:p>
          <a:p>
            <a:endParaRPr lang="en-GB" sz="1000" dirty="0"/>
          </a:p>
          <a:p>
            <a:r>
              <a:rPr lang="en-GB" sz="1000" dirty="0" smtClean="0"/>
              <a:t>Clean and modern interface with the ability to interact with all options. </a:t>
            </a:r>
          </a:p>
          <a:p>
            <a:r>
              <a:rPr lang="en-GB" sz="1000" dirty="0" smtClean="0"/>
              <a:t>Top section contains details of prisoners name, location, number, IEP status, Age Group and nationality.</a:t>
            </a:r>
            <a:endParaRPr lang="en-GB" sz="1000" dirty="0"/>
          </a:p>
        </p:txBody>
      </p:sp>
      <p:sp>
        <p:nvSpPr>
          <p:cNvPr id="17" name="TextBox 16"/>
          <p:cNvSpPr txBox="1"/>
          <p:nvPr/>
        </p:nvSpPr>
        <p:spPr>
          <a:xfrm>
            <a:off x="4234249" y="1820562"/>
            <a:ext cx="4885037" cy="400110"/>
          </a:xfrm>
          <a:prstGeom prst="rect">
            <a:avLst/>
          </a:prstGeom>
          <a:noFill/>
        </p:spPr>
        <p:txBody>
          <a:bodyPr wrap="square" rtlCol="0">
            <a:spAutoFit/>
          </a:bodyPr>
          <a:lstStyle/>
          <a:p>
            <a:r>
              <a:rPr lang="en-GB" sz="1000" dirty="0" smtClean="0"/>
              <a:t>Second sections contains details of AM and PM Labour allocation allowing an officer to know where a prisoner should be throughout the core day.</a:t>
            </a:r>
            <a:endParaRPr lang="en-GB" sz="1000" dirty="0"/>
          </a:p>
        </p:txBody>
      </p:sp>
      <p:sp>
        <p:nvSpPr>
          <p:cNvPr id="43" name="TextBox 42"/>
          <p:cNvSpPr txBox="1"/>
          <p:nvPr/>
        </p:nvSpPr>
        <p:spPr>
          <a:xfrm>
            <a:off x="4234249" y="2813222"/>
            <a:ext cx="4885037" cy="400110"/>
          </a:xfrm>
          <a:prstGeom prst="rect">
            <a:avLst/>
          </a:prstGeom>
          <a:noFill/>
        </p:spPr>
        <p:txBody>
          <a:bodyPr wrap="square" rtlCol="0">
            <a:spAutoFit/>
          </a:bodyPr>
          <a:lstStyle/>
          <a:p>
            <a:r>
              <a:rPr lang="en-GB" sz="1000" dirty="0" smtClean="0"/>
              <a:t>Third section contains all account details split into the 3 available accounts in an easy to read pie chart.</a:t>
            </a:r>
            <a:endParaRPr lang="en-GB" sz="1000" dirty="0"/>
          </a:p>
        </p:txBody>
      </p:sp>
      <p:sp>
        <p:nvSpPr>
          <p:cNvPr id="44" name="TextBox 43"/>
          <p:cNvSpPr txBox="1"/>
          <p:nvPr/>
        </p:nvSpPr>
        <p:spPr>
          <a:xfrm>
            <a:off x="4234248" y="3926652"/>
            <a:ext cx="4885037" cy="246221"/>
          </a:xfrm>
          <a:prstGeom prst="rect">
            <a:avLst/>
          </a:prstGeom>
          <a:noFill/>
        </p:spPr>
        <p:txBody>
          <a:bodyPr wrap="square" rtlCol="0">
            <a:spAutoFit/>
          </a:bodyPr>
          <a:lstStyle/>
          <a:p>
            <a:r>
              <a:rPr lang="en-GB" sz="1000" dirty="0" smtClean="0"/>
              <a:t>Forth section gives the details of the prisoners next visit and lead visitor.</a:t>
            </a:r>
            <a:endParaRPr lang="en-GB" sz="1000" dirty="0"/>
          </a:p>
        </p:txBody>
      </p:sp>
      <p:sp>
        <p:nvSpPr>
          <p:cNvPr id="45" name="TextBox 44"/>
          <p:cNvSpPr txBox="1"/>
          <p:nvPr/>
        </p:nvSpPr>
        <p:spPr>
          <a:xfrm>
            <a:off x="4234247" y="4664129"/>
            <a:ext cx="4885037" cy="246221"/>
          </a:xfrm>
          <a:prstGeom prst="rect">
            <a:avLst/>
          </a:prstGeom>
          <a:noFill/>
        </p:spPr>
        <p:txBody>
          <a:bodyPr wrap="square" rtlCol="0">
            <a:spAutoFit/>
          </a:bodyPr>
          <a:lstStyle/>
          <a:p>
            <a:r>
              <a:rPr lang="en-GB" sz="1000" dirty="0" smtClean="0"/>
              <a:t>Fifth section gives the details of current offense.</a:t>
            </a:r>
            <a:endParaRPr lang="en-GB" sz="1000" dirty="0"/>
          </a:p>
        </p:txBody>
      </p:sp>
      <p:sp>
        <p:nvSpPr>
          <p:cNvPr id="46" name="TextBox 45"/>
          <p:cNvSpPr txBox="1"/>
          <p:nvPr/>
        </p:nvSpPr>
        <p:spPr>
          <a:xfrm>
            <a:off x="4234246" y="5356297"/>
            <a:ext cx="4885037" cy="707886"/>
          </a:xfrm>
          <a:prstGeom prst="rect">
            <a:avLst/>
          </a:prstGeom>
          <a:noFill/>
        </p:spPr>
        <p:txBody>
          <a:bodyPr wrap="square" rtlCol="0">
            <a:spAutoFit/>
          </a:bodyPr>
          <a:lstStyle/>
          <a:p>
            <a:r>
              <a:rPr lang="en-GB" sz="1000" dirty="0" smtClean="0"/>
              <a:t>Last section will display any active alerts for the prisoner giving a member of staff indications of potential dangers for instance if the prisoner is a risk to females or assaults staff. If the prisoner is on an open ACCT document  the Alerts symbol would display as and orange icon.</a:t>
            </a:r>
            <a:endParaRPr lang="en-GB" sz="1000" dirty="0"/>
          </a:p>
        </p:txBody>
      </p:sp>
      <p:pic>
        <p:nvPicPr>
          <p:cNvPr id="49" name="Picture 48"/>
          <p:cNvPicPr>
            <a:picLocks noChangeAspect="1"/>
          </p:cNvPicPr>
          <p:nvPr/>
        </p:nvPicPr>
        <p:blipFill>
          <a:blip r:embed="rId14">
            <a:duotone>
              <a:schemeClr val="accent2">
                <a:shade val="45000"/>
                <a:satMod val="135000"/>
              </a:schemeClr>
              <a:prstClr val="white"/>
            </a:duotone>
          </a:blip>
          <a:stretch>
            <a:fillRect/>
          </a:stretch>
        </p:blipFill>
        <p:spPr>
          <a:xfrm>
            <a:off x="6017816" y="5993425"/>
            <a:ext cx="584241" cy="558025"/>
          </a:xfrm>
          <a:prstGeom prst="rect">
            <a:avLst/>
          </a:prstGeom>
        </p:spPr>
      </p:pic>
      <p:sp>
        <p:nvSpPr>
          <p:cNvPr id="51" name="TextBox 50"/>
          <p:cNvSpPr txBox="1"/>
          <p:nvPr/>
        </p:nvSpPr>
        <p:spPr>
          <a:xfrm>
            <a:off x="2556996" y="783858"/>
            <a:ext cx="1054359" cy="707886"/>
          </a:xfrm>
          <a:prstGeom prst="rect">
            <a:avLst/>
          </a:prstGeom>
          <a:noFill/>
        </p:spPr>
        <p:txBody>
          <a:bodyPr wrap="square" rtlCol="0">
            <a:spAutoFit/>
          </a:bodyPr>
          <a:lstStyle/>
          <a:p>
            <a:r>
              <a:rPr lang="en-GB" sz="4000" dirty="0" smtClean="0">
                <a:solidFill>
                  <a:schemeClr val="accent1">
                    <a:lumMod val="75000"/>
                  </a:schemeClr>
                </a:solidFill>
              </a:rPr>
              <a:t>AD</a:t>
            </a:r>
            <a:endParaRPr lang="en-GB" sz="4000" dirty="0">
              <a:solidFill>
                <a:schemeClr val="accent1">
                  <a:lumMod val="75000"/>
                </a:schemeClr>
              </a:solidFill>
            </a:endParaRPr>
          </a:p>
        </p:txBody>
      </p:sp>
      <p:sp>
        <p:nvSpPr>
          <p:cNvPr id="18" name="Oval 17"/>
          <p:cNvSpPr/>
          <p:nvPr/>
        </p:nvSpPr>
        <p:spPr>
          <a:xfrm>
            <a:off x="2539629" y="799119"/>
            <a:ext cx="799239" cy="720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77059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pic>
        <p:nvPicPr>
          <p:cNvPr id="13" name="Picture 12"/>
          <p:cNvPicPr>
            <a:picLocks noChangeAspect="1"/>
          </p:cNvPicPr>
          <p:nvPr/>
        </p:nvPicPr>
        <p:blipFill>
          <a:blip r:embed="rId3">
            <a:duotone>
              <a:schemeClr val="accent5">
                <a:shade val="45000"/>
                <a:satMod val="135000"/>
              </a:schemeClr>
              <a:prstClr val="white"/>
            </a:duotone>
          </a:blip>
          <a:stretch>
            <a:fillRect/>
          </a:stretch>
        </p:blipFill>
        <p:spPr>
          <a:xfrm>
            <a:off x="92549" y="6134270"/>
            <a:ext cx="2895851" cy="280440"/>
          </a:xfrm>
          <a:prstGeom prst="rect">
            <a:avLst/>
          </a:prstGeom>
        </p:spPr>
      </p:pic>
      <p:pic>
        <p:nvPicPr>
          <p:cNvPr id="14" name="Picture 13"/>
          <p:cNvPicPr>
            <a:picLocks noChangeAspect="1"/>
          </p:cNvPicPr>
          <p:nvPr/>
        </p:nvPicPr>
        <p:blipFill>
          <a:blip r:embed="rId3">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12" name="Picture 11"/>
          <p:cNvPicPr>
            <a:picLocks noChangeAspect="1"/>
          </p:cNvPicPr>
          <p:nvPr/>
        </p:nvPicPr>
        <p:blipFill>
          <a:blip r:embed="rId4">
            <a:duotone>
              <a:schemeClr val="accent5">
                <a:shade val="45000"/>
                <a:satMod val="135000"/>
              </a:schemeClr>
              <a:prstClr val="white"/>
            </a:duotone>
          </a:blip>
          <a:stretch>
            <a:fillRect/>
          </a:stretch>
        </p:blipFill>
        <p:spPr>
          <a:xfrm>
            <a:off x="309989" y="6141197"/>
            <a:ext cx="2895238" cy="276190"/>
          </a:xfrm>
          <a:prstGeom prst="rect">
            <a:avLst/>
          </a:prstGeom>
        </p:spPr>
      </p:pic>
      <p:pic>
        <p:nvPicPr>
          <p:cNvPr id="23" name="Picture 22"/>
          <p:cNvPicPr>
            <a:picLocks noChangeAspect="1"/>
          </p:cNvPicPr>
          <p:nvPr/>
        </p:nvPicPr>
        <p:blipFill>
          <a:blip r:embed="rId5">
            <a:grayscl/>
          </a:blip>
          <a:stretch>
            <a:fillRect/>
          </a:stretch>
        </p:blipFill>
        <p:spPr>
          <a:xfrm>
            <a:off x="101880" y="4087247"/>
            <a:ext cx="3307744" cy="282744"/>
          </a:xfrm>
          <a:prstGeom prst="rect">
            <a:avLst/>
          </a:prstGeom>
        </p:spPr>
      </p:pic>
      <p:pic>
        <p:nvPicPr>
          <p:cNvPr id="25" name="Picture 24"/>
          <p:cNvPicPr>
            <a:picLocks noChangeAspect="1"/>
          </p:cNvPicPr>
          <p:nvPr/>
        </p:nvPicPr>
        <p:blipFill>
          <a:blip r:embed="rId6"/>
          <a:stretch>
            <a:fillRect/>
          </a:stretch>
        </p:blipFill>
        <p:spPr>
          <a:xfrm>
            <a:off x="85298" y="443497"/>
            <a:ext cx="3324326" cy="153467"/>
          </a:xfrm>
          <a:prstGeom prst="rect">
            <a:avLst/>
          </a:prstGeom>
        </p:spPr>
      </p:pic>
      <p:cxnSp>
        <p:nvCxnSpPr>
          <p:cNvPr id="37" name="Straight Connector 36"/>
          <p:cNvCxnSpPr/>
          <p:nvPr/>
        </p:nvCxnSpPr>
        <p:spPr>
          <a:xfrm flipV="1">
            <a:off x="114817" y="5682587"/>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34203" y="337079"/>
            <a:ext cx="7710617" cy="5878532"/>
          </a:xfrm>
          <a:prstGeom prst="rect">
            <a:avLst/>
          </a:prstGeom>
          <a:noFill/>
        </p:spPr>
        <p:txBody>
          <a:bodyPr wrap="square" rtlCol="0">
            <a:spAutoFit/>
          </a:bodyPr>
          <a:lstStyle/>
          <a:p>
            <a:r>
              <a:rPr lang="en-GB" sz="1600" b="1" u="sng" dirty="0" smtClean="0"/>
              <a:t>Mobile Prison Officer Concept</a:t>
            </a:r>
          </a:p>
          <a:p>
            <a:r>
              <a:rPr lang="en-GB" sz="1200" b="1" dirty="0" smtClean="0"/>
              <a:t>Theoretical ideas to increase productivity and safety</a:t>
            </a:r>
          </a:p>
          <a:p>
            <a:endParaRPr lang="en-GB" sz="1200" dirty="0"/>
          </a:p>
          <a:p>
            <a:r>
              <a:rPr lang="en-GB" sz="1200" b="1" u="sng" dirty="0" smtClean="0"/>
              <a:t>Safety</a:t>
            </a:r>
            <a:r>
              <a:rPr lang="en-GB" sz="1200" dirty="0" smtClean="0"/>
              <a:t/>
            </a:r>
            <a:br>
              <a:rPr lang="en-GB" sz="1200" dirty="0" smtClean="0"/>
            </a:br>
            <a:r>
              <a:rPr lang="en-GB" sz="1200" dirty="0" smtClean="0"/>
              <a:t>SOS ability on all devices giving officers location either </a:t>
            </a:r>
            <a:r>
              <a:rPr lang="en-GB" sz="1200" smtClean="0"/>
              <a:t>by </a:t>
            </a:r>
            <a:r>
              <a:rPr lang="en-GB" sz="1200" smtClean="0"/>
              <a:t>Wi-Fi </a:t>
            </a:r>
            <a:r>
              <a:rPr lang="en-GB" sz="1200" dirty="0" smtClean="0"/>
              <a:t>or GPS location and automatic recording and transmission of sound and video once activated. (press and 5 seconds to cancel)</a:t>
            </a:r>
            <a:endParaRPr lang="en-GB" sz="1200" dirty="0"/>
          </a:p>
          <a:p>
            <a:r>
              <a:rPr lang="en-GB" sz="1200" dirty="0" smtClean="0"/>
              <a:t>Code Red and Blue would automatically send out location and type of Incident (blue or red) and the give instructions on CPR and how to get someone into the recovery position or how to stop a prisoner from bleeding.</a:t>
            </a:r>
            <a:br>
              <a:rPr lang="en-GB" sz="1200" dirty="0" smtClean="0"/>
            </a:br>
            <a:r>
              <a:rPr lang="en-GB" sz="1200" dirty="0" smtClean="0"/>
              <a:t>By automatically streaming the video to other devises you could potentially stop major disturbances. If other staff can see there is an issue elsewhere in the prison of a large nature then it would be possible to lock up cleaners on another wing to go and assist and get reinforcements in position quicker to stop a situation escalating. </a:t>
            </a:r>
          </a:p>
          <a:p>
            <a:endParaRPr lang="en-GB" sz="1200" dirty="0"/>
          </a:p>
          <a:p>
            <a:r>
              <a:rPr lang="en-GB" sz="1200" b="1" u="sng" dirty="0" smtClean="0"/>
              <a:t>Productivity</a:t>
            </a:r>
          </a:p>
          <a:p>
            <a:endParaRPr lang="en-GB" sz="1200" dirty="0" smtClean="0"/>
          </a:p>
          <a:p>
            <a:r>
              <a:rPr lang="en-GB" sz="1200" b="1" u="sng" dirty="0" smtClean="0"/>
              <a:t>Reports</a:t>
            </a:r>
          </a:p>
          <a:p>
            <a:r>
              <a:rPr lang="en-GB" sz="1200" dirty="0" smtClean="0"/>
              <a:t>The ability to fill in a report and send it to multiple destinations in different formats for example, when filling out an adjudication you can submit an Information report, Nomis case note entry, a Violence reduction report and send the report to the orderly officer simply by clicking check boxes.</a:t>
            </a:r>
          </a:p>
          <a:p>
            <a:r>
              <a:rPr lang="en-GB" sz="1200" dirty="0" smtClean="0"/>
              <a:t>Currently you have to fill in 5 different forms to achieve this which is hugely time consuming.</a:t>
            </a:r>
          </a:p>
          <a:p>
            <a:endParaRPr lang="en-GB" sz="1200" dirty="0"/>
          </a:p>
          <a:p>
            <a:r>
              <a:rPr lang="en-GB" sz="1200" b="1" u="sng" dirty="0" smtClean="0"/>
              <a:t>Private messaging</a:t>
            </a:r>
          </a:p>
          <a:p>
            <a:r>
              <a:rPr lang="en-GB" sz="1200" dirty="0" smtClean="0"/>
              <a:t>The ability to quickly message other members of staff in a chat style application to ask questions, confirm prisoners requests and to assure information received is valid. </a:t>
            </a:r>
          </a:p>
          <a:p>
            <a:endParaRPr lang="en-GB" sz="1200" dirty="0"/>
          </a:p>
          <a:p>
            <a:r>
              <a:rPr lang="en-GB" sz="1200" b="1" u="sng" dirty="0" smtClean="0"/>
              <a:t>Google translate</a:t>
            </a:r>
            <a:r>
              <a:rPr lang="en-GB" sz="1200" dirty="0" smtClean="0"/>
              <a:t/>
            </a:r>
            <a:br>
              <a:rPr lang="en-GB" sz="1200" dirty="0" smtClean="0"/>
            </a:br>
            <a:r>
              <a:rPr lang="en-GB" sz="1200" dirty="0" smtClean="0"/>
              <a:t>The ability to quickly and effectively communicate with Foreign national prisoners that speak little or no English.  This would remove frustrations for these individuals and for staff. </a:t>
            </a:r>
            <a:br>
              <a:rPr lang="en-GB" sz="1200" dirty="0" smtClean="0"/>
            </a:br>
            <a:endParaRPr lang="en-GB" sz="1200" b="1" u="sng" dirty="0" smtClean="0"/>
          </a:p>
          <a:p>
            <a:r>
              <a:rPr lang="en-GB" sz="1200" b="1" u="sng" dirty="0" smtClean="0"/>
              <a:t>QR</a:t>
            </a:r>
            <a:r>
              <a:rPr lang="en-GB" sz="1200" dirty="0"/>
              <a:t/>
            </a:r>
            <a:br>
              <a:rPr lang="en-GB" sz="1200" dirty="0"/>
            </a:br>
            <a:r>
              <a:rPr lang="en-GB" sz="1200" dirty="0" smtClean="0"/>
              <a:t>ID cards, canteen, labour lists and medication could use QR style graphics to create an extra level of security and assurance.. </a:t>
            </a:r>
          </a:p>
        </p:txBody>
      </p:sp>
      <p:pic>
        <p:nvPicPr>
          <p:cNvPr id="18" name="Picture 17"/>
          <p:cNvPicPr>
            <a:picLocks noChangeAspect="1"/>
          </p:cNvPicPr>
          <p:nvPr/>
        </p:nvPicPr>
        <p:blipFill>
          <a:blip r:embed="rId7"/>
          <a:stretch>
            <a:fillRect/>
          </a:stretch>
        </p:blipFill>
        <p:spPr>
          <a:xfrm>
            <a:off x="1138483" y="4338847"/>
            <a:ext cx="1238250" cy="1200150"/>
          </a:xfrm>
          <a:prstGeom prst="rect">
            <a:avLst/>
          </a:prstGeom>
        </p:spPr>
      </p:pic>
      <p:pic>
        <p:nvPicPr>
          <p:cNvPr id="20" name="Picture 19"/>
          <p:cNvPicPr>
            <a:picLocks noChangeAspect="1"/>
          </p:cNvPicPr>
          <p:nvPr/>
        </p:nvPicPr>
        <p:blipFill>
          <a:blip r:embed="rId8"/>
          <a:stretch>
            <a:fillRect/>
          </a:stretch>
        </p:blipFill>
        <p:spPr>
          <a:xfrm>
            <a:off x="1014377" y="2642763"/>
            <a:ext cx="601626" cy="569961"/>
          </a:xfrm>
          <a:prstGeom prst="rect">
            <a:avLst/>
          </a:prstGeom>
        </p:spPr>
      </p:pic>
      <p:pic>
        <p:nvPicPr>
          <p:cNvPr id="26" name="Picture 25"/>
          <p:cNvPicPr>
            <a:picLocks noChangeAspect="1"/>
          </p:cNvPicPr>
          <p:nvPr/>
        </p:nvPicPr>
        <p:blipFill>
          <a:blip r:embed="rId9"/>
          <a:stretch>
            <a:fillRect/>
          </a:stretch>
        </p:blipFill>
        <p:spPr>
          <a:xfrm>
            <a:off x="252362" y="2121035"/>
            <a:ext cx="3000375" cy="361950"/>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32" name="Picture 31"/>
          <p:cNvPicPr>
            <a:picLocks noChangeAspect="1"/>
          </p:cNvPicPr>
          <p:nvPr/>
        </p:nvPicPr>
        <p:blipFill>
          <a:blip r:embed="rId10">
            <a:duotone>
              <a:schemeClr val="accent5">
                <a:shade val="45000"/>
                <a:satMod val="135000"/>
              </a:schemeClr>
              <a:prstClr val="white"/>
            </a:duotone>
          </a:blip>
          <a:stretch>
            <a:fillRect/>
          </a:stretch>
        </p:blipFill>
        <p:spPr>
          <a:xfrm>
            <a:off x="1065239" y="3385332"/>
            <a:ext cx="545433" cy="496344"/>
          </a:xfrm>
          <a:prstGeom prst="rect">
            <a:avLst/>
          </a:prstGeom>
        </p:spPr>
      </p:pic>
      <p:pic>
        <p:nvPicPr>
          <p:cNvPr id="2" name="Picture 1"/>
          <p:cNvPicPr>
            <a:picLocks noChangeAspect="1"/>
          </p:cNvPicPr>
          <p:nvPr/>
        </p:nvPicPr>
        <p:blipFill>
          <a:blip r:embed="rId11"/>
          <a:stretch>
            <a:fillRect/>
          </a:stretch>
        </p:blipFill>
        <p:spPr>
          <a:xfrm>
            <a:off x="342563" y="2690146"/>
            <a:ext cx="479597" cy="455211"/>
          </a:xfrm>
          <a:prstGeom prst="rect">
            <a:avLst/>
          </a:prstGeom>
        </p:spPr>
      </p:pic>
      <p:pic>
        <p:nvPicPr>
          <p:cNvPr id="3" name="Picture 2"/>
          <p:cNvPicPr>
            <a:picLocks noChangeAspect="1"/>
          </p:cNvPicPr>
          <p:nvPr/>
        </p:nvPicPr>
        <p:blipFill>
          <a:blip r:embed="rId12"/>
          <a:stretch>
            <a:fillRect/>
          </a:stretch>
        </p:blipFill>
        <p:spPr>
          <a:xfrm>
            <a:off x="2716653" y="2673578"/>
            <a:ext cx="543494" cy="539146"/>
          </a:xfrm>
          <a:prstGeom prst="rect">
            <a:avLst/>
          </a:prstGeom>
        </p:spPr>
      </p:pic>
      <p:pic>
        <p:nvPicPr>
          <p:cNvPr id="4" name="Picture 3"/>
          <p:cNvPicPr>
            <a:picLocks noChangeAspect="1"/>
          </p:cNvPicPr>
          <p:nvPr/>
        </p:nvPicPr>
        <p:blipFill>
          <a:blip r:embed="rId13"/>
          <a:stretch>
            <a:fillRect/>
          </a:stretch>
        </p:blipFill>
        <p:spPr>
          <a:xfrm>
            <a:off x="2001400" y="2691321"/>
            <a:ext cx="482922" cy="495630"/>
          </a:xfrm>
          <a:prstGeom prst="rect">
            <a:avLst/>
          </a:prstGeom>
        </p:spPr>
      </p:pic>
      <p:pic>
        <p:nvPicPr>
          <p:cNvPr id="6" name="Picture 5"/>
          <p:cNvPicPr>
            <a:picLocks noChangeAspect="1"/>
          </p:cNvPicPr>
          <p:nvPr/>
        </p:nvPicPr>
        <p:blipFill>
          <a:blip r:embed="rId14">
            <a:duotone>
              <a:schemeClr val="accent5">
                <a:shade val="45000"/>
                <a:satMod val="135000"/>
              </a:schemeClr>
              <a:prstClr val="white"/>
            </a:duotone>
          </a:blip>
          <a:stretch>
            <a:fillRect/>
          </a:stretch>
        </p:blipFill>
        <p:spPr>
          <a:xfrm>
            <a:off x="274886" y="3352518"/>
            <a:ext cx="627133" cy="611455"/>
          </a:xfrm>
          <a:prstGeom prst="rect">
            <a:avLst/>
          </a:prstGeom>
        </p:spPr>
      </p:pic>
      <p:pic>
        <p:nvPicPr>
          <p:cNvPr id="7" name="Picture 6"/>
          <p:cNvPicPr>
            <a:picLocks noChangeAspect="1"/>
          </p:cNvPicPr>
          <p:nvPr/>
        </p:nvPicPr>
        <p:blipFill>
          <a:blip r:embed="rId15"/>
          <a:stretch>
            <a:fillRect/>
          </a:stretch>
        </p:blipFill>
        <p:spPr>
          <a:xfrm>
            <a:off x="2001400" y="3352518"/>
            <a:ext cx="565193" cy="571404"/>
          </a:xfrm>
          <a:prstGeom prst="rect">
            <a:avLst/>
          </a:prstGeom>
        </p:spPr>
      </p:pic>
      <p:pic>
        <p:nvPicPr>
          <p:cNvPr id="8" name="Picture 7"/>
          <p:cNvPicPr>
            <a:picLocks noChangeAspect="1"/>
          </p:cNvPicPr>
          <p:nvPr/>
        </p:nvPicPr>
        <p:blipFill>
          <a:blip r:embed="rId16"/>
          <a:stretch>
            <a:fillRect/>
          </a:stretch>
        </p:blipFill>
        <p:spPr>
          <a:xfrm>
            <a:off x="2710053" y="3391506"/>
            <a:ext cx="577564" cy="532265"/>
          </a:xfrm>
          <a:prstGeom prst="rect">
            <a:avLst/>
          </a:prstGeom>
        </p:spPr>
      </p:pic>
      <p:pic>
        <p:nvPicPr>
          <p:cNvPr id="9" name="Picture 8"/>
          <p:cNvPicPr>
            <a:picLocks noChangeAspect="1"/>
          </p:cNvPicPr>
          <p:nvPr/>
        </p:nvPicPr>
        <p:blipFill>
          <a:blip r:embed="rId17"/>
          <a:stretch>
            <a:fillRect/>
          </a:stretch>
        </p:blipFill>
        <p:spPr>
          <a:xfrm>
            <a:off x="1559318" y="5724645"/>
            <a:ext cx="402380" cy="387051"/>
          </a:xfrm>
          <a:prstGeom prst="rect">
            <a:avLst/>
          </a:prstGeom>
        </p:spPr>
      </p:pic>
      <p:pic>
        <p:nvPicPr>
          <p:cNvPr id="10" name="Picture 9"/>
          <p:cNvPicPr>
            <a:picLocks noChangeAspect="1"/>
          </p:cNvPicPr>
          <p:nvPr/>
        </p:nvPicPr>
        <p:blipFill>
          <a:blip r:embed="rId18"/>
          <a:stretch>
            <a:fillRect/>
          </a:stretch>
        </p:blipFill>
        <p:spPr>
          <a:xfrm>
            <a:off x="342563" y="4677096"/>
            <a:ext cx="589101" cy="589101"/>
          </a:xfrm>
          <a:prstGeom prst="rect">
            <a:avLst/>
          </a:prstGeom>
        </p:spPr>
      </p:pic>
      <p:pic>
        <p:nvPicPr>
          <p:cNvPr id="11" name="Picture 10"/>
          <p:cNvPicPr>
            <a:picLocks noChangeAspect="1"/>
          </p:cNvPicPr>
          <p:nvPr/>
        </p:nvPicPr>
        <p:blipFill>
          <a:blip r:embed="rId19"/>
          <a:stretch>
            <a:fillRect/>
          </a:stretch>
        </p:blipFill>
        <p:spPr>
          <a:xfrm>
            <a:off x="2583552" y="4677096"/>
            <a:ext cx="633694" cy="633694"/>
          </a:xfrm>
          <a:prstGeom prst="rect">
            <a:avLst/>
          </a:prstGeom>
        </p:spPr>
      </p:pic>
      <p:pic>
        <p:nvPicPr>
          <p:cNvPr id="15" name="Picture 14"/>
          <p:cNvPicPr>
            <a:picLocks noChangeAspect="1"/>
          </p:cNvPicPr>
          <p:nvPr/>
        </p:nvPicPr>
        <p:blipFill>
          <a:blip r:embed="rId20">
            <a:duotone>
              <a:schemeClr val="accent5">
                <a:shade val="45000"/>
                <a:satMod val="135000"/>
              </a:schemeClr>
              <a:prstClr val="white"/>
            </a:duotone>
          </a:blip>
          <a:stretch>
            <a:fillRect/>
          </a:stretch>
        </p:blipFill>
        <p:spPr>
          <a:xfrm>
            <a:off x="819736" y="717034"/>
            <a:ext cx="1890317" cy="1297027"/>
          </a:xfrm>
          <a:prstGeom prst="rect">
            <a:avLst/>
          </a:prstGeom>
        </p:spPr>
      </p:pic>
      <p:sp>
        <p:nvSpPr>
          <p:cNvPr id="17" name="Rounded Rectangle 16"/>
          <p:cNvSpPr/>
          <p:nvPr/>
        </p:nvSpPr>
        <p:spPr>
          <a:xfrm>
            <a:off x="819736" y="707306"/>
            <a:ext cx="1896917" cy="1297027"/>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8204" y="634488"/>
            <a:ext cx="382756" cy="137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02756" y="1893542"/>
            <a:ext cx="382756" cy="137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2636790" y="662257"/>
            <a:ext cx="382756" cy="137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2625117" y="1945925"/>
            <a:ext cx="382756" cy="137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2828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pic>
        <p:nvPicPr>
          <p:cNvPr id="13" name="Picture 12"/>
          <p:cNvPicPr>
            <a:picLocks noChangeAspect="1"/>
          </p:cNvPicPr>
          <p:nvPr/>
        </p:nvPicPr>
        <p:blipFill>
          <a:blip r:embed="rId3">
            <a:duotone>
              <a:schemeClr val="accent5">
                <a:shade val="45000"/>
                <a:satMod val="135000"/>
              </a:schemeClr>
              <a:prstClr val="white"/>
            </a:duotone>
          </a:blip>
          <a:stretch>
            <a:fillRect/>
          </a:stretch>
        </p:blipFill>
        <p:spPr>
          <a:xfrm>
            <a:off x="92549" y="6134270"/>
            <a:ext cx="2895851" cy="280440"/>
          </a:xfrm>
          <a:prstGeom prst="rect">
            <a:avLst/>
          </a:prstGeom>
        </p:spPr>
      </p:pic>
      <p:pic>
        <p:nvPicPr>
          <p:cNvPr id="14" name="Picture 13"/>
          <p:cNvPicPr>
            <a:picLocks noChangeAspect="1"/>
          </p:cNvPicPr>
          <p:nvPr/>
        </p:nvPicPr>
        <p:blipFill>
          <a:blip r:embed="rId3">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12" name="Picture 11"/>
          <p:cNvPicPr>
            <a:picLocks noChangeAspect="1"/>
          </p:cNvPicPr>
          <p:nvPr/>
        </p:nvPicPr>
        <p:blipFill>
          <a:blip r:embed="rId4">
            <a:duotone>
              <a:schemeClr val="accent5">
                <a:shade val="45000"/>
                <a:satMod val="135000"/>
              </a:schemeClr>
              <a:prstClr val="white"/>
            </a:duotone>
          </a:blip>
          <a:stretch>
            <a:fillRect/>
          </a:stretch>
        </p:blipFill>
        <p:spPr>
          <a:xfrm>
            <a:off x="309989" y="6141197"/>
            <a:ext cx="2895238" cy="276190"/>
          </a:xfrm>
          <a:prstGeom prst="rect">
            <a:avLst/>
          </a:prstGeom>
        </p:spPr>
      </p:pic>
      <p:pic>
        <p:nvPicPr>
          <p:cNvPr id="23" name="Picture 22"/>
          <p:cNvPicPr>
            <a:picLocks noChangeAspect="1"/>
          </p:cNvPicPr>
          <p:nvPr/>
        </p:nvPicPr>
        <p:blipFill>
          <a:blip r:embed="rId5">
            <a:grayscl/>
          </a:blip>
          <a:stretch>
            <a:fillRect/>
          </a:stretch>
        </p:blipFill>
        <p:spPr>
          <a:xfrm>
            <a:off x="92549" y="2996413"/>
            <a:ext cx="3307744" cy="282744"/>
          </a:xfrm>
          <a:prstGeom prst="rect">
            <a:avLst/>
          </a:prstGeom>
        </p:spPr>
      </p:pic>
      <p:pic>
        <p:nvPicPr>
          <p:cNvPr id="25" name="Picture 24"/>
          <p:cNvPicPr>
            <a:picLocks noChangeAspect="1"/>
          </p:cNvPicPr>
          <p:nvPr/>
        </p:nvPicPr>
        <p:blipFill>
          <a:blip r:embed="rId6"/>
          <a:stretch>
            <a:fillRect/>
          </a:stretch>
        </p:blipFill>
        <p:spPr>
          <a:xfrm>
            <a:off x="85298" y="443497"/>
            <a:ext cx="3324326" cy="153467"/>
          </a:xfrm>
          <a:prstGeom prst="rect">
            <a:avLst/>
          </a:prstGeom>
        </p:spPr>
      </p:pic>
      <p:cxnSp>
        <p:nvCxnSpPr>
          <p:cNvPr id="37" name="Straight Connector 36"/>
          <p:cNvCxnSpPr/>
          <p:nvPr/>
        </p:nvCxnSpPr>
        <p:spPr>
          <a:xfrm flipV="1">
            <a:off x="114817" y="5682587"/>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34246" y="701701"/>
            <a:ext cx="7710617" cy="3139321"/>
          </a:xfrm>
          <a:prstGeom prst="rect">
            <a:avLst/>
          </a:prstGeom>
          <a:noFill/>
        </p:spPr>
        <p:txBody>
          <a:bodyPr wrap="square" rtlCol="0">
            <a:spAutoFit/>
          </a:bodyPr>
          <a:lstStyle/>
          <a:p>
            <a:r>
              <a:rPr lang="en-GB" sz="1600" b="1" u="sng" dirty="0" smtClean="0"/>
              <a:t>Mobile Concept</a:t>
            </a:r>
          </a:p>
          <a:p>
            <a:r>
              <a:rPr lang="en-GB" sz="1400" dirty="0" smtClean="0"/>
              <a:t>Theoretical ideas to increase productivity and safety.</a:t>
            </a:r>
          </a:p>
          <a:p>
            <a:endParaRPr lang="en-GB" sz="1400" dirty="0" smtClean="0"/>
          </a:p>
          <a:p>
            <a:endParaRPr lang="en-GB" sz="1400" dirty="0" smtClean="0"/>
          </a:p>
          <a:p>
            <a:r>
              <a:rPr lang="en-GB" sz="1400" b="1" u="sng" dirty="0" smtClean="0"/>
              <a:t>Finance</a:t>
            </a:r>
          </a:p>
          <a:p>
            <a:r>
              <a:rPr lang="en-GB" sz="1400" dirty="0" smtClean="0"/>
              <a:t>SOP could be integrated to allow for a more useable interface with less options and a crisper feel. This could also introduce some features not available through the traditional use of the system to save the service money.</a:t>
            </a:r>
          </a:p>
          <a:p>
            <a:endParaRPr lang="en-GB" sz="1400" dirty="0"/>
          </a:p>
          <a:p>
            <a:r>
              <a:rPr lang="en-GB" sz="1400" b="1" u="sng" dirty="0" smtClean="0"/>
              <a:t>Upload Receipts</a:t>
            </a:r>
          </a:p>
          <a:p>
            <a:r>
              <a:rPr lang="en-GB" sz="1400" dirty="0" smtClean="0"/>
              <a:t>This would allow the User to upload a copy of his or her receipts for parking, meal, food or accommodation to get the balance approved and Potentially save the service money on false claims.</a:t>
            </a:r>
          </a:p>
          <a:p>
            <a:endParaRPr lang="en-GB" sz="1400" dirty="0"/>
          </a:p>
          <a:p>
            <a:endParaRPr lang="en-GB" sz="1400" dirty="0"/>
          </a:p>
        </p:txBody>
      </p:sp>
      <p:pic>
        <p:nvPicPr>
          <p:cNvPr id="9" name="Picture 8"/>
          <p:cNvPicPr>
            <a:picLocks noChangeAspect="1"/>
          </p:cNvPicPr>
          <p:nvPr/>
        </p:nvPicPr>
        <p:blipFill>
          <a:blip r:embed="rId7"/>
          <a:stretch>
            <a:fillRect/>
          </a:stretch>
        </p:blipFill>
        <p:spPr>
          <a:xfrm>
            <a:off x="1559318" y="5724645"/>
            <a:ext cx="402380" cy="387051"/>
          </a:xfrm>
          <a:prstGeom prst="rect">
            <a:avLst/>
          </a:prstGeom>
        </p:spPr>
      </p:pic>
      <p:pic>
        <p:nvPicPr>
          <p:cNvPr id="10" name="Picture 9"/>
          <p:cNvPicPr>
            <a:picLocks noChangeAspect="1"/>
          </p:cNvPicPr>
          <p:nvPr/>
        </p:nvPicPr>
        <p:blipFill>
          <a:blip r:embed="rId8"/>
          <a:stretch>
            <a:fillRect/>
          </a:stretch>
        </p:blipFill>
        <p:spPr>
          <a:xfrm>
            <a:off x="7098566" y="3637692"/>
            <a:ext cx="1156223" cy="1374378"/>
          </a:xfrm>
          <a:prstGeom prst="rect">
            <a:avLst/>
          </a:prstGeom>
        </p:spPr>
      </p:pic>
      <p:grpSp>
        <p:nvGrpSpPr>
          <p:cNvPr id="7" name="Group 6"/>
          <p:cNvGrpSpPr/>
          <p:nvPr/>
        </p:nvGrpSpPr>
        <p:grpSpPr>
          <a:xfrm>
            <a:off x="623439" y="999578"/>
            <a:ext cx="1338259" cy="939451"/>
            <a:chOff x="623439" y="1485125"/>
            <a:chExt cx="1338259" cy="939451"/>
          </a:xfrm>
        </p:grpSpPr>
        <p:pic>
          <p:nvPicPr>
            <p:cNvPr id="15" name="Picture 14"/>
            <p:cNvPicPr>
              <a:picLocks noChangeAspect="1"/>
            </p:cNvPicPr>
            <p:nvPr/>
          </p:nvPicPr>
          <p:blipFill rotWithShape="1">
            <a:blip r:embed="rId9"/>
            <a:srcRect b="18330"/>
            <a:stretch/>
          </p:blipFill>
          <p:spPr>
            <a:xfrm>
              <a:off x="705093" y="1485125"/>
              <a:ext cx="763058" cy="756000"/>
            </a:xfrm>
            <a:prstGeom prst="rect">
              <a:avLst/>
            </a:prstGeom>
          </p:spPr>
        </p:pic>
        <p:sp>
          <p:nvSpPr>
            <p:cNvPr id="21" name="TextBox 20"/>
            <p:cNvSpPr txBox="1"/>
            <p:nvPr/>
          </p:nvSpPr>
          <p:spPr>
            <a:xfrm>
              <a:off x="623439" y="2147577"/>
              <a:ext cx="1338259" cy="276999"/>
            </a:xfrm>
            <a:prstGeom prst="rect">
              <a:avLst/>
            </a:prstGeom>
            <a:noFill/>
          </p:spPr>
          <p:txBody>
            <a:bodyPr wrap="square" rtlCol="0">
              <a:spAutoFit/>
            </a:bodyPr>
            <a:lstStyle/>
            <a:p>
              <a:r>
                <a:rPr lang="en-GB" sz="1200" dirty="0" smtClean="0">
                  <a:solidFill>
                    <a:schemeClr val="accent1">
                      <a:lumMod val="75000"/>
                    </a:schemeClr>
                  </a:solidFill>
                </a:rPr>
                <a:t>Time Cards</a:t>
              </a:r>
              <a:endParaRPr lang="en-GB" sz="1200" dirty="0">
                <a:solidFill>
                  <a:schemeClr val="accent1">
                    <a:lumMod val="75000"/>
                  </a:schemeClr>
                </a:solidFill>
              </a:endParaRPr>
            </a:p>
          </p:txBody>
        </p:sp>
      </p:grpSp>
      <p:grpSp>
        <p:nvGrpSpPr>
          <p:cNvPr id="8" name="Group 7"/>
          <p:cNvGrpSpPr/>
          <p:nvPr/>
        </p:nvGrpSpPr>
        <p:grpSpPr>
          <a:xfrm>
            <a:off x="2014729" y="972578"/>
            <a:ext cx="1373361" cy="957451"/>
            <a:chOff x="2034225" y="1467125"/>
            <a:chExt cx="1373361" cy="957451"/>
          </a:xfrm>
        </p:grpSpPr>
        <p:pic>
          <p:nvPicPr>
            <p:cNvPr id="17" name="Picture 16"/>
            <p:cNvPicPr>
              <a:picLocks noChangeAspect="1"/>
            </p:cNvPicPr>
            <p:nvPr/>
          </p:nvPicPr>
          <p:blipFill rotWithShape="1">
            <a:blip r:embed="rId10"/>
            <a:srcRect b="16203"/>
            <a:stretch/>
          </p:blipFill>
          <p:spPr>
            <a:xfrm>
              <a:off x="2034225" y="1467125"/>
              <a:ext cx="781311" cy="792000"/>
            </a:xfrm>
            <a:prstGeom prst="rect">
              <a:avLst/>
            </a:prstGeom>
          </p:spPr>
        </p:pic>
        <p:sp>
          <p:nvSpPr>
            <p:cNvPr id="22" name="TextBox 21"/>
            <p:cNvSpPr txBox="1"/>
            <p:nvPr/>
          </p:nvSpPr>
          <p:spPr>
            <a:xfrm>
              <a:off x="2069327" y="2147577"/>
              <a:ext cx="1338259" cy="276999"/>
            </a:xfrm>
            <a:prstGeom prst="rect">
              <a:avLst/>
            </a:prstGeom>
            <a:noFill/>
          </p:spPr>
          <p:txBody>
            <a:bodyPr wrap="square" rtlCol="0">
              <a:spAutoFit/>
            </a:bodyPr>
            <a:lstStyle/>
            <a:p>
              <a:r>
                <a:rPr lang="en-GB" sz="1200" dirty="0" smtClean="0">
                  <a:solidFill>
                    <a:schemeClr val="accent1">
                      <a:lumMod val="75000"/>
                    </a:schemeClr>
                  </a:solidFill>
                </a:rPr>
                <a:t>Expenses</a:t>
              </a:r>
              <a:endParaRPr lang="en-GB" sz="1200" dirty="0">
                <a:solidFill>
                  <a:schemeClr val="accent1">
                    <a:lumMod val="75000"/>
                  </a:schemeClr>
                </a:solidFill>
              </a:endParaRPr>
            </a:p>
          </p:txBody>
        </p:sp>
      </p:grpSp>
      <p:grpSp>
        <p:nvGrpSpPr>
          <p:cNvPr id="19" name="Group 18"/>
          <p:cNvGrpSpPr/>
          <p:nvPr/>
        </p:nvGrpSpPr>
        <p:grpSpPr>
          <a:xfrm>
            <a:off x="513773" y="1996649"/>
            <a:ext cx="1338259" cy="966980"/>
            <a:chOff x="513773" y="2481698"/>
            <a:chExt cx="1338259" cy="966980"/>
          </a:xfrm>
        </p:grpSpPr>
        <p:pic>
          <p:nvPicPr>
            <p:cNvPr id="11" name="Picture 10"/>
            <p:cNvPicPr>
              <a:picLocks noChangeAspect="1"/>
            </p:cNvPicPr>
            <p:nvPr/>
          </p:nvPicPr>
          <p:blipFill rotWithShape="1">
            <a:blip r:embed="rId11"/>
            <a:srcRect t="1" b="20681"/>
            <a:stretch/>
          </p:blipFill>
          <p:spPr>
            <a:xfrm>
              <a:off x="690703" y="2481698"/>
              <a:ext cx="744214" cy="756000"/>
            </a:xfrm>
            <a:prstGeom prst="rect">
              <a:avLst/>
            </a:prstGeom>
          </p:spPr>
        </p:pic>
        <p:sp>
          <p:nvSpPr>
            <p:cNvPr id="24" name="TextBox 23"/>
            <p:cNvSpPr txBox="1"/>
            <p:nvPr/>
          </p:nvSpPr>
          <p:spPr>
            <a:xfrm>
              <a:off x="513773" y="3171679"/>
              <a:ext cx="1338259" cy="276999"/>
            </a:xfrm>
            <a:prstGeom prst="rect">
              <a:avLst/>
            </a:prstGeom>
            <a:noFill/>
          </p:spPr>
          <p:txBody>
            <a:bodyPr wrap="square" rtlCol="0">
              <a:spAutoFit/>
            </a:bodyPr>
            <a:lstStyle/>
            <a:p>
              <a:r>
                <a:rPr lang="en-GB" sz="1200" dirty="0" smtClean="0">
                  <a:solidFill>
                    <a:schemeClr val="accent1">
                      <a:lumMod val="75000"/>
                    </a:schemeClr>
                  </a:solidFill>
                </a:rPr>
                <a:t>Upload Receipts</a:t>
              </a:r>
              <a:endParaRPr lang="en-GB" sz="1200" dirty="0">
                <a:solidFill>
                  <a:schemeClr val="accent1">
                    <a:lumMod val="75000"/>
                  </a:schemeClr>
                </a:solidFill>
              </a:endParaRPr>
            </a:p>
          </p:txBody>
        </p:sp>
      </p:grpSp>
      <p:grpSp>
        <p:nvGrpSpPr>
          <p:cNvPr id="27" name="Group 26"/>
          <p:cNvGrpSpPr/>
          <p:nvPr/>
        </p:nvGrpSpPr>
        <p:grpSpPr>
          <a:xfrm>
            <a:off x="2053868" y="2027795"/>
            <a:ext cx="1355756" cy="933787"/>
            <a:chOff x="2081566" y="2512766"/>
            <a:chExt cx="1355756" cy="933787"/>
          </a:xfrm>
        </p:grpSpPr>
        <p:pic>
          <p:nvPicPr>
            <p:cNvPr id="2" name="Picture 1"/>
            <p:cNvPicPr>
              <a:picLocks noChangeAspect="1"/>
            </p:cNvPicPr>
            <p:nvPr/>
          </p:nvPicPr>
          <p:blipFill>
            <a:blip r:embed="rId12"/>
            <a:stretch>
              <a:fillRect/>
            </a:stretch>
          </p:blipFill>
          <p:spPr>
            <a:xfrm>
              <a:off x="2081566" y="2512766"/>
              <a:ext cx="686627" cy="688878"/>
            </a:xfrm>
            <a:prstGeom prst="rect">
              <a:avLst/>
            </a:prstGeom>
          </p:spPr>
        </p:pic>
        <p:sp>
          <p:nvSpPr>
            <p:cNvPr id="26" name="TextBox 25"/>
            <p:cNvSpPr txBox="1"/>
            <p:nvPr/>
          </p:nvSpPr>
          <p:spPr>
            <a:xfrm>
              <a:off x="2099063" y="3169554"/>
              <a:ext cx="1338259" cy="276999"/>
            </a:xfrm>
            <a:prstGeom prst="rect">
              <a:avLst/>
            </a:prstGeom>
            <a:noFill/>
          </p:spPr>
          <p:txBody>
            <a:bodyPr wrap="square" rtlCol="0">
              <a:spAutoFit/>
            </a:bodyPr>
            <a:lstStyle/>
            <a:p>
              <a:r>
                <a:rPr lang="en-GB" sz="1200" dirty="0" smtClean="0">
                  <a:solidFill>
                    <a:schemeClr val="accent1">
                      <a:lumMod val="75000"/>
                    </a:schemeClr>
                  </a:solidFill>
                </a:rPr>
                <a:t>Log Out</a:t>
              </a:r>
              <a:endParaRPr lang="en-GB" sz="1200" dirty="0">
                <a:solidFill>
                  <a:schemeClr val="accent1">
                    <a:lumMod val="75000"/>
                  </a:schemeClr>
                </a:solidFill>
              </a:endParaRPr>
            </a:p>
          </p:txBody>
        </p:sp>
      </p:grpSp>
      <p:pic>
        <p:nvPicPr>
          <p:cNvPr id="6" name="Picture 5"/>
          <p:cNvPicPr>
            <a:picLocks noChangeAspect="1"/>
          </p:cNvPicPr>
          <p:nvPr/>
        </p:nvPicPr>
        <p:blipFill>
          <a:blip r:embed="rId13"/>
          <a:stretch>
            <a:fillRect/>
          </a:stretch>
        </p:blipFill>
        <p:spPr>
          <a:xfrm>
            <a:off x="81641" y="596964"/>
            <a:ext cx="3329559" cy="327038"/>
          </a:xfrm>
          <a:prstGeom prst="rect">
            <a:avLst/>
          </a:prstGeom>
        </p:spPr>
      </p:pic>
      <p:sp>
        <p:nvSpPr>
          <p:cNvPr id="18" name="TextBox 17"/>
          <p:cNvSpPr txBox="1"/>
          <p:nvPr/>
        </p:nvSpPr>
        <p:spPr>
          <a:xfrm>
            <a:off x="1086622" y="568137"/>
            <a:ext cx="1338259" cy="369332"/>
          </a:xfrm>
          <a:prstGeom prst="rect">
            <a:avLst/>
          </a:prstGeom>
          <a:noFill/>
        </p:spPr>
        <p:txBody>
          <a:bodyPr wrap="square" rtlCol="0">
            <a:spAutoFit/>
          </a:bodyPr>
          <a:lstStyle/>
          <a:p>
            <a:r>
              <a:rPr lang="en-GB" b="1" dirty="0" smtClean="0">
                <a:solidFill>
                  <a:schemeClr val="bg1"/>
                </a:solidFill>
              </a:rPr>
              <a:t>SOP Mobile</a:t>
            </a:r>
            <a:endParaRPr lang="en-GB" b="1" dirty="0">
              <a:solidFill>
                <a:schemeClr val="bg1"/>
              </a:solidFill>
            </a:endParaRPr>
          </a:p>
        </p:txBody>
      </p:sp>
      <p:pic>
        <p:nvPicPr>
          <p:cNvPr id="28" name="Picture 27"/>
          <p:cNvPicPr>
            <a:picLocks noChangeAspect="1"/>
          </p:cNvPicPr>
          <p:nvPr/>
        </p:nvPicPr>
        <p:blipFill>
          <a:blip r:embed="rId14"/>
          <a:stretch>
            <a:fillRect/>
          </a:stretch>
        </p:blipFill>
        <p:spPr>
          <a:xfrm>
            <a:off x="822176" y="3362890"/>
            <a:ext cx="1935212" cy="2136520"/>
          </a:xfrm>
          <a:prstGeom prst="rect">
            <a:avLst/>
          </a:prstGeom>
        </p:spPr>
      </p:pic>
      <p:sp>
        <p:nvSpPr>
          <p:cNvPr id="31" name="TextBox 30"/>
          <p:cNvSpPr txBox="1"/>
          <p:nvPr/>
        </p:nvSpPr>
        <p:spPr>
          <a:xfrm>
            <a:off x="2380935" y="3577636"/>
            <a:ext cx="1338259" cy="246221"/>
          </a:xfrm>
          <a:prstGeom prst="rect">
            <a:avLst/>
          </a:prstGeom>
          <a:noFill/>
        </p:spPr>
        <p:txBody>
          <a:bodyPr wrap="square" rtlCol="0">
            <a:spAutoFit/>
          </a:bodyPr>
          <a:lstStyle/>
          <a:p>
            <a:r>
              <a:rPr lang="en-GB" sz="1000" dirty="0" smtClean="0"/>
              <a:t>Approved</a:t>
            </a:r>
            <a:endParaRPr lang="en-GB" sz="1000" dirty="0"/>
          </a:p>
        </p:txBody>
      </p:sp>
      <p:sp>
        <p:nvSpPr>
          <p:cNvPr id="32" name="TextBox 31"/>
          <p:cNvSpPr txBox="1"/>
          <p:nvPr/>
        </p:nvSpPr>
        <p:spPr>
          <a:xfrm>
            <a:off x="2380935" y="3879831"/>
            <a:ext cx="1338259" cy="246221"/>
          </a:xfrm>
          <a:prstGeom prst="rect">
            <a:avLst/>
          </a:prstGeom>
          <a:noFill/>
        </p:spPr>
        <p:txBody>
          <a:bodyPr wrap="square" rtlCol="0">
            <a:spAutoFit/>
          </a:bodyPr>
          <a:lstStyle/>
          <a:p>
            <a:r>
              <a:rPr lang="en-GB" sz="1000" dirty="0" smtClean="0"/>
              <a:t>Outstanding</a:t>
            </a:r>
            <a:endParaRPr lang="en-GB" sz="1000" dirty="0"/>
          </a:p>
        </p:txBody>
      </p:sp>
      <p:sp>
        <p:nvSpPr>
          <p:cNvPr id="29" name="Rectangle 28"/>
          <p:cNvSpPr/>
          <p:nvPr/>
        </p:nvSpPr>
        <p:spPr>
          <a:xfrm>
            <a:off x="822176" y="4783892"/>
            <a:ext cx="60688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p:cNvSpPr/>
          <p:nvPr/>
        </p:nvSpPr>
        <p:spPr>
          <a:xfrm>
            <a:off x="705093" y="5110021"/>
            <a:ext cx="60688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p:cNvSpPr txBox="1"/>
          <p:nvPr/>
        </p:nvSpPr>
        <p:spPr>
          <a:xfrm>
            <a:off x="1313610" y="3681002"/>
            <a:ext cx="348295" cy="246221"/>
          </a:xfrm>
          <a:prstGeom prst="rect">
            <a:avLst/>
          </a:prstGeom>
          <a:noFill/>
        </p:spPr>
        <p:txBody>
          <a:bodyPr wrap="square" rtlCol="0">
            <a:spAutoFit/>
          </a:bodyPr>
          <a:lstStyle/>
          <a:p>
            <a:r>
              <a:rPr lang="en-GB" sz="1000" b="1" dirty="0" smtClean="0">
                <a:solidFill>
                  <a:srgbClr val="73BE41"/>
                </a:solidFill>
              </a:rPr>
              <a:t>24</a:t>
            </a:r>
            <a:endParaRPr lang="en-GB" sz="1000" b="1" dirty="0">
              <a:solidFill>
                <a:srgbClr val="73BE41"/>
              </a:solidFill>
            </a:endParaRPr>
          </a:p>
        </p:txBody>
      </p:sp>
      <p:cxnSp>
        <p:nvCxnSpPr>
          <p:cNvPr id="34" name="Straight Connector 33"/>
          <p:cNvCxnSpPr/>
          <p:nvPr/>
        </p:nvCxnSpPr>
        <p:spPr>
          <a:xfrm>
            <a:off x="1182902" y="3984280"/>
            <a:ext cx="572849"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311973" y="4078660"/>
            <a:ext cx="348295" cy="246221"/>
          </a:xfrm>
          <a:prstGeom prst="rect">
            <a:avLst/>
          </a:prstGeom>
          <a:noFill/>
        </p:spPr>
        <p:txBody>
          <a:bodyPr wrap="square" rtlCol="0">
            <a:spAutoFit/>
          </a:bodyPr>
          <a:lstStyle/>
          <a:p>
            <a:r>
              <a:rPr lang="en-GB" sz="1000" b="1" dirty="0" smtClean="0">
                <a:solidFill>
                  <a:srgbClr val="B3E3F0"/>
                </a:solidFill>
              </a:rPr>
              <a:t>60</a:t>
            </a:r>
            <a:endParaRPr lang="en-GB" sz="1000" b="1" dirty="0">
              <a:solidFill>
                <a:srgbClr val="B3E3F0"/>
              </a:solidFill>
            </a:endParaRPr>
          </a:p>
        </p:txBody>
      </p:sp>
      <p:sp>
        <p:nvSpPr>
          <p:cNvPr id="39" name="TextBox 38"/>
          <p:cNvSpPr txBox="1"/>
          <p:nvPr/>
        </p:nvSpPr>
        <p:spPr>
          <a:xfrm>
            <a:off x="4234246" y="5012070"/>
            <a:ext cx="7606881" cy="738664"/>
          </a:xfrm>
          <a:prstGeom prst="rect">
            <a:avLst/>
          </a:prstGeom>
          <a:noFill/>
        </p:spPr>
        <p:txBody>
          <a:bodyPr wrap="square" rtlCol="0">
            <a:spAutoFit/>
          </a:bodyPr>
          <a:lstStyle/>
          <a:p>
            <a:r>
              <a:rPr lang="en-GB" sz="1400" b="1" u="sng" dirty="0" smtClean="0"/>
              <a:t>Snapshot</a:t>
            </a:r>
          </a:p>
          <a:p>
            <a:r>
              <a:rPr lang="en-GB" sz="1400" dirty="0" smtClean="0"/>
              <a:t>This would allow the user to see what overtime had been approved and what was outstanding for the current month and what the expected total of those hours would work out at. </a:t>
            </a:r>
            <a:endParaRPr lang="en-GB" sz="1400" dirty="0"/>
          </a:p>
        </p:txBody>
      </p:sp>
      <p:pic>
        <p:nvPicPr>
          <p:cNvPr id="42" name="Picture 41"/>
          <p:cNvPicPr>
            <a:picLocks noChangeAspect="1"/>
          </p:cNvPicPr>
          <p:nvPr/>
        </p:nvPicPr>
        <p:blipFill>
          <a:blip r:embed="rId15"/>
          <a:stretch>
            <a:fillRect/>
          </a:stretch>
        </p:blipFill>
        <p:spPr>
          <a:xfrm>
            <a:off x="92549" y="4698025"/>
            <a:ext cx="3307744" cy="126910"/>
          </a:xfrm>
          <a:prstGeom prst="rect">
            <a:avLst/>
          </a:prstGeom>
        </p:spPr>
      </p:pic>
      <p:pic>
        <p:nvPicPr>
          <p:cNvPr id="43" name="Picture 42"/>
          <p:cNvPicPr>
            <a:picLocks noChangeAspect="1"/>
          </p:cNvPicPr>
          <p:nvPr/>
        </p:nvPicPr>
        <p:blipFill>
          <a:blip r:embed="rId15"/>
          <a:stretch>
            <a:fillRect/>
          </a:stretch>
        </p:blipFill>
        <p:spPr>
          <a:xfrm>
            <a:off x="114817" y="3169295"/>
            <a:ext cx="3307744" cy="126910"/>
          </a:xfrm>
          <a:prstGeom prst="rect">
            <a:avLst/>
          </a:prstGeom>
        </p:spPr>
      </p:pic>
      <p:sp>
        <p:nvSpPr>
          <p:cNvPr id="33" name="TextBox 32"/>
          <p:cNvSpPr txBox="1"/>
          <p:nvPr/>
        </p:nvSpPr>
        <p:spPr>
          <a:xfrm>
            <a:off x="819022" y="3121827"/>
            <a:ext cx="2169378" cy="246221"/>
          </a:xfrm>
          <a:prstGeom prst="rect">
            <a:avLst/>
          </a:prstGeom>
          <a:noFill/>
        </p:spPr>
        <p:txBody>
          <a:bodyPr wrap="square" rtlCol="0">
            <a:spAutoFit/>
          </a:bodyPr>
          <a:lstStyle/>
          <a:p>
            <a:r>
              <a:rPr lang="en-GB" sz="1000" dirty="0" smtClean="0">
                <a:solidFill>
                  <a:schemeClr val="bg1"/>
                </a:solidFill>
              </a:rPr>
              <a:t>March 2017 Snapshot Statement</a:t>
            </a:r>
            <a:endParaRPr lang="en-GB" sz="1000" dirty="0">
              <a:solidFill>
                <a:schemeClr val="bg1"/>
              </a:solidFill>
            </a:endParaRPr>
          </a:p>
        </p:txBody>
      </p:sp>
      <p:sp>
        <p:nvSpPr>
          <p:cNvPr id="44" name="TextBox 43"/>
          <p:cNvSpPr txBox="1"/>
          <p:nvPr/>
        </p:nvSpPr>
        <p:spPr>
          <a:xfrm>
            <a:off x="1162771" y="4638369"/>
            <a:ext cx="2169378" cy="246221"/>
          </a:xfrm>
          <a:prstGeom prst="rect">
            <a:avLst/>
          </a:prstGeom>
          <a:noFill/>
        </p:spPr>
        <p:txBody>
          <a:bodyPr wrap="square" rtlCol="0">
            <a:spAutoFit/>
          </a:bodyPr>
          <a:lstStyle/>
          <a:p>
            <a:r>
              <a:rPr lang="en-GB" sz="1000" dirty="0" smtClean="0">
                <a:solidFill>
                  <a:schemeClr val="bg1"/>
                </a:solidFill>
              </a:rPr>
              <a:t>Statement History</a:t>
            </a:r>
            <a:endParaRPr lang="en-GB" sz="1000" dirty="0">
              <a:solidFill>
                <a:schemeClr val="bg1"/>
              </a:solidFill>
            </a:endParaRPr>
          </a:p>
        </p:txBody>
      </p:sp>
      <p:pic>
        <p:nvPicPr>
          <p:cNvPr id="52" name="Picture 51"/>
          <p:cNvPicPr>
            <a:picLocks noChangeAspect="1"/>
          </p:cNvPicPr>
          <p:nvPr/>
        </p:nvPicPr>
        <p:blipFill>
          <a:blip r:embed="rId16"/>
          <a:stretch>
            <a:fillRect/>
          </a:stretch>
        </p:blipFill>
        <p:spPr>
          <a:xfrm>
            <a:off x="3151110" y="4857232"/>
            <a:ext cx="242300" cy="242300"/>
          </a:xfrm>
          <a:prstGeom prst="rect">
            <a:avLst/>
          </a:prstGeom>
        </p:spPr>
      </p:pic>
      <p:pic>
        <p:nvPicPr>
          <p:cNvPr id="53" name="Picture 52"/>
          <p:cNvPicPr>
            <a:picLocks noChangeAspect="1"/>
          </p:cNvPicPr>
          <p:nvPr/>
        </p:nvPicPr>
        <p:blipFill>
          <a:blip r:embed="rId16"/>
          <a:stretch>
            <a:fillRect/>
          </a:stretch>
        </p:blipFill>
        <p:spPr>
          <a:xfrm>
            <a:off x="3149416" y="5168902"/>
            <a:ext cx="242300" cy="242300"/>
          </a:xfrm>
          <a:prstGeom prst="rect">
            <a:avLst/>
          </a:prstGeom>
        </p:spPr>
      </p:pic>
      <p:sp>
        <p:nvSpPr>
          <p:cNvPr id="3" name="Rectangle 2"/>
          <p:cNvSpPr/>
          <p:nvPr/>
        </p:nvSpPr>
        <p:spPr>
          <a:xfrm>
            <a:off x="705093" y="4831862"/>
            <a:ext cx="2241087" cy="766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solidFill>
                <a:schemeClr val="bg1"/>
              </a:solidFill>
            </a:endParaRPr>
          </a:p>
        </p:txBody>
      </p:sp>
      <p:grpSp>
        <p:nvGrpSpPr>
          <p:cNvPr id="48" name="Group 47"/>
          <p:cNvGrpSpPr/>
          <p:nvPr/>
        </p:nvGrpSpPr>
        <p:grpSpPr>
          <a:xfrm>
            <a:off x="88568" y="4869723"/>
            <a:ext cx="3315943" cy="312412"/>
            <a:chOff x="84350" y="4873712"/>
            <a:chExt cx="3315943" cy="312412"/>
          </a:xfrm>
        </p:grpSpPr>
        <p:pic>
          <p:nvPicPr>
            <p:cNvPr id="45" name="Picture 44"/>
            <p:cNvPicPr>
              <a:picLocks noChangeAspect="1"/>
            </p:cNvPicPr>
            <p:nvPr/>
          </p:nvPicPr>
          <p:blipFill>
            <a:blip r:embed="rId17"/>
            <a:stretch>
              <a:fillRect/>
            </a:stretch>
          </p:blipFill>
          <p:spPr>
            <a:xfrm flipV="1">
              <a:off x="84350" y="5085613"/>
              <a:ext cx="3315943" cy="100511"/>
            </a:xfrm>
            <a:prstGeom prst="rect">
              <a:avLst/>
            </a:prstGeom>
          </p:spPr>
        </p:pic>
        <p:sp>
          <p:nvSpPr>
            <p:cNvPr id="46" name="TextBox 45"/>
            <p:cNvSpPr txBox="1"/>
            <p:nvPr/>
          </p:nvSpPr>
          <p:spPr>
            <a:xfrm>
              <a:off x="1295873" y="4873712"/>
              <a:ext cx="1338259" cy="246221"/>
            </a:xfrm>
            <a:prstGeom prst="rect">
              <a:avLst/>
            </a:prstGeom>
            <a:noFill/>
          </p:spPr>
          <p:txBody>
            <a:bodyPr wrap="square" rtlCol="0">
              <a:spAutoFit/>
            </a:bodyPr>
            <a:lstStyle/>
            <a:p>
              <a:r>
                <a:rPr lang="en-GB" sz="1000" dirty="0" smtClean="0"/>
                <a:t>February 2017</a:t>
              </a:r>
              <a:endParaRPr lang="en-GB" sz="1000" dirty="0"/>
            </a:p>
          </p:txBody>
        </p:sp>
      </p:grpSp>
      <p:grpSp>
        <p:nvGrpSpPr>
          <p:cNvPr id="49" name="Group 48"/>
          <p:cNvGrpSpPr/>
          <p:nvPr/>
        </p:nvGrpSpPr>
        <p:grpSpPr>
          <a:xfrm>
            <a:off x="84350" y="5194222"/>
            <a:ext cx="3315943" cy="319778"/>
            <a:chOff x="84350" y="4866346"/>
            <a:chExt cx="3315943" cy="319778"/>
          </a:xfrm>
        </p:grpSpPr>
        <p:pic>
          <p:nvPicPr>
            <p:cNvPr id="50" name="Picture 49"/>
            <p:cNvPicPr>
              <a:picLocks noChangeAspect="1"/>
            </p:cNvPicPr>
            <p:nvPr/>
          </p:nvPicPr>
          <p:blipFill>
            <a:blip r:embed="rId17"/>
            <a:stretch>
              <a:fillRect/>
            </a:stretch>
          </p:blipFill>
          <p:spPr>
            <a:xfrm flipV="1">
              <a:off x="84350" y="5085613"/>
              <a:ext cx="3315943" cy="100511"/>
            </a:xfrm>
            <a:prstGeom prst="rect">
              <a:avLst/>
            </a:prstGeom>
          </p:spPr>
        </p:pic>
        <p:sp>
          <p:nvSpPr>
            <p:cNvPr id="51" name="TextBox 50"/>
            <p:cNvSpPr txBox="1"/>
            <p:nvPr/>
          </p:nvSpPr>
          <p:spPr>
            <a:xfrm>
              <a:off x="1306875" y="4866346"/>
              <a:ext cx="1338259" cy="246221"/>
            </a:xfrm>
            <a:prstGeom prst="rect">
              <a:avLst/>
            </a:prstGeom>
            <a:noFill/>
          </p:spPr>
          <p:txBody>
            <a:bodyPr wrap="square" rtlCol="0">
              <a:spAutoFit/>
            </a:bodyPr>
            <a:lstStyle/>
            <a:p>
              <a:r>
                <a:rPr lang="en-GB" sz="1000" dirty="0" smtClean="0"/>
                <a:t>January 2017</a:t>
              </a:r>
              <a:endParaRPr lang="en-GB" sz="1000" dirty="0"/>
            </a:p>
          </p:txBody>
        </p:sp>
      </p:grpSp>
    </p:spTree>
    <p:extLst>
      <p:ext uri="{BB962C8B-B14F-4D97-AF65-F5344CB8AC3E}">
        <p14:creationId xmlns:p14="http://schemas.microsoft.com/office/powerpoint/2010/main" val="4258460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3306"/>
            <a:ext cx="3515216" cy="6658904"/>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blip>
          <a:stretch>
            <a:fillRect/>
          </a:stretch>
        </p:blipFill>
        <p:spPr>
          <a:xfrm>
            <a:off x="92549" y="6134270"/>
            <a:ext cx="2895851" cy="280440"/>
          </a:xfrm>
          <a:prstGeom prst="rect">
            <a:avLst/>
          </a:prstGeom>
        </p:spPr>
      </p:pic>
      <p:pic>
        <p:nvPicPr>
          <p:cNvPr id="14" name="Picture 13"/>
          <p:cNvPicPr>
            <a:picLocks noChangeAspect="1"/>
          </p:cNvPicPr>
          <p:nvPr/>
        </p:nvPicPr>
        <p:blipFill>
          <a:blip r:embed="rId3">
            <a:duotone>
              <a:schemeClr val="accent2">
                <a:shade val="45000"/>
                <a:satMod val="135000"/>
              </a:schemeClr>
              <a:prstClr val="white"/>
            </a:duotone>
          </a:blip>
          <a:stretch>
            <a:fillRect/>
          </a:stretch>
        </p:blipFill>
        <p:spPr>
          <a:xfrm>
            <a:off x="513773" y="6136947"/>
            <a:ext cx="2895851" cy="280440"/>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blip>
          <a:stretch>
            <a:fillRect/>
          </a:stretch>
        </p:blipFill>
        <p:spPr>
          <a:xfrm>
            <a:off x="309989" y="6141197"/>
            <a:ext cx="2895238" cy="276190"/>
          </a:xfrm>
          <a:prstGeom prst="rect">
            <a:avLst/>
          </a:prstGeom>
        </p:spPr>
      </p:pic>
      <p:pic>
        <p:nvPicPr>
          <p:cNvPr id="25" name="Picture 24"/>
          <p:cNvPicPr>
            <a:picLocks noChangeAspect="1"/>
          </p:cNvPicPr>
          <p:nvPr/>
        </p:nvPicPr>
        <p:blipFill>
          <a:blip r:embed="rId5">
            <a:duotone>
              <a:schemeClr val="accent2">
                <a:shade val="45000"/>
                <a:satMod val="135000"/>
              </a:schemeClr>
              <a:prstClr val="white"/>
            </a:duotone>
          </a:blip>
          <a:stretch>
            <a:fillRect/>
          </a:stretch>
        </p:blipFill>
        <p:spPr>
          <a:xfrm>
            <a:off x="85298" y="443497"/>
            <a:ext cx="3324326" cy="153467"/>
          </a:xfrm>
          <a:prstGeom prst="rect">
            <a:avLst/>
          </a:prstGeom>
        </p:spPr>
      </p:pic>
      <p:cxnSp>
        <p:nvCxnSpPr>
          <p:cNvPr id="37" name="Straight Connector 36"/>
          <p:cNvCxnSpPr/>
          <p:nvPr/>
        </p:nvCxnSpPr>
        <p:spPr>
          <a:xfrm flipV="1">
            <a:off x="114817" y="5682587"/>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34246" y="701701"/>
            <a:ext cx="7710617" cy="4678204"/>
          </a:xfrm>
          <a:prstGeom prst="rect">
            <a:avLst/>
          </a:prstGeom>
          <a:noFill/>
        </p:spPr>
        <p:txBody>
          <a:bodyPr wrap="square" rtlCol="0">
            <a:spAutoFit/>
          </a:bodyPr>
          <a:lstStyle/>
          <a:p>
            <a:r>
              <a:rPr lang="en-GB" sz="1600" b="1" u="sng" dirty="0" smtClean="0"/>
              <a:t>Mobile Concept Amber Alert</a:t>
            </a:r>
          </a:p>
          <a:p>
            <a:endParaRPr lang="en-GB" sz="1600" b="1" u="sng" dirty="0"/>
          </a:p>
          <a:p>
            <a:r>
              <a:rPr lang="en-GB" sz="1400" dirty="0" smtClean="0"/>
              <a:t>The amber alert system could be used to find a missing prisoner.</a:t>
            </a:r>
          </a:p>
          <a:p>
            <a:endParaRPr lang="en-GB" sz="1400" dirty="0" smtClean="0"/>
          </a:p>
          <a:p>
            <a:r>
              <a:rPr lang="en-GB" sz="1400" dirty="0" smtClean="0"/>
              <a:t>Practical uses would be when a prisoner has been sent to work but not arrived, a member of staff could then issue the Amber Alert and every device in the establishment would receive a notification with the prisoners Name, Number, Picture, Housing Location and Intended Destination. </a:t>
            </a:r>
          </a:p>
          <a:p>
            <a:endParaRPr lang="en-GB" sz="1400" dirty="0" smtClean="0"/>
          </a:p>
          <a:p>
            <a:r>
              <a:rPr lang="en-GB" sz="1400" dirty="0" smtClean="0"/>
              <a:t>Once the prisoner is seen for instance in the Gym or at healthcare then the officer or member of staff can reply with the prisoner current location.</a:t>
            </a:r>
          </a:p>
          <a:p>
            <a:endParaRPr lang="en-GB" sz="1400" dirty="0"/>
          </a:p>
          <a:p>
            <a:r>
              <a:rPr lang="en-GB" sz="1400" dirty="0" smtClean="0"/>
              <a:t>If the alert goes unanswered for a set time period then the alert level can be raised and fixed post can be deployed via the system.</a:t>
            </a:r>
          </a:p>
          <a:p>
            <a:endParaRPr lang="en-GB" sz="1400" dirty="0"/>
          </a:p>
          <a:p>
            <a:r>
              <a:rPr lang="en-GB" sz="1400" dirty="0" smtClean="0"/>
              <a:t>This would allow management to keep a track of prisoners and Houseblocks and see who is in areas they shouldn’t be on a regular basis.</a:t>
            </a:r>
          </a:p>
          <a:p>
            <a:endParaRPr lang="en-GB" sz="1400" dirty="0"/>
          </a:p>
          <a:p>
            <a:r>
              <a:rPr lang="en-GB" sz="1400" dirty="0" smtClean="0"/>
              <a:t>It would also encourage staff to take more ownership of their responsibilities for security. </a:t>
            </a:r>
          </a:p>
          <a:p>
            <a:endParaRPr lang="en-GB" sz="1400" dirty="0"/>
          </a:p>
          <a:p>
            <a:r>
              <a:rPr lang="en-GB" sz="1400" dirty="0" smtClean="0"/>
              <a:t>This system would improve security and reliability.</a:t>
            </a:r>
            <a:endParaRPr lang="en-GB" sz="1400" dirty="0"/>
          </a:p>
          <a:p>
            <a:endParaRPr lang="en-GB" sz="1400" dirty="0"/>
          </a:p>
        </p:txBody>
      </p:sp>
      <p:pic>
        <p:nvPicPr>
          <p:cNvPr id="9" name="Picture 8"/>
          <p:cNvPicPr>
            <a:picLocks noChangeAspect="1"/>
          </p:cNvPicPr>
          <p:nvPr/>
        </p:nvPicPr>
        <p:blipFill>
          <a:blip r:embed="rId6">
            <a:duotone>
              <a:schemeClr val="accent2">
                <a:shade val="45000"/>
                <a:satMod val="135000"/>
              </a:schemeClr>
              <a:prstClr val="white"/>
            </a:duotone>
          </a:blip>
          <a:stretch>
            <a:fillRect/>
          </a:stretch>
        </p:blipFill>
        <p:spPr>
          <a:xfrm>
            <a:off x="1559318" y="5724645"/>
            <a:ext cx="402380" cy="387051"/>
          </a:xfrm>
          <a:prstGeom prst="rect">
            <a:avLst/>
          </a:prstGeom>
        </p:spPr>
      </p:pic>
      <p:pic>
        <p:nvPicPr>
          <p:cNvPr id="23" name="Picture 22"/>
          <p:cNvPicPr>
            <a:picLocks noChangeAspect="1"/>
          </p:cNvPicPr>
          <p:nvPr/>
        </p:nvPicPr>
        <p:blipFill>
          <a:blip r:embed="rId7">
            <a:grayscl/>
          </a:blip>
          <a:stretch>
            <a:fillRect/>
          </a:stretch>
        </p:blipFill>
        <p:spPr>
          <a:xfrm>
            <a:off x="97081" y="600858"/>
            <a:ext cx="3307744" cy="282744"/>
          </a:xfrm>
          <a:prstGeom prst="rect">
            <a:avLst/>
          </a:prstGeom>
        </p:spPr>
      </p:pic>
      <p:sp>
        <p:nvSpPr>
          <p:cNvPr id="4" name="Rectangle 3"/>
          <p:cNvSpPr/>
          <p:nvPr/>
        </p:nvSpPr>
        <p:spPr>
          <a:xfrm>
            <a:off x="80499" y="737864"/>
            <a:ext cx="3324326" cy="4436272"/>
          </a:xfrm>
          <a:prstGeom prst="rect">
            <a:avLst/>
          </a:prstGeom>
          <a:gradFill flip="none" rotWithShape="1">
            <a:gsLst>
              <a:gs pos="0">
                <a:schemeClr val="bg1"/>
              </a:gs>
              <a:gs pos="50000">
                <a:schemeClr val="accent2">
                  <a:shade val="67500"/>
                  <a:satMod val="115000"/>
                </a:schemeClr>
              </a:gs>
              <a:gs pos="100000">
                <a:schemeClr val="accent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9447" y="787632"/>
            <a:ext cx="1387769" cy="1387769"/>
          </a:xfrm>
          <a:prstGeom prst="rect">
            <a:avLst/>
          </a:prstGeom>
        </p:spPr>
      </p:pic>
      <p:grpSp>
        <p:nvGrpSpPr>
          <p:cNvPr id="7" name="Group 6"/>
          <p:cNvGrpSpPr/>
          <p:nvPr/>
        </p:nvGrpSpPr>
        <p:grpSpPr>
          <a:xfrm>
            <a:off x="1300712" y="4215994"/>
            <a:ext cx="950329" cy="949339"/>
            <a:chOff x="3719000" y="5176776"/>
            <a:chExt cx="1240611" cy="1240611"/>
          </a:xfrm>
          <a:effectLst>
            <a:glow rad="101600">
              <a:schemeClr val="accent1">
                <a:satMod val="175000"/>
                <a:alpha val="40000"/>
              </a:schemeClr>
            </a:glow>
            <a:reflection blurRad="6350" stA="50000" endA="300" endPos="38500" dist="50800" dir="5400000" sy="-100000" algn="bl" rotWithShape="0"/>
          </a:effectLst>
        </p:grpSpPr>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1629" y="5336548"/>
              <a:ext cx="555352" cy="549685"/>
            </a:xfrm>
            <a:prstGeom prst="rect">
              <a:avLst/>
            </a:prstGeom>
          </p:spPr>
        </p:pic>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19000" y="5176776"/>
              <a:ext cx="1240611" cy="1240611"/>
            </a:xfrm>
            <a:prstGeom prst="rect">
              <a:avLst/>
            </a:prstGeom>
          </p:spPr>
        </p:pic>
      </p:grpSp>
      <p:sp>
        <p:nvSpPr>
          <p:cNvPr id="8" name="TextBox 7"/>
          <p:cNvSpPr txBox="1"/>
          <p:nvPr/>
        </p:nvSpPr>
        <p:spPr>
          <a:xfrm>
            <a:off x="160698" y="3790679"/>
            <a:ext cx="1249329" cy="1200329"/>
          </a:xfrm>
          <a:prstGeom prst="rect">
            <a:avLst/>
          </a:prstGeom>
          <a:noFill/>
        </p:spPr>
        <p:txBody>
          <a:bodyPr wrap="square" rtlCol="0">
            <a:spAutoFit/>
          </a:bodyPr>
          <a:lstStyle/>
          <a:p>
            <a:pPr algn="ctr"/>
            <a:r>
              <a:rPr lang="en-GB" dirty="0" smtClean="0"/>
              <a:t>John Smith </a:t>
            </a:r>
            <a:br>
              <a:rPr lang="en-GB" dirty="0" smtClean="0"/>
            </a:br>
            <a:r>
              <a:rPr lang="en-GB" dirty="0" smtClean="0"/>
              <a:t>A1234AA </a:t>
            </a:r>
            <a:br>
              <a:rPr lang="en-GB" dirty="0" smtClean="0"/>
            </a:br>
            <a:r>
              <a:rPr lang="en-GB" dirty="0" smtClean="0"/>
              <a:t>1-2-023 </a:t>
            </a:r>
            <a:br>
              <a:rPr lang="en-GB" dirty="0" smtClean="0"/>
            </a:br>
            <a:r>
              <a:rPr lang="en-GB" dirty="0" smtClean="0"/>
              <a:t>Education</a:t>
            </a:r>
            <a:endParaRPr lang="en-GB" dirty="0"/>
          </a:p>
        </p:txBody>
      </p:sp>
      <p:sp>
        <p:nvSpPr>
          <p:cNvPr id="24" name="TextBox 23"/>
          <p:cNvSpPr txBox="1"/>
          <p:nvPr/>
        </p:nvSpPr>
        <p:spPr>
          <a:xfrm>
            <a:off x="2018249" y="3835554"/>
            <a:ext cx="1539721" cy="923330"/>
          </a:xfrm>
          <a:prstGeom prst="rect">
            <a:avLst/>
          </a:prstGeom>
          <a:noFill/>
        </p:spPr>
        <p:txBody>
          <a:bodyPr wrap="square" rtlCol="0">
            <a:spAutoFit/>
          </a:bodyPr>
          <a:lstStyle/>
          <a:p>
            <a:pPr algn="ctr"/>
            <a:r>
              <a:rPr lang="en-GB" dirty="0" smtClean="0"/>
              <a:t>Alert Activated:</a:t>
            </a:r>
            <a:br>
              <a:rPr lang="en-GB" dirty="0" smtClean="0"/>
            </a:br>
            <a:r>
              <a:rPr lang="en-GB" dirty="0" smtClean="0"/>
              <a:t>09:20</a:t>
            </a:r>
            <a:endParaRPr lang="en-GB" dirty="0"/>
          </a:p>
        </p:txBody>
      </p:sp>
      <p:sp>
        <p:nvSpPr>
          <p:cNvPr id="26" name="TextBox 25"/>
          <p:cNvSpPr txBox="1"/>
          <p:nvPr/>
        </p:nvSpPr>
        <p:spPr>
          <a:xfrm>
            <a:off x="139092" y="5370560"/>
            <a:ext cx="3237031" cy="307777"/>
          </a:xfrm>
          <a:prstGeom prst="rect">
            <a:avLst/>
          </a:prstGeom>
          <a:noFill/>
        </p:spPr>
        <p:txBody>
          <a:bodyPr wrap="square" rtlCol="0">
            <a:spAutoFit/>
          </a:bodyPr>
          <a:lstStyle/>
          <a:p>
            <a:r>
              <a:rPr lang="en-GB" sz="1400" dirty="0" smtClean="0"/>
              <a:t>Time Remaining:                       05m:36s</a:t>
            </a:r>
            <a:endParaRPr lang="en-GB" sz="1400" dirty="0"/>
          </a:p>
        </p:txBody>
      </p:sp>
      <p:sp>
        <p:nvSpPr>
          <p:cNvPr id="19" name="TextBox 18"/>
          <p:cNvSpPr txBox="1"/>
          <p:nvPr/>
        </p:nvSpPr>
        <p:spPr>
          <a:xfrm>
            <a:off x="309990" y="701701"/>
            <a:ext cx="2895238" cy="523220"/>
          </a:xfrm>
          <a:prstGeom prst="rect">
            <a:avLst/>
          </a:prstGeom>
          <a:noFill/>
        </p:spPr>
        <p:txBody>
          <a:bodyPr wrap="square" rtlCol="0">
            <a:spAutoFit/>
          </a:bodyPr>
          <a:lstStyle/>
          <a:p>
            <a:r>
              <a:rPr lang="en-GB" sz="2800" dirty="0" smtClean="0"/>
              <a:t>AMBER      ALERT</a:t>
            </a:r>
            <a:endParaRPr lang="en-GB" sz="2800" dirty="0"/>
          </a:p>
        </p:txBody>
      </p:sp>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4105" y="2098136"/>
            <a:ext cx="1676983" cy="1676983"/>
          </a:xfrm>
          <a:prstGeom prst="rect">
            <a:avLst/>
          </a:prstGeom>
        </p:spPr>
      </p:pic>
    </p:spTree>
    <p:extLst>
      <p:ext uri="{BB962C8B-B14F-4D97-AF65-F5344CB8AC3E}">
        <p14:creationId xmlns:p14="http://schemas.microsoft.com/office/powerpoint/2010/main" val="4273827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pic>
        <p:nvPicPr>
          <p:cNvPr id="13" name="Picture 12"/>
          <p:cNvPicPr>
            <a:picLocks noChangeAspect="1"/>
          </p:cNvPicPr>
          <p:nvPr/>
        </p:nvPicPr>
        <p:blipFill>
          <a:blip r:embed="rId3">
            <a:duotone>
              <a:schemeClr val="accent5">
                <a:shade val="45000"/>
                <a:satMod val="135000"/>
              </a:schemeClr>
              <a:prstClr val="white"/>
            </a:duotone>
          </a:blip>
          <a:stretch>
            <a:fillRect/>
          </a:stretch>
        </p:blipFill>
        <p:spPr>
          <a:xfrm>
            <a:off x="92549" y="6134270"/>
            <a:ext cx="2895851" cy="280440"/>
          </a:xfrm>
          <a:prstGeom prst="rect">
            <a:avLst/>
          </a:prstGeom>
        </p:spPr>
      </p:pic>
      <p:pic>
        <p:nvPicPr>
          <p:cNvPr id="14" name="Picture 13"/>
          <p:cNvPicPr>
            <a:picLocks noChangeAspect="1"/>
          </p:cNvPicPr>
          <p:nvPr/>
        </p:nvPicPr>
        <p:blipFill>
          <a:blip r:embed="rId3">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12" name="Picture 11"/>
          <p:cNvPicPr>
            <a:picLocks noChangeAspect="1"/>
          </p:cNvPicPr>
          <p:nvPr/>
        </p:nvPicPr>
        <p:blipFill>
          <a:blip r:embed="rId4">
            <a:duotone>
              <a:schemeClr val="accent5">
                <a:shade val="45000"/>
                <a:satMod val="135000"/>
              </a:schemeClr>
              <a:prstClr val="white"/>
            </a:duotone>
          </a:blip>
          <a:stretch>
            <a:fillRect/>
          </a:stretch>
        </p:blipFill>
        <p:spPr>
          <a:xfrm>
            <a:off x="309989" y="6141197"/>
            <a:ext cx="2895238" cy="276190"/>
          </a:xfrm>
          <a:prstGeom prst="rect">
            <a:avLst/>
          </a:prstGeom>
        </p:spPr>
      </p:pic>
      <p:pic>
        <p:nvPicPr>
          <p:cNvPr id="25" name="Picture 24"/>
          <p:cNvPicPr>
            <a:picLocks noChangeAspect="1"/>
          </p:cNvPicPr>
          <p:nvPr/>
        </p:nvPicPr>
        <p:blipFill>
          <a:blip r:embed="rId5"/>
          <a:stretch>
            <a:fillRect/>
          </a:stretch>
        </p:blipFill>
        <p:spPr>
          <a:xfrm>
            <a:off x="85298" y="443497"/>
            <a:ext cx="3324326" cy="153467"/>
          </a:xfrm>
          <a:prstGeom prst="rect">
            <a:avLst/>
          </a:prstGeom>
        </p:spPr>
      </p:pic>
      <p:cxnSp>
        <p:nvCxnSpPr>
          <p:cNvPr id="37" name="Straight Connector 36"/>
          <p:cNvCxnSpPr/>
          <p:nvPr/>
        </p:nvCxnSpPr>
        <p:spPr>
          <a:xfrm flipV="1">
            <a:off x="114817" y="5701249"/>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stretch>
            <a:fillRect/>
          </a:stretch>
        </p:blipFill>
        <p:spPr>
          <a:xfrm>
            <a:off x="1559318" y="5724645"/>
            <a:ext cx="402380" cy="387051"/>
          </a:xfrm>
          <a:prstGeom prst="rect">
            <a:avLst/>
          </a:prstGeom>
        </p:spPr>
      </p:pic>
      <p:pic>
        <p:nvPicPr>
          <p:cNvPr id="6" name="Picture 5"/>
          <p:cNvPicPr>
            <a:picLocks noChangeAspect="1"/>
          </p:cNvPicPr>
          <p:nvPr/>
        </p:nvPicPr>
        <p:blipFill>
          <a:blip r:embed="rId7"/>
          <a:stretch>
            <a:fillRect/>
          </a:stretch>
        </p:blipFill>
        <p:spPr>
          <a:xfrm>
            <a:off x="81641" y="596964"/>
            <a:ext cx="3329559" cy="327038"/>
          </a:xfrm>
          <a:prstGeom prst="rect">
            <a:avLst/>
          </a:prstGeom>
        </p:spPr>
      </p:pic>
      <p:sp>
        <p:nvSpPr>
          <p:cNvPr id="29" name="Rectangle 28"/>
          <p:cNvSpPr/>
          <p:nvPr/>
        </p:nvSpPr>
        <p:spPr>
          <a:xfrm>
            <a:off x="933594" y="4696317"/>
            <a:ext cx="60688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p:cNvSpPr/>
          <p:nvPr/>
        </p:nvSpPr>
        <p:spPr>
          <a:xfrm>
            <a:off x="705093" y="5110021"/>
            <a:ext cx="606880" cy="3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 name="Picture 1"/>
          <p:cNvPicPr>
            <a:picLocks noChangeAspect="1"/>
          </p:cNvPicPr>
          <p:nvPr/>
        </p:nvPicPr>
        <p:blipFill rotWithShape="1">
          <a:blip r:embed="rId8">
            <a:extLst>
              <a:ext uri="{28A0092B-C50C-407E-A947-70E740481C1C}">
                <a14:useLocalDpi xmlns:a14="http://schemas.microsoft.com/office/drawing/2010/main" val="0"/>
              </a:ext>
            </a:extLst>
          </a:blip>
          <a:srcRect r="33120" b="10141"/>
          <a:stretch/>
        </p:blipFill>
        <p:spPr>
          <a:xfrm>
            <a:off x="90972" y="918676"/>
            <a:ext cx="3277379" cy="4778324"/>
          </a:xfrm>
          <a:prstGeom prst="rect">
            <a:avLst/>
          </a:prstGeom>
        </p:spPr>
      </p:pic>
      <p:sp>
        <p:nvSpPr>
          <p:cNvPr id="16" name="TextBox 15"/>
          <p:cNvSpPr txBox="1"/>
          <p:nvPr/>
        </p:nvSpPr>
        <p:spPr>
          <a:xfrm>
            <a:off x="4210973" y="443497"/>
            <a:ext cx="7710617" cy="7632859"/>
          </a:xfrm>
          <a:prstGeom prst="rect">
            <a:avLst/>
          </a:prstGeom>
          <a:noFill/>
        </p:spPr>
        <p:txBody>
          <a:bodyPr wrap="square" rtlCol="0">
            <a:spAutoFit/>
          </a:bodyPr>
          <a:lstStyle/>
          <a:p>
            <a:r>
              <a:rPr lang="en-GB" sz="1400" dirty="0" smtClean="0"/>
              <a:t>Intelligent and dynamic deployment of Fixed post staff based on location, concentration and proximity of staff to Fixed posed</a:t>
            </a:r>
          </a:p>
          <a:p>
            <a:endParaRPr lang="en-GB" sz="1400" dirty="0"/>
          </a:p>
          <a:p>
            <a:r>
              <a:rPr lang="en-GB" sz="1400" dirty="0" smtClean="0"/>
              <a:t>Knowledge of all staff in prison for orderly officer for incidents, for example C&amp;R advanced, negotiators staff easily contactable</a:t>
            </a:r>
          </a:p>
          <a:p>
            <a:endParaRPr lang="en-GB" sz="1400" dirty="0"/>
          </a:p>
          <a:p>
            <a:r>
              <a:rPr lang="en-GB" sz="1400" dirty="0" smtClean="0"/>
              <a:t>Shareable Workloads and remaining tasks for hand over from outgoing to incoming staff. </a:t>
            </a:r>
          </a:p>
          <a:p>
            <a:endParaRPr lang="en-GB" sz="1400" dirty="0"/>
          </a:p>
          <a:p>
            <a:r>
              <a:rPr lang="en-GB" sz="1400" dirty="0" smtClean="0"/>
              <a:t>NFC Kill switch bracelet for security protection or loss of device, with the ability to stun or brick a device remotely to prevent tampering.</a:t>
            </a:r>
          </a:p>
          <a:p>
            <a:endParaRPr lang="en-GB" sz="1400" dirty="0"/>
          </a:p>
          <a:p>
            <a:r>
              <a:rPr lang="en-GB" sz="1400" dirty="0" smtClean="0"/>
              <a:t>Location and time specific tasks, such as labour lists, roll check and acct checks.</a:t>
            </a:r>
          </a:p>
          <a:p>
            <a:endParaRPr lang="en-GB" sz="1400" dirty="0"/>
          </a:p>
          <a:p>
            <a:r>
              <a:rPr lang="en-GB" sz="1400" dirty="0" smtClean="0"/>
              <a:t>QR tagged ID cards for booking out to labour, education and visits and receiving into workshops, education and visits. The system will then recognise the location of prisoners.</a:t>
            </a:r>
          </a:p>
          <a:p>
            <a:endParaRPr lang="en-GB" sz="1400" dirty="0"/>
          </a:p>
          <a:p>
            <a:r>
              <a:rPr lang="en-GB" sz="1400" dirty="0" smtClean="0"/>
              <a:t>An appointment system that alerts the officer if a prisoner is on the wing and has an appointment to prevent missed appointments and lost productivity. </a:t>
            </a:r>
          </a:p>
          <a:p>
            <a:endParaRPr lang="en-GB" sz="1400" dirty="0"/>
          </a:p>
          <a:p>
            <a:r>
              <a:rPr lang="en-GB" sz="1400" dirty="0" smtClean="0"/>
              <a:t>Digital roll checks so an officer can input a roll as they are counting and another officer can check to say its proved.</a:t>
            </a:r>
          </a:p>
          <a:p>
            <a:endParaRPr lang="en-GB" sz="1400" dirty="0"/>
          </a:p>
          <a:p>
            <a:r>
              <a:rPr lang="en-GB" sz="1400" dirty="0" smtClean="0"/>
              <a:t>Skype or other video services to allow an officer to take part in conferencing for the OM model or to simply be able to take part in an adjudication without having to leave the wing.</a:t>
            </a:r>
          </a:p>
          <a:p>
            <a:endParaRPr lang="en-GB" sz="1400" dirty="0"/>
          </a:p>
          <a:p>
            <a:r>
              <a:rPr lang="en-GB" sz="1400" dirty="0" smtClean="0"/>
              <a:t>Dynamic cell availability and the ability to report them out of order or any fabric issues while on the move allowing all staff wanting to conduct moves from reception, induction, the segregation or from other areas to see what is available and what any current issues are. </a:t>
            </a:r>
          </a:p>
          <a:p>
            <a:endParaRPr lang="en-GB" sz="1400" dirty="0"/>
          </a:p>
          <a:p>
            <a:endParaRPr lang="en-GB" sz="1400" dirty="0" smtClean="0"/>
          </a:p>
          <a:p>
            <a:endParaRPr lang="en-GB" sz="1400" dirty="0"/>
          </a:p>
          <a:p>
            <a:endParaRPr lang="en-GB" sz="1400" dirty="0" smtClean="0"/>
          </a:p>
          <a:p>
            <a:endParaRPr lang="en-GB" sz="1400" dirty="0"/>
          </a:p>
          <a:p>
            <a:endParaRPr lang="en-GB" sz="1400" dirty="0"/>
          </a:p>
          <a:p>
            <a:endParaRPr lang="en-GB" sz="1400" dirty="0"/>
          </a:p>
        </p:txBody>
      </p:sp>
      <p:sp>
        <p:nvSpPr>
          <p:cNvPr id="7" name="Rectangle 6"/>
          <p:cNvSpPr/>
          <p:nvPr/>
        </p:nvSpPr>
        <p:spPr>
          <a:xfrm>
            <a:off x="1729661" y="3191069"/>
            <a:ext cx="1622187" cy="1003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4813" y="2446252"/>
            <a:ext cx="1733792" cy="1133633"/>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1810820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pic>
        <p:nvPicPr>
          <p:cNvPr id="13" name="Picture 12"/>
          <p:cNvPicPr>
            <a:picLocks noChangeAspect="1"/>
          </p:cNvPicPr>
          <p:nvPr/>
        </p:nvPicPr>
        <p:blipFill>
          <a:blip r:embed="rId3">
            <a:duotone>
              <a:schemeClr val="accent5">
                <a:shade val="45000"/>
                <a:satMod val="135000"/>
              </a:schemeClr>
              <a:prstClr val="white"/>
            </a:duotone>
          </a:blip>
          <a:stretch>
            <a:fillRect/>
          </a:stretch>
        </p:blipFill>
        <p:spPr>
          <a:xfrm>
            <a:off x="92549" y="6134270"/>
            <a:ext cx="2895851" cy="280440"/>
          </a:xfrm>
          <a:prstGeom prst="rect">
            <a:avLst/>
          </a:prstGeom>
        </p:spPr>
      </p:pic>
      <p:pic>
        <p:nvPicPr>
          <p:cNvPr id="14" name="Picture 13"/>
          <p:cNvPicPr>
            <a:picLocks noChangeAspect="1"/>
          </p:cNvPicPr>
          <p:nvPr/>
        </p:nvPicPr>
        <p:blipFill>
          <a:blip r:embed="rId3">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12" name="Picture 11"/>
          <p:cNvPicPr>
            <a:picLocks noChangeAspect="1"/>
          </p:cNvPicPr>
          <p:nvPr/>
        </p:nvPicPr>
        <p:blipFill>
          <a:blip r:embed="rId4">
            <a:duotone>
              <a:schemeClr val="accent5">
                <a:shade val="45000"/>
                <a:satMod val="135000"/>
              </a:schemeClr>
              <a:prstClr val="white"/>
            </a:duotone>
          </a:blip>
          <a:stretch>
            <a:fillRect/>
          </a:stretch>
        </p:blipFill>
        <p:spPr>
          <a:xfrm>
            <a:off x="309989" y="6141197"/>
            <a:ext cx="2895238" cy="276190"/>
          </a:xfrm>
          <a:prstGeom prst="rect">
            <a:avLst/>
          </a:prstGeom>
        </p:spPr>
      </p:pic>
      <p:pic>
        <p:nvPicPr>
          <p:cNvPr id="23" name="Picture 22"/>
          <p:cNvPicPr>
            <a:picLocks noChangeAspect="1"/>
          </p:cNvPicPr>
          <p:nvPr/>
        </p:nvPicPr>
        <p:blipFill>
          <a:blip r:embed="rId5">
            <a:grayscl/>
          </a:blip>
          <a:stretch>
            <a:fillRect/>
          </a:stretch>
        </p:blipFill>
        <p:spPr>
          <a:xfrm>
            <a:off x="93589" y="4529333"/>
            <a:ext cx="3307744" cy="282744"/>
          </a:xfrm>
          <a:prstGeom prst="rect">
            <a:avLst/>
          </a:prstGeom>
        </p:spPr>
      </p:pic>
      <p:pic>
        <p:nvPicPr>
          <p:cNvPr id="25" name="Picture 24"/>
          <p:cNvPicPr>
            <a:picLocks noChangeAspect="1"/>
          </p:cNvPicPr>
          <p:nvPr/>
        </p:nvPicPr>
        <p:blipFill>
          <a:blip r:embed="rId6"/>
          <a:stretch>
            <a:fillRect/>
          </a:stretch>
        </p:blipFill>
        <p:spPr>
          <a:xfrm>
            <a:off x="85298" y="443497"/>
            <a:ext cx="3324326" cy="153467"/>
          </a:xfrm>
          <a:prstGeom prst="rect">
            <a:avLst/>
          </a:prstGeom>
        </p:spPr>
      </p:pic>
      <p:cxnSp>
        <p:nvCxnSpPr>
          <p:cNvPr id="37" name="Straight Connector 36"/>
          <p:cNvCxnSpPr/>
          <p:nvPr/>
        </p:nvCxnSpPr>
        <p:spPr>
          <a:xfrm flipV="1">
            <a:off x="114817" y="5682587"/>
            <a:ext cx="3237031" cy="81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0227" y="321135"/>
            <a:ext cx="7710617" cy="584775"/>
          </a:xfrm>
          <a:prstGeom prst="rect">
            <a:avLst/>
          </a:prstGeom>
          <a:noFill/>
        </p:spPr>
        <p:txBody>
          <a:bodyPr wrap="square" rtlCol="0">
            <a:spAutoFit/>
          </a:bodyPr>
          <a:lstStyle/>
          <a:p>
            <a:r>
              <a:rPr lang="en-GB" sz="1600" b="1" u="sng" dirty="0" smtClean="0"/>
              <a:t>Mobile Prison Officer Concept</a:t>
            </a:r>
          </a:p>
          <a:p>
            <a:endParaRPr lang="en-GB" sz="1600" b="1" u="sng" dirty="0"/>
          </a:p>
        </p:txBody>
      </p:sp>
      <p:pic>
        <p:nvPicPr>
          <p:cNvPr id="9" name="Picture 8"/>
          <p:cNvPicPr>
            <a:picLocks noChangeAspect="1"/>
          </p:cNvPicPr>
          <p:nvPr/>
        </p:nvPicPr>
        <p:blipFill>
          <a:blip r:embed="rId7"/>
          <a:stretch>
            <a:fillRect/>
          </a:stretch>
        </p:blipFill>
        <p:spPr>
          <a:xfrm>
            <a:off x="1559318" y="5724645"/>
            <a:ext cx="402380" cy="387051"/>
          </a:xfrm>
          <a:prstGeom prst="rect">
            <a:avLst/>
          </a:prstGeom>
        </p:spPr>
      </p:pic>
      <p:grpSp>
        <p:nvGrpSpPr>
          <p:cNvPr id="15" name="Group 14"/>
          <p:cNvGrpSpPr/>
          <p:nvPr/>
        </p:nvGrpSpPr>
        <p:grpSpPr>
          <a:xfrm>
            <a:off x="1114166" y="1319589"/>
            <a:ext cx="1417457" cy="2915509"/>
            <a:chOff x="1559009" y="1188994"/>
            <a:chExt cx="1417457" cy="2915509"/>
          </a:xfrm>
        </p:grpSpPr>
        <p:sp>
          <p:nvSpPr>
            <p:cNvPr id="24" name="Rounded Rectangle 23"/>
            <p:cNvSpPr/>
            <p:nvPr/>
          </p:nvSpPr>
          <p:spPr>
            <a:xfrm rot="5400000">
              <a:off x="2539312" y="1151238"/>
              <a:ext cx="370703" cy="453081"/>
            </a:xfrm>
            <a:prstGeom prst="roundRect">
              <a:avLst/>
            </a:prstGeom>
            <a:solidFill>
              <a:schemeClr val="accent1"/>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ounded Rectangle 26"/>
            <p:cNvSpPr/>
            <p:nvPr/>
          </p:nvSpPr>
          <p:spPr>
            <a:xfrm rot="5400000">
              <a:off x="2535193" y="1657865"/>
              <a:ext cx="370703" cy="453081"/>
            </a:xfrm>
            <a:prstGeom prst="roundRect">
              <a:avLst/>
            </a:prstGeom>
            <a:solidFill>
              <a:schemeClr val="accent6"/>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Rounded Rectangle 27"/>
            <p:cNvSpPr/>
            <p:nvPr/>
          </p:nvSpPr>
          <p:spPr>
            <a:xfrm rot="5400000">
              <a:off x="2539313" y="2164492"/>
              <a:ext cx="370703" cy="453081"/>
            </a:xfrm>
            <a:prstGeom prst="roundRect">
              <a:avLst/>
            </a:prstGeom>
            <a:solidFill>
              <a:srgbClr val="FF0000"/>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ounded Rectangle 28"/>
            <p:cNvSpPr/>
            <p:nvPr/>
          </p:nvSpPr>
          <p:spPr>
            <a:xfrm rot="5400000">
              <a:off x="2539313" y="2675238"/>
              <a:ext cx="370703" cy="453081"/>
            </a:xfrm>
            <a:prstGeom prst="roundRect">
              <a:avLst/>
            </a:prstGeom>
            <a:solidFill>
              <a:schemeClr val="accent6"/>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ounded Rectangle 29"/>
            <p:cNvSpPr/>
            <p:nvPr/>
          </p:nvSpPr>
          <p:spPr>
            <a:xfrm rot="5400000">
              <a:off x="2539314" y="3185984"/>
              <a:ext cx="370703" cy="453081"/>
            </a:xfrm>
            <a:prstGeom prst="roundRect">
              <a:avLst/>
            </a:prstGeom>
            <a:solidFill>
              <a:schemeClr val="accent1"/>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ounded Rectangle 30"/>
            <p:cNvSpPr/>
            <p:nvPr/>
          </p:nvSpPr>
          <p:spPr>
            <a:xfrm rot="5400000">
              <a:off x="2539314" y="3692611"/>
              <a:ext cx="370703" cy="453081"/>
            </a:xfrm>
            <a:prstGeom prst="roundRect">
              <a:avLst/>
            </a:prstGeom>
            <a:solidFill>
              <a:schemeClr val="accent6"/>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ounded Rectangle 32"/>
            <p:cNvSpPr/>
            <p:nvPr/>
          </p:nvSpPr>
          <p:spPr>
            <a:xfrm rot="5400000">
              <a:off x="1604317" y="1151238"/>
              <a:ext cx="370703" cy="453081"/>
            </a:xfrm>
            <a:prstGeom prst="roundRect">
              <a:avLst/>
            </a:prstGeom>
            <a:solidFill>
              <a:schemeClr val="accent1"/>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ounded Rectangle 33"/>
            <p:cNvSpPr/>
            <p:nvPr/>
          </p:nvSpPr>
          <p:spPr>
            <a:xfrm rot="5400000">
              <a:off x="1600198" y="1657865"/>
              <a:ext cx="370703" cy="453081"/>
            </a:xfrm>
            <a:prstGeom prst="roundRect">
              <a:avLst/>
            </a:prstGeom>
            <a:solidFill>
              <a:schemeClr val="accent2">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Rounded Rectangle 34"/>
            <p:cNvSpPr/>
            <p:nvPr/>
          </p:nvSpPr>
          <p:spPr>
            <a:xfrm rot="5400000">
              <a:off x="1604318" y="2164492"/>
              <a:ext cx="370703" cy="453081"/>
            </a:xfrm>
            <a:prstGeom prst="roundRect">
              <a:avLst/>
            </a:prstGeom>
            <a:solidFill>
              <a:schemeClr val="accent1"/>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ounded Rectangle 35"/>
            <p:cNvSpPr/>
            <p:nvPr/>
          </p:nvSpPr>
          <p:spPr>
            <a:xfrm rot="5400000">
              <a:off x="1604318" y="2675238"/>
              <a:ext cx="370703" cy="453081"/>
            </a:xfrm>
            <a:prstGeom prst="roundRect">
              <a:avLst/>
            </a:prstGeom>
            <a:solidFill>
              <a:schemeClr val="accent1"/>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Rounded Rectangle 37"/>
            <p:cNvSpPr/>
            <p:nvPr/>
          </p:nvSpPr>
          <p:spPr>
            <a:xfrm rot="5400000">
              <a:off x="1604319" y="3185984"/>
              <a:ext cx="370703" cy="453081"/>
            </a:xfrm>
            <a:prstGeom prst="roundRect">
              <a:avLst/>
            </a:prstGeom>
            <a:solidFill>
              <a:schemeClr val="accent2">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ounded Rectangle 38"/>
            <p:cNvSpPr/>
            <p:nvPr/>
          </p:nvSpPr>
          <p:spPr>
            <a:xfrm rot="5400000">
              <a:off x="1604319" y="3692611"/>
              <a:ext cx="370703" cy="453081"/>
            </a:xfrm>
            <a:prstGeom prst="roundRect">
              <a:avLst/>
            </a:prstGeom>
            <a:solidFill>
              <a:schemeClr val="accent6"/>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p:cNvSpPr txBox="1"/>
            <p:nvPr/>
          </p:nvSpPr>
          <p:spPr>
            <a:xfrm>
              <a:off x="1654921" y="3735171"/>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1</a:t>
              </a:r>
              <a:endParaRPr lang="en-GB" dirty="0">
                <a:solidFill>
                  <a:schemeClr val="bg1"/>
                </a:solidFill>
              </a:endParaRPr>
            </a:p>
          </p:txBody>
        </p:sp>
        <p:sp>
          <p:nvSpPr>
            <p:cNvPr id="41" name="TextBox 40"/>
            <p:cNvSpPr txBox="1"/>
            <p:nvPr/>
          </p:nvSpPr>
          <p:spPr>
            <a:xfrm>
              <a:off x="1655719" y="3225799"/>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2</a:t>
              </a:r>
              <a:endParaRPr lang="en-GB" dirty="0">
                <a:solidFill>
                  <a:schemeClr val="bg1"/>
                </a:solidFill>
              </a:endParaRPr>
            </a:p>
          </p:txBody>
        </p:sp>
        <p:sp>
          <p:nvSpPr>
            <p:cNvPr id="42" name="TextBox 41"/>
            <p:cNvSpPr txBox="1"/>
            <p:nvPr/>
          </p:nvSpPr>
          <p:spPr>
            <a:xfrm>
              <a:off x="1654920" y="2720545"/>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3</a:t>
              </a:r>
              <a:endParaRPr lang="en-GB" dirty="0">
                <a:solidFill>
                  <a:schemeClr val="bg1"/>
                </a:solidFill>
              </a:endParaRPr>
            </a:p>
          </p:txBody>
        </p:sp>
        <p:sp>
          <p:nvSpPr>
            <p:cNvPr id="43" name="TextBox 42"/>
            <p:cNvSpPr txBox="1"/>
            <p:nvPr/>
          </p:nvSpPr>
          <p:spPr>
            <a:xfrm>
              <a:off x="1654919" y="2213917"/>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4</a:t>
              </a:r>
              <a:endParaRPr lang="en-GB" dirty="0">
                <a:solidFill>
                  <a:schemeClr val="bg1"/>
                </a:solidFill>
              </a:endParaRPr>
            </a:p>
          </p:txBody>
        </p:sp>
        <p:sp>
          <p:nvSpPr>
            <p:cNvPr id="44" name="TextBox 43"/>
            <p:cNvSpPr txBox="1"/>
            <p:nvPr/>
          </p:nvSpPr>
          <p:spPr>
            <a:xfrm>
              <a:off x="1654918" y="1696306"/>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a:solidFill>
                    <a:schemeClr val="bg1"/>
                  </a:solidFill>
                </a:rPr>
                <a:t>5</a:t>
              </a:r>
            </a:p>
          </p:txBody>
        </p:sp>
        <p:sp>
          <p:nvSpPr>
            <p:cNvPr id="45" name="TextBox 44"/>
            <p:cNvSpPr txBox="1"/>
            <p:nvPr/>
          </p:nvSpPr>
          <p:spPr>
            <a:xfrm>
              <a:off x="1654917" y="1202034"/>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6</a:t>
              </a:r>
              <a:endParaRPr lang="en-GB" dirty="0">
                <a:solidFill>
                  <a:schemeClr val="bg1"/>
                </a:solidFill>
              </a:endParaRPr>
            </a:p>
          </p:txBody>
        </p:sp>
        <p:sp>
          <p:nvSpPr>
            <p:cNvPr id="46" name="TextBox 45"/>
            <p:cNvSpPr txBox="1"/>
            <p:nvPr/>
          </p:nvSpPr>
          <p:spPr>
            <a:xfrm>
              <a:off x="2589915" y="1188994"/>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a:solidFill>
                    <a:schemeClr val="bg1"/>
                  </a:solidFill>
                </a:rPr>
                <a:t>7</a:t>
              </a:r>
            </a:p>
          </p:txBody>
        </p:sp>
        <p:sp>
          <p:nvSpPr>
            <p:cNvPr id="47" name="TextBox 46"/>
            <p:cNvSpPr txBox="1"/>
            <p:nvPr/>
          </p:nvSpPr>
          <p:spPr>
            <a:xfrm>
              <a:off x="2589914" y="1701798"/>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8</a:t>
              </a:r>
              <a:endParaRPr lang="en-GB" dirty="0">
                <a:solidFill>
                  <a:schemeClr val="bg1"/>
                </a:solidFill>
              </a:endParaRPr>
            </a:p>
          </p:txBody>
        </p:sp>
        <p:sp>
          <p:nvSpPr>
            <p:cNvPr id="48" name="TextBox 47"/>
            <p:cNvSpPr txBox="1"/>
            <p:nvPr/>
          </p:nvSpPr>
          <p:spPr>
            <a:xfrm>
              <a:off x="2585310" y="2200877"/>
              <a:ext cx="261257"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a:t>9</a:t>
              </a:r>
            </a:p>
          </p:txBody>
        </p:sp>
        <p:sp>
          <p:nvSpPr>
            <p:cNvPr id="49" name="TextBox 48"/>
            <p:cNvSpPr txBox="1"/>
            <p:nvPr/>
          </p:nvSpPr>
          <p:spPr>
            <a:xfrm>
              <a:off x="2529326" y="2717798"/>
              <a:ext cx="447140"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10</a:t>
              </a:r>
              <a:endParaRPr lang="en-GB" dirty="0">
                <a:solidFill>
                  <a:schemeClr val="bg1"/>
                </a:solidFill>
              </a:endParaRPr>
            </a:p>
          </p:txBody>
        </p:sp>
        <p:sp>
          <p:nvSpPr>
            <p:cNvPr id="50" name="TextBox 49"/>
            <p:cNvSpPr txBox="1"/>
            <p:nvPr/>
          </p:nvSpPr>
          <p:spPr>
            <a:xfrm>
              <a:off x="2529326" y="3225799"/>
              <a:ext cx="447140"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11</a:t>
              </a:r>
              <a:endParaRPr lang="en-GB" dirty="0">
                <a:solidFill>
                  <a:schemeClr val="bg1"/>
                </a:solidFill>
              </a:endParaRPr>
            </a:p>
          </p:txBody>
        </p:sp>
        <p:sp>
          <p:nvSpPr>
            <p:cNvPr id="52" name="TextBox 51"/>
            <p:cNvSpPr txBox="1"/>
            <p:nvPr/>
          </p:nvSpPr>
          <p:spPr>
            <a:xfrm>
              <a:off x="2529326" y="3735171"/>
              <a:ext cx="447140"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12</a:t>
              </a:r>
              <a:endParaRPr lang="en-GB" dirty="0">
                <a:solidFill>
                  <a:schemeClr val="bg1"/>
                </a:solidFill>
              </a:endParaRPr>
            </a:p>
          </p:txBody>
        </p:sp>
      </p:grpSp>
      <p:pic>
        <p:nvPicPr>
          <p:cNvPr id="17" name="Picture 16"/>
          <p:cNvPicPr>
            <a:picLocks noChangeAspect="1"/>
          </p:cNvPicPr>
          <p:nvPr/>
        </p:nvPicPr>
        <p:blipFill>
          <a:blip r:embed="rId8"/>
          <a:stretch>
            <a:fillRect/>
          </a:stretch>
        </p:blipFill>
        <p:spPr>
          <a:xfrm>
            <a:off x="93536" y="4824483"/>
            <a:ext cx="3305801" cy="824186"/>
          </a:xfrm>
          <a:prstGeom prst="rect">
            <a:avLst/>
          </a:prstGeom>
        </p:spPr>
      </p:pic>
      <p:sp>
        <p:nvSpPr>
          <p:cNvPr id="19" name="Rounded Rectangle 18"/>
          <p:cNvSpPr/>
          <p:nvPr/>
        </p:nvSpPr>
        <p:spPr>
          <a:xfrm>
            <a:off x="972065" y="1153297"/>
            <a:ext cx="1696994" cy="32457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ounded Rectangle 20"/>
          <p:cNvSpPr/>
          <p:nvPr/>
        </p:nvSpPr>
        <p:spPr>
          <a:xfrm>
            <a:off x="178079" y="1542022"/>
            <a:ext cx="458292" cy="2768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Rounded Rectangle 52"/>
          <p:cNvSpPr/>
          <p:nvPr/>
        </p:nvSpPr>
        <p:spPr>
          <a:xfrm>
            <a:off x="178079" y="1908345"/>
            <a:ext cx="458292" cy="27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ounded Rectangle 53"/>
          <p:cNvSpPr/>
          <p:nvPr/>
        </p:nvSpPr>
        <p:spPr>
          <a:xfrm>
            <a:off x="178079" y="2280591"/>
            <a:ext cx="458292" cy="27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p:cNvSpPr txBox="1"/>
          <p:nvPr/>
        </p:nvSpPr>
        <p:spPr>
          <a:xfrm>
            <a:off x="201284" y="1498369"/>
            <a:ext cx="577188"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smtClean="0">
                <a:solidFill>
                  <a:schemeClr val="bg1"/>
                </a:solidFill>
              </a:rPr>
              <a:t>1’s</a:t>
            </a:r>
            <a:endParaRPr lang="en-GB" dirty="0">
              <a:solidFill>
                <a:schemeClr val="bg1"/>
              </a:solidFill>
            </a:endParaRPr>
          </a:p>
        </p:txBody>
      </p:sp>
      <p:sp>
        <p:nvSpPr>
          <p:cNvPr id="58" name="TextBox 57"/>
          <p:cNvSpPr txBox="1"/>
          <p:nvPr/>
        </p:nvSpPr>
        <p:spPr>
          <a:xfrm>
            <a:off x="197439" y="1857281"/>
            <a:ext cx="577188"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a:solidFill>
                  <a:schemeClr val="bg1"/>
                </a:solidFill>
              </a:rPr>
              <a:t>2</a:t>
            </a:r>
            <a:r>
              <a:rPr lang="en-GB" dirty="0" smtClean="0">
                <a:solidFill>
                  <a:schemeClr val="bg1"/>
                </a:solidFill>
              </a:rPr>
              <a:t>’s</a:t>
            </a:r>
            <a:endParaRPr lang="en-GB" dirty="0">
              <a:solidFill>
                <a:schemeClr val="bg1"/>
              </a:solidFill>
            </a:endParaRPr>
          </a:p>
        </p:txBody>
      </p:sp>
      <p:sp>
        <p:nvSpPr>
          <p:cNvPr id="59" name="TextBox 58"/>
          <p:cNvSpPr txBox="1"/>
          <p:nvPr/>
        </p:nvSpPr>
        <p:spPr>
          <a:xfrm>
            <a:off x="199226" y="2225729"/>
            <a:ext cx="577188"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dirty="0">
                <a:solidFill>
                  <a:schemeClr val="bg1"/>
                </a:solidFill>
              </a:rPr>
              <a:t>3</a:t>
            </a:r>
            <a:r>
              <a:rPr lang="en-GB" dirty="0" smtClean="0">
                <a:solidFill>
                  <a:schemeClr val="bg1"/>
                </a:solidFill>
              </a:rPr>
              <a:t>’s</a:t>
            </a:r>
            <a:endParaRPr lang="en-GB" dirty="0">
              <a:solidFill>
                <a:schemeClr val="bg1"/>
              </a:solidFill>
            </a:endParaRPr>
          </a:p>
        </p:txBody>
      </p:sp>
      <p:pic>
        <p:nvPicPr>
          <p:cNvPr id="60" name="Picture 59"/>
          <p:cNvPicPr>
            <a:picLocks noChangeAspect="1"/>
          </p:cNvPicPr>
          <p:nvPr/>
        </p:nvPicPr>
        <p:blipFill>
          <a:blip r:embed="rId9"/>
          <a:stretch>
            <a:fillRect/>
          </a:stretch>
        </p:blipFill>
        <p:spPr>
          <a:xfrm>
            <a:off x="81641" y="596964"/>
            <a:ext cx="3329559" cy="327038"/>
          </a:xfrm>
          <a:prstGeom prst="rect">
            <a:avLst/>
          </a:prstGeom>
        </p:spPr>
      </p:pic>
      <p:sp>
        <p:nvSpPr>
          <p:cNvPr id="61" name="TextBox 60"/>
          <p:cNvSpPr txBox="1"/>
          <p:nvPr/>
        </p:nvSpPr>
        <p:spPr>
          <a:xfrm>
            <a:off x="582213" y="598133"/>
            <a:ext cx="3116508"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sz="1400" dirty="0" smtClean="0">
                <a:solidFill>
                  <a:schemeClr val="bg1"/>
                </a:solidFill>
              </a:rPr>
              <a:t>Cell Availability and Repair Status</a:t>
            </a:r>
            <a:endParaRPr lang="en-GB" sz="1400" dirty="0">
              <a:solidFill>
                <a:schemeClr val="bg1"/>
              </a:solidFill>
            </a:endParaRPr>
          </a:p>
        </p:txBody>
      </p:sp>
      <p:grpSp>
        <p:nvGrpSpPr>
          <p:cNvPr id="7" name="Group 6"/>
          <p:cNvGrpSpPr/>
          <p:nvPr/>
        </p:nvGrpSpPr>
        <p:grpSpPr>
          <a:xfrm>
            <a:off x="6484594" y="4824483"/>
            <a:ext cx="3377863" cy="1843384"/>
            <a:chOff x="3955998" y="4399005"/>
            <a:chExt cx="3647791" cy="2088504"/>
          </a:xfrm>
        </p:grpSpPr>
        <p:grpSp>
          <p:nvGrpSpPr>
            <p:cNvPr id="3" name="Group 2"/>
            <p:cNvGrpSpPr/>
            <p:nvPr/>
          </p:nvGrpSpPr>
          <p:grpSpPr>
            <a:xfrm>
              <a:off x="3955998" y="4399005"/>
              <a:ext cx="460770" cy="2088504"/>
              <a:chOff x="4097540" y="4393895"/>
              <a:chExt cx="460770" cy="2088504"/>
            </a:xfrm>
          </p:grpSpPr>
          <p:grpSp>
            <p:nvGrpSpPr>
              <p:cNvPr id="2" name="Group 1"/>
              <p:cNvGrpSpPr/>
              <p:nvPr/>
            </p:nvGrpSpPr>
            <p:grpSpPr>
              <a:xfrm>
                <a:off x="4097540" y="4393895"/>
                <a:ext cx="460770" cy="1524275"/>
                <a:chOff x="4317173" y="2016540"/>
                <a:chExt cx="460770" cy="1524275"/>
              </a:xfrm>
            </p:grpSpPr>
            <p:sp>
              <p:nvSpPr>
                <p:cNvPr id="51" name="Rounded Rectangle 50"/>
                <p:cNvSpPr/>
                <p:nvPr/>
              </p:nvSpPr>
              <p:spPr>
                <a:xfrm rot="5400000">
                  <a:off x="4363993" y="2549610"/>
                  <a:ext cx="370703" cy="453081"/>
                </a:xfrm>
                <a:prstGeom prst="roundRect">
                  <a:avLst/>
                </a:prstGeom>
                <a:solidFill>
                  <a:schemeClr val="accent2">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Rounded Rectangle 54"/>
                <p:cNvSpPr/>
                <p:nvPr/>
              </p:nvSpPr>
              <p:spPr>
                <a:xfrm rot="5400000">
                  <a:off x="4366051" y="3128923"/>
                  <a:ext cx="370703" cy="453081"/>
                </a:xfrm>
                <a:prstGeom prst="roundRect">
                  <a:avLst/>
                </a:prstGeom>
                <a:solidFill>
                  <a:schemeClr val="accent6"/>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Rounded Rectangle 55"/>
                <p:cNvSpPr/>
                <p:nvPr/>
              </p:nvSpPr>
              <p:spPr>
                <a:xfrm rot="5400000">
                  <a:off x="4358362" y="1975351"/>
                  <a:ext cx="370703" cy="453081"/>
                </a:xfrm>
                <a:prstGeom prst="roundRect">
                  <a:avLst/>
                </a:prstGeom>
                <a:solidFill>
                  <a:srgbClr val="FF0000"/>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2" name="Rounded Rectangle 61"/>
              <p:cNvSpPr/>
              <p:nvPr/>
            </p:nvSpPr>
            <p:spPr>
              <a:xfrm rot="5400000">
                <a:off x="4144360" y="6070507"/>
                <a:ext cx="370703" cy="453081"/>
              </a:xfrm>
              <a:prstGeom prst="roundRect">
                <a:avLst/>
              </a:prstGeom>
              <a:solidFill>
                <a:schemeClr val="accent1"/>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3" name="TextBox 62"/>
            <p:cNvSpPr txBox="1"/>
            <p:nvPr/>
          </p:nvSpPr>
          <p:spPr>
            <a:xfrm>
              <a:off x="4487281" y="4399005"/>
              <a:ext cx="3116508"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sz="1400" dirty="0" smtClean="0"/>
                <a:t>Damaged Cell Out Of Order</a:t>
              </a:r>
              <a:endParaRPr lang="en-GB" sz="1400" dirty="0"/>
            </a:p>
          </p:txBody>
        </p:sp>
        <p:sp>
          <p:nvSpPr>
            <p:cNvPr id="64" name="TextBox 63"/>
            <p:cNvSpPr txBox="1"/>
            <p:nvPr/>
          </p:nvSpPr>
          <p:spPr>
            <a:xfrm>
              <a:off x="4487281" y="5004726"/>
              <a:ext cx="3116508"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sz="1400" dirty="0" smtClean="0"/>
                <a:t>Double Cell With Vacancy</a:t>
              </a:r>
              <a:endParaRPr lang="en-GB" sz="1400" dirty="0"/>
            </a:p>
          </p:txBody>
        </p:sp>
        <p:sp>
          <p:nvSpPr>
            <p:cNvPr id="65" name="TextBox 64"/>
            <p:cNvSpPr txBox="1"/>
            <p:nvPr/>
          </p:nvSpPr>
          <p:spPr>
            <a:xfrm>
              <a:off x="4487281" y="5610393"/>
              <a:ext cx="3116508"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sz="1400" dirty="0" smtClean="0"/>
                <a:t>Empty Cell</a:t>
              </a:r>
              <a:endParaRPr lang="en-GB" sz="1400" dirty="0"/>
            </a:p>
          </p:txBody>
        </p:sp>
        <p:sp>
          <p:nvSpPr>
            <p:cNvPr id="66" name="TextBox 65"/>
            <p:cNvSpPr txBox="1"/>
            <p:nvPr/>
          </p:nvSpPr>
          <p:spPr>
            <a:xfrm>
              <a:off x="4487281" y="6148268"/>
              <a:ext cx="3116508"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sz="1400" dirty="0" smtClean="0"/>
                <a:t>Cell In Use and at Capacity</a:t>
              </a:r>
              <a:endParaRPr lang="en-GB" sz="1400" dirty="0"/>
            </a:p>
          </p:txBody>
        </p:sp>
      </p:grpSp>
      <p:sp>
        <p:nvSpPr>
          <p:cNvPr id="67" name="TextBox 66"/>
          <p:cNvSpPr txBox="1"/>
          <p:nvPr/>
        </p:nvSpPr>
        <p:spPr>
          <a:xfrm>
            <a:off x="943988" y="877423"/>
            <a:ext cx="3116508"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GB" sz="1400" dirty="0" smtClean="0"/>
              <a:t>Houseblock 2 A-Wing</a:t>
            </a:r>
            <a:endParaRPr lang="en-GB" sz="1400" dirty="0"/>
          </a:p>
        </p:txBody>
      </p:sp>
      <p:sp>
        <p:nvSpPr>
          <p:cNvPr id="6" name="TextBox 5"/>
          <p:cNvSpPr txBox="1"/>
          <p:nvPr/>
        </p:nvSpPr>
        <p:spPr>
          <a:xfrm>
            <a:off x="4190227" y="653484"/>
            <a:ext cx="7654593" cy="3970318"/>
          </a:xfrm>
          <a:prstGeom prst="rect">
            <a:avLst/>
          </a:prstGeom>
          <a:noFill/>
        </p:spPr>
        <p:txBody>
          <a:bodyPr wrap="square" rtlCol="0">
            <a:spAutoFit/>
          </a:bodyPr>
          <a:lstStyle/>
          <a:p>
            <a:r>
              <a:rPr lang="en-GB" sz="1400" dirty="0" smtClean="0"/>
              <a:t>In prisons at present there is a high demand for cells population management send prisoners based on the discharges for the day and the currently available cells. </a:t>
            </a:r>
          </a:p>
          <a:p>
            <a:endParaRPr lang="en-GB" sz="1400" dirty="0" smtClean="0"/>
          </a:p>
          <a:p>
            <a:r>
              <a:rPr lang="en-GB" sz="1400" dirty="0" smtClean="0"/>
              <a:t>Due to cells being out of order, retention of Foreign national prisoners and other aspects sometimes these numbers do not reflect the true number of cell spaces available. </a:t>
            </a:r>
          </a:p>
          <a:p>
            <a:endParaRPr lang="en-GB" sz="1400" dirty="0" smtClean="0"/>
          </a:p>
          <a:p>
            <a:r>
              <a:rPr lang="en-GB" sz="1400" dirty="0" smtClean="0"/>
              <a:t>Occasionally cells are not reported out of use or they are not reported correctly, if the option was there for officers to report on the fly cells that were out of order and their issues it would be possible to have a more accurate representation of a prisons cell availability to receive prisoners or move them around the prison.  </a:t>
            </a:r>
          </a:p>
          <a:p>
            <a:endParaRPr lang="en-GB" sz="1400" dirty="0" smtClean="0"/>
          </a:p>
          <a:p>
            <a:r>
              <a:rPr lang="en-GB" sz="1400" dirty="0" smtClean="0"/>
              <a:t>This would also speed up the time taken getting cells back online after they have been damaged and increase productivity. </a:t>
            </a:r>
          </a:p>
          <a:p>
            <a:endParaRPr lang="en-GB" sz="1400" dirty="0" smtClean="0"/>
          </a:p>
          <a:p>
            <a:r>
              <a:rPr lang="en-GB" sz="1400" dirty="0" smtClean="0"/>
              <a:t>Each cell would be clickable and interactive for either reporting an issue, looking at the current occupants or checking to say an Accommodation fabric check has been done each day.</a:t>
            </a:r>
          </a:p>
          <a:p>
            <a:endParaRPr lang="en-GB" sz="1400" dirty="0" smtClean="0"/>
          </a:p>
          <a:p>
            <a:r>
              <a:rPr lang="en-GB" sz="1400" dirty="0" smtClean="0"/>
              <a:t>Notifications will be at the bottom of the screen to identify any existing reported issues. </a:t>
            </a:r>
            <a:endParaRPr lang="en-GB" sz="1400" dirty="0"/>
          </a:p>
        </p:txBody>
      </p:sp>
    </p:spTree>
    <p:extLst>
      <p:ext uri="{BB962C8B-B14F-4D97-AF65-F5344CB8AC3E}">
        <p14:creationId xmlns:p14="http://schemas.microsoft.com/office/powerpoint/2010/main" val="2697344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sp>
        <p:nvSpPr>
          <p:cNvPr id="16" name="TextBox 15"/>
          <p:cNvSpPr txBox="1"/>
          <p:nvPr/>
        </p:nvSpPr>
        <p:spPr>
          <a:xfrm>
            <a:off x="4134203" y="337079"/>
            <a:ext cx="7710617" cy="6309420"/>
          </a:xfrm>
          <a:prstGeom prst="rect">
            <a:avLst/>
          </a:prstGeom>
          <a:noFill/>
        </p:spPr>
        <p:txBody>
          <a:bodyPr wrap="square" rtlCol="0">
            <a:spAutoFit/>
          </a:bodyPr>
          <a:lstStyle/>
          <a:p>
            <a:r>
              <a:rPr lang="en-GB" sz="1600" b="1" u="sng" dirty="0" smtClean="0"/>
              <a:t>Mobile Prison Officer Concept/Nomis </a:t>
            </a:r>
          </a:p>
          <a:p>
            <a:endParaRPr lang="en-GB" sz="1600" b="1" u="sng" dirty="0"/>
          </a:p>
          <a:p>
            <a:r>
              <a:rPr lang="en-GB" sz="1200" dirty="0" smtClean="0"/>
              <a:t>When receiving a prisoner through reception and conducting the first night procedure it would be useful to have the ability to be able to refer prisoners to other department via the Nomis app to other departments such as Substance misuse, Mental health or OMU.</a:t>
            </a:r>
          </a:p>
          <a:p>
            <a:endParaRPr lang="en-GB" sz="1200" dirty="0"/>
          </a:p>
          <a:p>
            <a:r>
              <a:rPr lang="en-GB" sz="1200" dirty="0" smtClean="0"/>
              <a:t>When inputting a CSRA into Nomis you have the option of 2 outcomes the same as you have on the CSRA form, however when locating prisoners in cell you have 3 potential CSRA risks to take into account: Standard, High risk can share and High risk single cell. This also displays on Nomis as rather standard or high risk but this makes locating a prisoner difficult if they are High risk because at a glance you do not know which one. </a:t>
            </a:r>
          </a:p>
          <a:p>
            <a:r>
              <a:rPr lang="en-GB" sz="1200" dirty="0" smtClean="0"/>
              <a:t>If a third option was introduced it would save time having to check through a detailed risk assessment to see if the prisoner can share or not. </a:t>
            </a:r>
          </a:p>
          <a:p>
            <a:endParaRPr lang="en-GB" sz="1200" dirty="0"/>
          </a:p>
          <a:p>
            <a:r>
              <a:rPr lang="en-GB" sz="1200" dirty="0" smtClean="0"/>
              <a:t>Compulsory comments on high risk, risk assessments would be a good idea because on numerous occasions when a risk assessment is entered Nomis will just display as high without any description as to why. Adding compulsory comments to a high risk assessment would increase productivity, data assurance and the reliability of the information a member of staff is presented with.</a:t>
            </a:r>
          </a:p>
          <a:p>
            <a:endParaRPr lang="en-GB" sz="1200" dirty="0" smtClean="0"/>
          </a:p>
          <a:p>
            <a:r>
              <a:rPr lang="en-GB" sz="1200" dirty="0" smtClean="0"/>
              <a:t>Cloud based printing for mobile devices and the ability to Name printer shortcuts so instead of printer 3957 you would have Houseblock 2 A-Wing 3957 this would enable staff working in a new or different location to easily identify the right printer for the work location or enable them to for instance to print out a report in the segregation from somewhere else in the prison without having to ring and identify the printer first.</a:t>
            </a:r>
          </a:p>
          <a:p>
            <a:endParaRPr lang="en-GB" sz="1200" dirty="0"/>
          </a:p>
          <a:p>
            <a:r>
              <a:rPr lang="en-GB" sz="1200" dirty="0" smtClean="0"/>
              <a:t>While using Mobile devices is an excellent idea there is the problem of heavy or prolonged usage requiring large amounts of battery  life. To avoid having USB cables in the prison the use of wireless quick charge stations should be taken into consideration that way in a lunch break sufficient power could be restored to make the device last through a full shift without interruption to service. </a:t>
            </a:r>
          </a:p>
          <a:p>
            <a:endParaRPr lang="en-GB" sz="1200" dirty="0"/>
          </a:p>
          <a:p>
            <a:r>
              <a:rPr lang="en-GB" sz="1200" dirty="0" smtClean="0"/>
              <a:t>The home page search function should be updated as searching for specific documents or items is practically impossible, the returned search results often bear little resemblance to the search criteria and the filter options are too complex for a high number of users.  </a:t>
            </a:r>
            <a:endParaRPr lang="en-GB" sz="1200" dirty="0"/>
          </a:p>
          <a:p>
            <a:endParaRPr lang="en-GB" sz="1200" dirty="0" smtClean="0"/>
          </a:p>
          <a:p>
            <a:endParaRPr lang="en-GB" sz="1200" b="1" u="sng" dirty="0"/>
          </a:p>
        </p:txBody>
      </p:sp>
      <p:pic>
        <p:nvPicPr>
          <p:cNvPr id="2" name="Picture 1"/>
          <p:cNvPicPr>
            <a:picLocks noChangeAspect="1"/>
          </p:cNvPicPr>
          <p:nvPr/>
        </p:nvPicPr>
        <p:blipFill>
          <a:blip r:embed="rId3"/>
          <a:stretch>
            <a:fillRect/>
          </a:stretch>
        </p:blipFill>
        <p:spPr>
          <a:xfrm>
            <a:off x="704949" y="1587615"/>
            <a:ext cx="2344320" cy="1122632"/>
          </a:xfrm>
          <a:prstGeom prst="rect">
            <a:avLst/>
          </a:prstGeom>
        </p:spPr>
      </p:pic>
      <p:pic>
        <p:nvPicPr>
          <p:cNvPr id="4" name="Picture 3"/>
          <p:cNvPicPr>
            <a:picLocks noChangeAspect="1"/>
          </p:cNvPicPr>
          <p:nvPr/>
        </p:nvPicPr>
        <p:blipFill>
          <a:blip r:embed="rId4"/>
          <a:stretch>
            <a:fillRect/>
          </a:stretch>
        </p:blipFill>
        <p:spPr>
          <a:xfrm>
            <a:off x="635559" y="3864234"/>
            <a:ext cx="606254" cy="738528"/>
          </a:xfrm>
          <a:prstGeom prst="rect">
            <a:avLst/>
          </a:prstGeom>
        </p:spPr>
      </p:pic>
      <p:pic>
        <p:nvPicPr>
          <p:cNvPr id="6" name="Picture 5"/>
          <p:cNvPicPr>
            <a:picLocks noChangeAspect="1"/>
          </p:cNvPicPr>
          <p:nvPr/>
        </p:nvPicPr>
        <p:blipFill>
          <a:blip r:embed="rId5"/>
          <a:stretch>
            <a:fillRect/>
          </a:stretch>
        </p:blipFill>
        <p:spPr>
          <a:xfrm>
            <a:off x="2225028" y="3856222"/>
            <a:ext cx="689560" cy="991243"/>
          </a:xfrm>
          <a:prstGeom prst="rect">
            <a:avLst/>
          </a:prstGeom>
        </p:spPr>
      </p:pic>
      <p:pic>
        <p:nvPicPr>
          <p:cNvPr id="8" name="Picture 7"/>
          <p:cNvPicPr>
            <a:picLocks noChangeAspect="1"/>
          </p:cNvPicPr>
          <p:nvPr/>
        </p:nvPicPr>
        <p:blipFill>
          <a:blip r:embed="rId6"/>
          <a:stretch>
            <a:fillRect/>
          </a:stretch>
        </p:blipFill>
        <p:spPr>
          <a:xfrm>
            <a:off x="128814" y="2701102"/>
            <a:ext cx="3249450" cy="18290"/>
          </a:xfrm>
          <a:prstGeom prst="rect">
            <a:avLst/>
          </a:prstGeom>
        </p:spPr>
      </p:pic>
      <p:pic>
        <p:nvPicPr>
          <p:cNvPr id="55" name="Picture 54"/>
          <p:cNvPicPr>
            <a:picLocks noChangeAspect="1"/>
          </p:cNvPicPr>
          <p:nvPr/>
        </p:nvPicPr>
        <p:blipFill>
          <a:blip r:embed="rId7">
            <a:grayscl/>
          </a:blip>
          <a:stretch>
            <a:fillRect/>
          </a:stretch>
        </p:blipFill>
        <p:spPr>
          <a:xfrm>
            <a:off x="91429" y="1336318"/>
            <a:ext cx="3307744" cy="282744"/>
          </a:xfrm>
          <a:prstGeom prst="rect">
            <a:avLst/>
          </a:prstGeom>
        </p:spPr>
      </p:pic>
      <p:pic>
        <p:nvPicPr>
          <p:cNvPr id="56" name="Picture 55"/>
          <p:cNvPicPr>
            <a:picLocks noChangeAspect="1"/>
          </p:cNvPicPr>
          <p:nvPr/>
        </p:nvPicPr>
        <p:blipFill>
          <a:blip r:embed="rId7">
            <a:grayscl/>
          </a:blip>
          <a:stretch>
            <a:fillRect/>
          </a:stretch>
        </p:blipFill>
        <p:spPr>
          <a:xfrm>
            <a:off x="91429" y="2674201"/>
            <a:ext cx="3307744" cy="282744"/>
          </a:xfrm>
          <a:prstGeom prst="rect">
            <a:avLst/>
          </a:prstGeom>
        </p:spPr>
      </p:pic>
      <p:pic>
        <p:nvPicPr>
          <p:cNvPr id="3" name="Picture 2"/>
          <p:cNvPicPr>
            <a:picLocks noChangeAspect="1"/>
          </p:cNvPicPr>
          <p:nvPr/>
        </p:nvPicPr>
        <p:blipFill>
          <a:blip r:embed="rId8"/>
          <a:stretch>
            <a:fillRect/>
          </a:stretch>
        </p:blipFill>
        <p:spPr>
          <a:xfrm>
            <a:off x="635559" y="2891702"/>
            <a:ext cx="2219483" cy="873684"/>
          </a:xfrm>
          <a:prstGeom prst="rect">
            <a:avLst/>
          </a:prstGeom>
        </p:spPr>
      </p:pic>
      <p:pic>
        <p:nvPicPr>
          <p:cNvPr id="57" name="Picture 56"/>
          <p:cNvPicPr>
            <a:picLocks noChangeAspect="1"/>
          </p:cNvPicPr>
          <p:nvPr/>
        </p:nvPicPr>
        <p:blipFill>
          <a:blip r:embed="rId7">
            <a:grayscl/>
          </a:blip>
          <a:stretch>
            <a:fillRect/>
          </a:stretch>
        </p:blipFill>
        <p:spPr>
          <a:xfrm>
            <a:off x="91428" y="3669434"/>
            <a:ext cx="3307744" cy="282744"/>
          </a:xfrm>
          <a:prstGeom prst="rect">
            <a:avLst/>
          </a:prstGeom>
        </p:spPr>
      </p:pic>
      <p:pic>
        <p:nvPicPr>
          <p:cNvPr id="58" name="Picture 57"/>
          <p:cNvPicPr>
            <a:picLocks noChangeAspect="1"/>
          </p:cNvPicPr>
          <p:nvPr/>
        </p:nvPicPr>
        <p:blipFill>
          <a:blip r:embed="rId7">
            <a:grayscl/>
          </a:blip>
          <a:stretch>
            <a:fillRect/>
          </a:stretch>
        </p:blipFill>
        <p:spPr>
          <a:xfrm>
            <a:off x="91428" y="4831103"/>
            <a:ext cx="3307744" cy="282744"/>
          </a:xfrm>
          <a:prstGeom prst="rect">
            <a:avLst/>
          </a:prstGeom>
        </p:spPr>
      </p:pic>
      <p:pic>
        <p:nvPicPr>
          <p:cNvPr id="7" name="Picture 6"/>
          <p:cNvPicPr>
            <a:picLocks noChangeAspect="1"/>
          </p:cNvPicPr>
          <p:nvPr/>
        </p:nvPicPr>
        <p:blipFill>
          <a:blip r:embed="rId9"/>
          <a:stretch>
            <a:fillRect/>
          </a:stretch>
        </p:blipFill>
        <p:spPr>
          <a:xfrm>
            <a:off x="1241813" y="5002108"/>
            <a:ext cx="918913" cy="925431"/>
          </a:xfrm>
          <a:prstGeom prst="rect">
            <a:avLst/>
          </a:prstGeom>
        </p:spPr>
      </p:pic>
      <p:pic>
        <p:nvPicPr>
          <p:cNvPr id="59" name="Picture 58"/>
          <p:cNvPicPr>
            <a:picLocks noChangeAspect="1"/>
          </p:cNvPicPr>
          <p:nvPr/>
        </p:nvPicPr>
        <p:blipFill>
          <a:blip r:embed="rId10"/>
          <a:stretch>
            <a:fillRect/>
          </a:stretch>
        </p:blipFill>
        <p:spPr>
          <a:xfrm>
            <a:off x="85298" y="443497"/>
            <a:ext cx="3324326" cy="153467"/>
          </a:xfrm>
          <a:prstGeom prst="rect">
            <a:avLst/>
          </a:prstGeom>
        </p:spPr>
      </p:pic>
      <p:pic>
        <p:nvPicPr>
          <p:cNvPr id="60" name="Picture 59"/>
          <p:cNvPicPr>
            <a:picLocks noChangeAspect="1"/>
          </p:cNvPicPr>
          <p:nvPr/>
        </p:nvPicPr>
        <p:blipFill>
          <a:blip r:embed="rId11"/>
          <a:stretch>
            <a:fillRect/>
          </a:stretch>
        </p:blipFill>
        <p:spPr>
          <a:xfrm>
            <a:off x="81641" y="596964"/>
            <a:ext cx="3329559" cy="327038"/>
          </a:xfrm>
          <a:prstGeom prst="rect">
            <a:avLst/>
          </a:prstGeom>
        </p:spPr>
      </p:pic>
      <p:pic>
        <p:nvPicPr>
          <p:cNvPr id="61" name="Picture 60"/>
          <p:cNvPicPr>
            <a:picLocks noChangeAspect="1"/>
          </p:cNvPicPr>
          <p:nvPr/>
        </p:nvPicPr>
        <p:blipFill>
          <a:blip r:embed="rId12">
            <a:duotone>
              <a:schemeClr val="accent5">
                <a:shade val="45000"/>
                <a:satMod val="135000"/>
              </a:schemeClr>
              <a:prstClr val="white"/>
            </a:duotone>
          </a:blip>
          <a:stretch>
            <a:fillRect/>
          </a:stretch>
        </p:blipFill>
        <p:spPr>
          <a:xfrm>
            <a:off x="92549" y="6141197"/>
            <a:ext cx="2895851" cy="280440"/>
          </a:xfrm>
          <a:prstGeom prst="rect">
            <a:avLst/>
          </a:prstGeom>
        </p:spPr>
      </p:pic>
      <p:pic>
        <p:nvPicPr>
          <p:cNvPr id="62" name="Picture 61"/>
          <p:cNvPicPr>
            <a:picLocks noChangeAspect="1"/>
          </p:cNvPicPr>
          <p:nvPr/>
        </p:nvPicPr>
        <p:blipFill>
          <a:blip r:embed="rId12">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63" name="Picture 62"/>
          <p:cNvPicPr>
            <a:picLocks noChangeAspect="1"/>
          </p:cNvPicPr>
          <p:nvPr/>
        </p:nvPicPr>
        <p:blipFill>
          <a:blip r:embed="rId13">
            <a:duotone>
              <a:schemeClr val="accent5">
                <a:shade val="45000"/>
                <a:satMod val="135000"/>
              </a:schemeClr>
              <a:prstClr val="white"/>
            </a:duotone>
          </a:blip>
          <a:stretch>
            <a:fillRect/>
          </a:stretch>
        </p:blipFill>
        <p:spPr>
          <a:xfrm>
            <a:off x="309989" y="6141197"/>
            <a:ext cx="2895238" cy="276190"/>
          </a:xfrm>
          <a:prstGeom prst="rect">
            <a:avLst/>
          </a:prstGeom>
        </p:spPr>
      </p:pic>
      <p:pic>
        <p:nvPicPr>
          <p:cNvPr id="19" name="Picture 18"/>
          <p:cNvPicPr>
            <a:picLocks noChangeAspect="1"/>
          </p:cNvPicPr>
          <p:nvPr/>
        </p:nvPicPr>
        <p:blipFill>
          <a:blip r:embed="rId7">
            <a:grayscl/>
          </a:blip>
          <a:stretch>
            <a:fillRect/>
          </a:stretch>
        </p:blipFill>
        <p:spPr>
          <a:xfrm>
            <a:off x="81641" y="5999698"/>
            <a:ext cx="3307744" cy="148425"/>
          </a:xfrm>
          <a:prstGeom prst="rect">
            <a:avLst/>
          </a:prstGeom>
        </p:spPr>
      </p:pic>
    </p:spTree>
    <p:extLst>
      <p:ext uri="{BB962C8B-B14F-4D97-AF65-F5344CB8AC3E}">
        <p14:creationId xmlns:p14="http://schemas.microsoft.com/office/powerpoint/2010/main" val="643309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72"/>
            <a:ext cx="3515216" cy="6658904"/>
          </a:xfrm>
          <a:prstGeom prst="rect">
            <a:avLst/>
          </a:prstGeom>
        </p:spPr>
      </p:pic>
      <p:sp>
        <p:nvSpPr>
          <p:cNvPr id="16" name="TextBox 15"/>
          <p:cNvSpPr txBox="1"/>
          <p:nvPr/>
        </p:nvSpPr>
        <p:spPr>
          <a:xfrm>
            <a:off x="4134203" y="337079"/>
            <a:ext cx="7710617" cy="5940088"/>
          </a:xfrm>
          <a:prstGeom prst="rect">
            <a:avLst/>
          </a:prstGeom>
          <a:noFill/>
        </p:spPr>
        <p:txBody>
          <a:bodyPr wrap="square" rtlCol="0">
            <a:spAutoFit/>
          </a:bodyPr>
          <a:lstStyle/>
          <a:p>
            <a:r>
              <a:rPr lang="en-GB" sz="1600" b="1" u="sng" dirty="0" smtClean="0"/>
              <a:t>Mobile Prison Officer Concept/Nomis </a:t>
            </a:r>
          </a:p>
          <a:p>
            <a:endParaRPr lang="en-GB" sz="1600" b="1" u="sng" dirty="0"/>
          </a:p>
          <a:p>
            <a:r>
              <a:rPr lang="en-GB" sz="1200" b="1" u="sng" dirty="0" smtClean="0"/>
              <a:t>Staff ideas tracking</a:t>
            </a:r>
          </a:p>
          <a:p>
            <a:r>
              <a:rPr lang="en-GB" sz="1200" dirty="0" smtClean="0"/>
              <a:t>The ability for staff to track where in the system their staff idea submissions are and how the process is progressing. The ability for feedback on the suggestions would encourage people to continue to suggest ideas. </a:t>
            </a:r>
          </a:p>
          <a:p>
            <a:endParaRPr lang="en-GB" sz="1200" dirty="0"/>
          </a:p>
          <a:p>
            <a:r>
              <a:rPr lang="en-GB" sz="1200" b="1" u="sng" dirty="0" smtClean="0"/>
              <a:t>Temporary ID Cards</a:t>
            </a:r>
          </a:p>
          <a:p>
            <a:r>
              <a:rPr lang="en-GB" sz="1200" dirty="0" smtClean="0"/>
              <a:t>Form time to time the ability for ID cards to be created can be interrupted either by technical difficulties or on occasion they get lost by the prisoner. Due to the demand on reception being high it can be difficult for a prisoner to obtain a new one quickly this then leads to interruption to activities, gym and even healthcare. </a:t>
            </a:r>
          </a:p>
          <a:p>
            <a:r>
              <a:rPr lang="en-GB" sz="1200" dirty="0" smtClean="0"/>
              <a:t>The ability to be able to print off a temporary ID card would be a useful tool and could be restricted to a certain number to prevent prisoners becoming dependant on </a:t>
            </a:r>
            <a:r>
              <a:rPr lang="en-GB" sz="1200" dirty="0"/>
              <a:t>the </a:t>
            </a:r>
            <a:r>
              <a:rPr lang="en-GB" sz="1200" dirty="0" smtClean="0"/>
              <a:t>temporary issue ID card. </a:t>
            </a:r>
          </a:p>
          <a:p>
            <a:endParaRPr lang="en-GB" sz="1200" dirty="0"/>
          </a:p>
          <a:p>
            <a:r>
              <a:rPr lang="en-GB" sz="1200" b="1" u="sng" dirty="0" smtClean="0"/>
              <a:t>Social media pages for public information and events</a:t>
            </a:r>
          </a:p>
          <a:p>
            <a:r>
              <a:rPr lang="en-GB" sz="1200" dirty="0" smtClean="0"/>
              <a:t>Other services such as  the Ambulance service and South and West Yorkshire police use Facebook and Twitter pages to keep the public informed of local issues and events. The prison service is a closed environment where we try to promote family ties but this can be difficult in such an environment. I would suggest a similar page to be set up where the Governor would be able to post letting families know of events such as family days and during large media covered events such a riots a reassurance to families could be posted to let them know their loved ones are safe and sound. It may also assist in families seeing that we are a caring environment and family orientated “hearts and minds”. </a:t>
            </a:r>
          </a:p>
          <a:p>
            <a:endParaRPr lang="en-GB" sz="1200" dirty="0"/>
          </a:p>
          <a:p>
            <a:r>
              <a:rPr lang="en-GB" sz="1200" b="1" u="sng" dirty="0" smtClean="0"/>
              <a:t>Remote viewing</a:t>
            </a:r>
          </a:p>
          <a:p>
            <a:r>
              <a:rPr lang="en-GB" sz="1200" dirty="0" smtClean="0"/>
              <a:t>The ability for a device to be remotely activated whilst in I situation where a member of staff is in danger, for instance a hostage situation. The device could remain active with no indication of a recording taking place. So while the prisoners are trying to activate and use the device it would be recording sight and sound without them knowing. </a:t>
            </a:r>
          </a:p>
          <a:p>
            <a:endParaRPr lang="en-GB" sz="1200" dirty="0"/>
          </a:p>
          <a:p>
            <a:r>
              <a:rPr lang="en-GB" sz="1200" b="1" u="sng" dirty="0" smtClean="0"/>
              <a:t>Facial Recognition</a:t>
            </a:r>
          </a:p>
          <a:p>
            <a:r>
              <a:rPr lang="en-GB" sz="1200" dirty="0" smtClean="0"/>
              <a:t>Most officers have experienced a situation where they have asked a prisoner doing something they shouldn’t be what their name and number is and have been denied this information. The facial recognition ability would take away this doubt of identity and empower the officer to go about their duties unrestricted and maintain order and discipline. </a:t>
            </a:r>
          </a:p>
          <a:p>
            <a:endParaRPr lang="en-GB" sz="1200" dirty="0"/>
          </a:p>
        </p:txBody>
      </p:sp>
      <p:pic>
        <p:nvPicPr>
          <p:cNvPr id="55" name="Picture 54"/>
          <p:cNvPicPr>
            <a:picLocks noChangeAspect="1"/>
          </p:cNvPicPr>
          <p:nvPr/>
        </p:nvPicPr>
        <p:blipFill>
          <a:blip r:embed="rId3">
            <a:grayscl/>
          </a:blip>
          <a:stretch>
            <a:fillRect/>
          </a:stretch>
        </p:blipFill>
        <p:spPr>
          <a:xfrm>
            <a:off x="91429" y="1433296"/>
            <a:ext cx="3307744" cy="282744"/>
          </a:xfrm>
          <a:prstGeom prst="rect">
            <a:avLst/>
          </a:prstGeom>
        </p:spPr>
      </p:pic>
      <p:pic>
        <p:nvPicPr>
          <p:cNvPr id="56" name="Picture 55"/>
          <p:cNvPicPr>
            <a:picLocks noChangeAspect="1"/>
          </p:cNvPicPr>
          <p:nvPr/>
        </p:nvPicPr>
        <p:blipFill>
          <a:blip r:embed="rId3">
            <a:grayscl/>
          </a:blip>
          <a:stretch>
            <a:fillRect/>
          </a:stretch>
        </p:blipFill>
        <p:spPr>
          <a:xfrm>
            <a:off x="91429" y="2715763"/>
            <a:ext cx="3307744" cy="282744"/>
          </a:xfrm>
          <a:prstGeom prst="rect">
            <a:avLst/>
          </a:prstGeom>
        </p:spPr>
      </p:pic>
      <p:pic>
        <p:nvPicPr>
          <p:cNvPr id="57" name="Picture 56"/>
          <p:cNvPicPr>
            <a:picLocks noChangeAspect="1"/>
          </p:cNvPicPr>
          <p:nvPr/>
        </p:nvPicPr>
        <p:blipFill>
          <a:blip r:embed="rId3">
            <a:grayscl/>
          </a:blip>
          <a:stretch>
            <a:fillRect/>
          </a:stretch>
        </p:blipFill>
        <p:spPr>
          <a:xfrm>
            <a:off x="91428" y="3669434"/>
            <a:ext cx="3307744" cy="282744"/>
          </a:xfrm>
          <a:prstGeom prst="rect">
            <a:avLst/>
          </a:prstGeom>
        </p:spPr>
      </p:pic>
      <p:pic>
        <p:nvPicPr>
          <p:cNvPr id="58" name="Picture 57"/>
          <p:cNvPicPr>
            <a:picLocks noChangeAspect="1"/>
          </p:cNvPicPr>
          <p:nvPr/>
        </p:nvPicPr>
        <p:blipFill>
          <a:blip r:embed="rId3">
            <a:grayscl/>
          </a:blip>
          <a:stretch>
            <a:fillRect/>
          </a:stretch>
        </p:blipFill>
        <p:spPr>
          <a:xfrm>
            <a:off x="91428" y="4831103"/>
            <a:ext cx="3307744" cy="282744"/>
          </a:xfrm>
          <a:prstGeom prst="rect">
            <a:avLst/>
          </a:prstGeom>
        </p:spPr>
      </p:pic>
      <p:pic>
        <p:nvPicPr>
          <p:cNvPr id="59" name="Picture 58"/>
          <p:cNvPicPr>
            <a:picLocks noChangeAspect="1"/>
          </p:cNvPicPr>
          <p:nvPr/>
        </p:nvPicPr>
        <p:blipFill>
          <a:blip r:embed="rId4"/>
          <a:stretch>
            <a:fillRect/>
          </a:stretch>
        </p:blipFill>
        <p:spPr>
          <a:xfrm>
            <a:off x="85298" y="443497"/>
            <a:ext cx="3324326" cy="153467"/>
          </a:xfrm>
          <a:prstGeom prst="rect">
            <a:avLst/>
          </a:prstGeom>
        </p:spPr>
      </p:pic>
      <p:pic>
        <p:nvPicPr>
          <p:cNvPr id="61" name="Picture 60"/>
          <p:cNvPicPr>
            <a:picLocks noChangeAspect="1"/>
          </p:cNvPicPr>
          <p:nvPr/>
        </p:nvPicPr>
        <p:blipFill>
          <a:blip r:embed="rId5">
            <a:duotone>
              <a:schemeClr val="accent5">
                <a:shade val="45000"/>
                <a:satMod val="135000"/>
              </a:schemeClr>
              <a:prstClr val="white"/>
            </a:duotone>
          </a:blip>
          <a:stretch>
            <a:fillRect/>
          </a:stretch>
        </p:blipFill>
        <p:spPr>
          <a:xfrm>
            <a:off x="92549" y="6134270"/>
            <a:ext cx="2895851" cy="280440"/>
          </a:xfrm>
          <a:prstGeom prst="rect">
            <a:avLst/>
          </a:prstGeom>
        </p:spPr>
      </p:pic>
      <p:pic>
        <p:nvPicPr>
          <p:cNvPr id="62" name="Picture 61"/>
          <p:cNvPicPr>
            <a:picLocks noChangeAspect="1"/>
          </p:cNvPicPr>
          <p:nvPr/>
        </p:nvPicPr>
        <p:blipFill>
          <a:blip r:embed="rId5">
            <a:duotone>
              <a:schemeClr val="accent5">
                <a:shade val="45000"/>
                <a:satMod val="135000"/>
              </a:schemeClr>
              <a:prstClr val="white"/>
            </a:duotone>
          </a:blip>
          <a:stretch>
            <a:fillRect/>
          </a:stretch>
        </p:blipFill>
        <p:spPr>
          <a:xfrm>
            <a:off x="513773" y="6136947"/>
            <a:ext cx="2895851" cy="280440"/>
          </a:xfrm>
          <a:prstGeom prst="rect">
            <a:avLst/>
          </a:prstGeom>
        </p:spPr>
      </p:pic>
      <p:pic>
        <p:nvPicPr>
          <p:cNvPr id="63" name="Picture 62"/>
          <p:cNvPicPr>
            <a:picLocks noChangeAspect="1"/>
          </p:cNvPicPr>
          <p:nvPr/>
        </p:nvPicPr>
        <p:blipFill>
          <a:blip r:embed="rId6">
            <a:duotone>
              <a:schemeClr val="accent5">
                <a:shade val="45000"/>
                <a:satMod val="135000"/>
              </a:schemeClr>
              <a:prstClr val="white"/>
            </a:duotone>
          </a:blip>
          <a:stretch>
            <a:fillRect/>
          </a:stretch>
        </p:blipFill>
        <p:spPr>
          <a:xfrm>
            <a:off x="309989" y="6141197"/>
            <a:ext cx="2895238" cy="276190"/>
          </a:xfrm>
          <a:prstGeom prst="rect">
            <a:avLst/>
          </a:prstGeom>
        </p:spPr>
      </p:pic>
      <p:grpSp>
        <p:nvGrpSpPr>
          <p:cNvPr id="13" name="Group 12"/>
          <p:cNvGrpSpPr/>
          <p:nvPr/>
        </p:nvGrpSpPr>
        <p:grpSpPr>
          <a:xfrm>
            <a:off x="153812" y="1626925"/>
            <a:ext cx="3425309" cy="1133954"/>
            <a:chOff x="92549" y="1474328"/>
            <a:chExt cx="3425309" cy="1133954"/>
          </a:xfrm>
        </p:grpSpPr>
        <p:pic>
          <p:nvPicPr>
            <p:cNvPr id="4" name="Picture 3"/>
            <p:cNvPicPr>
              <a:picLocks noChangeAspect="1"/>
            </p:cNvPicPr>
            <p:nvPr/>
          </p:nvPicPr>
          <p:blipFill>
            <a:blip r:embed="rId7"/>
            <a:stretch>
              <a:fillRect/>
            </a:stretch>
          </p:blipFill>
          <p:spPr>
            <a:xfrm>
              <a:off x="146478" y="1474328"/>
              <a:ext cx="3371380" cy="1133954"/>
            </a:xfrm>
            <a:prstGeom prst="rect">
              <a:avLst/>
            </a:prstGeom>
          </p:spPr>
        </p:pic>
        <p:pic>
          <p:nvPicPr>
            <p:cNvPr id="36" name="Picture 35"/>
            <p:cNvPicPr>
              <a:picLocks noChangeAspect="1"/>
            </p:cNvPicPr>
            <p:nvPr/>
          </p:nvPicPr>
          <p:blipFill>
            <a:blip r:embed="rId8">
              <a:duotone>
                <a:schemeClr val="accent5">
                  <a:shade val="45000"/>
                  <a:satMod val="135000"/>
                </a:schemeClr>
                <a:prstClr val="white"/>
              </a:duotone>
            </a:blip>
            <a:stretch>
              <a:fillRect/>
            </a:stretch>
          </p:blipFill>
          <p:spPr>
            <a:xfrm>
              <a:off x="2685866" y="2224198"/>
              <a:ext cx="358589" cy="326316"/>
            </a:xfrm>
            <a:prstGeom prst="rect">
              <a:avLst/>
            </a:prstGeom>
          </p:spPr>
        </p:pic>
        <p:sp>
          <p:nvSpPr>
            <p:cNvPr id="5" name="TextBox 4"/>
            <p:cNvSpPr txBox="1"/>
            <p:nvPr/>
          </p:nvSpPr>
          <p:spPr>
            <a:xfrm>
              <a:off x="2435669" y="1511966"/>
              <a:ext cx="858982" cy="338554"/>
            </a:xfrm>
            <a:prstGeom prst="rect">
              <a:avLst/>
            </a:prstGeom>
            <a:noFill/>
          </p:spPr>
          <p:txBody>
            <a:bodyPr wrap="square" rtlCol="0">
              <a:spAutoFit/>
            </a:bodyPr>
            <a:lstStyle/>
            <a:p>
              <a:pPr algn="ctr"/>
              <a:r>
                <a:rPr lang="en-GB" sz="800" dirty="0" smtClean="0">
                  <a:solidFill>
                    <a:srgbClr val="FF0000"/>
                  </a:solidFill>
                </a:rPr>
                <a:t>TEMP ISS 01 28/03/17</a:t>
              </a:r>
              <a:endParaRPr lang="en-GB" sz="800" dirty="0">
                <a:solidFill>
                  <a:srgbClr val="FF0000"/>
                </a:solidFill>
              </a:endParaRPr>
            </a:p>
          </p:txBody>
        </p:sp>
        <p:sp>
          <p:nvSpPr>
            <p:cNvPr id="6" name="Rounded Rectangle 5"/>
            <p:cNvSpPr/>
            <p:nvPr/>
          </p:nvSpPr>
          <p:spPr>
            <a:xfrm>
              <a:off x="92549" y="1506237"/>
              <a:ext cx="3185297" cy="10851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7526" y="3010318"/>
            <a:ext cx="574128" cy="574128"/>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06847" y="2978401"/>
            <a:ext cx="681587" cy="681587"/>
          </a:xfrm>
          <a:prstGeom prst="rect">
            <a:avLst/>
          </a:prstGeom>
        </p:spPr>
      </p:pic>
      <p:pic>
        <p:nvPicPr>
          <p:cNvPr id="10" name="Picture 9"/>
          <p:cNvPicPr>
            <a:picLocks noChangeAspect="1"/>
          </p:cNvPicPr>
          <p:nvPr/>
        </p:nvPicPr>
        <p:blipFill>
          <a:blip r:embed="rId11"/>
          <a:stretch>
            <a:fillRect/>
          </a:stretch>
        </p:blipFill>
        <p:spPr>
          <a:xfrm>
            <a:off x="1461654" y="3921959"/>
            <a:ext cx="1649985" cy="930651"/>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3613" y="3931673"/>
            <a:ext cx="911222" cy="911222"/>
          </a:xfrm>
          <a:prstGeom prst="rect">
            <a:avLst/>
          </a:prstGeom>
        </p:spPr>
      </p:pic>
      <p:pic>
        <p:nvPicPr>
          <p:cNvPr id="1026" name="Picture 2" descr="Image result for facial recognition technology"/>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1675" y="5019141"/>
            <a:ext cx="2747027" cy="110051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251" y="621114"/>
            <a:ext cx="3306789" cy="829565"/>
          </a:xfrm>
          <a:prstGeom prst="rect">
            <a:avLst/>
          </a:prstGeom>
        </p:spPr>
      </p:pic>
    </p:spTree>
    <p:extLst>
      <p:ext uri="{BB962C8B-B14F-4D97-AF65-F5344CB8AC3E}">
        <p14:creationId xmlns:p14="http://schemas.microsoft.com/office/powerpoint/2010/main" val="495736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1767</TotalTime>
  <Words>2742</Words>
  <Application>Microsoft Office PowerPoint</Application>
  <PresentationFormat>Widescreen</PresentationFormat>
  <Paragraphs>208</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Trebuchet MS</vt:lpstr>
      <vt:lpstr>Wingdings 3</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Saunders, John</dc:creator>
  <cp:lastModifiedBy>Julie Booth</cp:lastModifiedBy>
  <cp:revision>100</cp:revision>
  <dcterms:created xsi:type="dcterms:W3CDTF">2017-03-03T17:42:34Z</dcterms:created>
  <dcterms:modified xsi:type="dcterms:W3CDTF">2017-03-30T11:24:02Z</dcterms:modified>
</cp:coreProperties>
</file>