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63" r:id="rId16"/>
    <p:sldId id="271" r:id="rId17"/>
    <p:sldId id="272" r:id="rId18"/>
    <p:sldId id="274" r:id="rId19"/>
    <p:sldId id="275" r:id="rId20"/>
    <p:sldId id="273"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3/30/2017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3/30/2017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3/30/2017</a:t>
            </a:fld>
            <a:endParaRPr lang="en-US" dirty="0"/>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3/30/2017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ransition spd="slow">
    <p:wipe/>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latin typeface="Calibri" panose="020F0502020204030204" pitchFamily="34" charset="0"/>
                <a:cs typeface="Calibri" panose="020F0502020204030204" pitchFamily="34" charset="0"/>
              </a:rPr>
              <a:t>Nomis</a:t>
            </a:r>
            <a:r>
              <a:rPr lang="en-GB" dirty="0" smtClean="0">
                <a:latin typeface="Calibri" panose="020F0502020204030204" pitchFamily="34" charset="0"/>
                <a:cs typeface="Calibri" panose="020F0502020204030204" pitchFamily="34" charset="0"/>
              </a:rPr>
              <a:t> Time Save Exercise and Avoiding Lost Productivity</a:t>
            </a:r>
            <a:endParaRPr lang="en-GB"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p:txBody>
          <a:bodyPr/>
          <a:lstStyle/>
          <a:p>
            <a:r>
              <a:rPr lang="en-GB" dirty="0" smtClean="0">
                <a:latin typeface="Calibri" panose="020F0502020204030204" pitchFamily="34" charset="0"/>
                <a:cs typeface="Calibri" panose="020F0502020204030204" pitchFamily="34" charset="0"/>
              </a:rPr>
              <a:t>By John Saunders</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77998519"/>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The Old </a:t>
            </a:r>
            <a:r>
              <a:rPr lang="en-GB" dirty="0">
                <a:latin typeface="Calibri" panose="020F0502020204030204" pitchFamily="34" charset="0"/>
                <a:cs typeface="Calibri" panose="020F0502020204030204" pitchFamily="34" charset="0"/>
              </a:rPr>
              <a:t>Process </a:t>
            </a:r>
          </a:p>
        </p:txBody>
      </p:sp>
      <p:sp>
        <p:nvSpPr>
          <p:cNvPr id="3" name="Content Placeholder 2"/>
          <p:cNvSpPr>
            <a:spLocks noGrp="1"/>
          </p:cNvSpPr>
          <p:nvPr>
            <p:ph idx="1"/>
          </p:nvPr>
        </p:nvSpPr>
        <p:spPr>
          <a:xfrm>
            <a:off x="677334" y="1589089"/>
            <a:ext cx="8596668" cy="3880773"/>
          </a:xfrm>
        </p:spPr>
        <p:txBody>
          <a:bodyPr>
            <a:normAutofit/>
          </a:bodyPr>
          <a:lstStyle/>
          <a:p>
            <a:r>
              <a:rPr lang="en-GB" sz="1600" dirty="0">
                <a:latin typeface="Calibri" panose="020F0502020204030204" pitchFamily="34" charset="0"/>
                <a:cs typeface="Calibri" panose="020F0502020204030204" pitchFamily="34" charset="0"/>
              </a:rPr>
              <a:t>Once selected you are presented with a random blank page with no information</a:t>
            </a:r>
          </a:p>
        </p:txBody>
      </p:sp>
      <p:pic>
        <p:nvPicPr>
          <p:cNvPr id="12" name="Picture 11"/>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644592" y="179042"/>
            <a:ext cx="1480357" cy="1480357"/>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096645" y="1930400"/>
            <a:ext cx="7437756" cy="4641850"/>
          </a:xfrm>
          <a:prstGeom prst="rect">
            <a:avLst/>
          </a:prstGeom>
        </p:spPr>
      </p:pic>
    </p:spTree>
    <p:extLst>
      <p:ext uri="{BB962C8B-B14F-4D97-AF65-F5344CB8AC3E}">
        <p14:creationId xmlns:p14="http://schemas.microsoft.com/office/powerpoint/2010/main" val="3096464884"/>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The Old </a:t>
            </a:r>
            <a:r>
              <a:rPr lang="en-GB" dirty="0">
                <a:latin typeface="Calibri" panose="020F0502020204030204" pitchFamily="34" charset="0"/>
                <a:cs typeface="Calibri" panose="020F0502020204030204" pitchFamily="34" charset="0"/>
              </a:rPr>
              <a:t>Process </a:t>
            </a:r>
          </a:p>
        </p:txBody>
      </p:sp>
      <p:sp>
        <p:nvSpPr>
          <p:cNvPr id="3" name="Content Placeholder 2"/>
          <p:cNvSpPr>
            <a:spLocks noGrp="1"/>
          </p:cNvSpPr>
          <p:nvPr>
            <p:ph idx="1"/>
          </p:nvPr>
        </p:nvSpPr>
        <p:spPr>
          <a:xfrm>
            <a:off x="677334" y="1589089"/>
            <a:ext cx="8596668" cy="3880773"/>
          </a:xfrm>
        </p:spPr>
        <p:txBody>
          <a:bodyPr>
            <a:normAutofit/>
          </a:bodyPr>
          <a:lstStyle/>
          <a:p>
            <a:r>
              <a:rPr lang="en-GB" sz="1600" dirty="0">
                <a:latin typeface="Calibri" panose="020F0502020204030204" pitchFamily="34" charset="0"/>
                <a:cs typeface="Calibri" panose="020F0502020204030204" pitchFamily="34" charset="0"/>
              </a:rPr>
              <a:t>Now navigate to case notes and click to expand and click again to access case notes</a:t>
            </a:r>
          </a:p>
        </p:txBody>
      </p:sp>
      <p:pic>
        <p:nvPicPr>
          <p:cNvPr id="12" name="Picture 11"/>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644592" y="179042"/>
            <a:ext cx="1480357" cy="1480357"/>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1087119" y="1930400"/>
            <a:ext cx="7456805" cy="4622800"/>
          </a:xfrm>
          <a:prstGeom prst="rect">
            <a:avLst/>
          </a:prstGeom>
        </p:spPr>
      </p:pic>
    </p:spTree>
    <p:extLst>
      <p:ext uri="{BB962C8B-B14F-4D97-AF65-F5344CB8AC3E}">
        <p14:creationId xmlns:p14="http://schemas.microsoft.com/office/powerpoint/2010/main" val="2291937083"/>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The Old </a:t>
            </a:r>
            <a:r>
              <a:rPr lang="en-GB" dirty="0">
                <a:latin typeface="Calibri" panose="020F0502020204030204" pitchFamily="34" charset="0"/>
                <a:cs typeface="Calibri" panose="020F0502020204030204" pitchFamily="34" charset="0"/>
              </a:rPr>
              <a:t>Process </a:t>
            </a:r>
          </a:p>
        </p:txBody>
      </p:sp>
      <p:sp>
        <p:nvSpPr>
          <p:cNvPr id="3" name="Content Placeholder 2"/>
          <p:cNvSpPr>
            <a:spLocks noGrp="1"/>
          </p:cNvSpPr>
          <p:nvPr>
            <p:ph idx="1"/>
          </p:nvPr>
        </p:nvSpPr>
        <p:spPr>
          <a:xfrm>
            <a:off x="677334" y="1589089"/>
            <a:ext cx="8596668" cy="3880773"/>
          </a:xfrm>
        </p:spPr>
        <p:txBody>
          <a:bodyPr>
            <a:normAutofit/>
          </a:bodyPr>
          <a:lstStyle/>
          <a:p>
            <a:r>
              <a:rPr lang="en-GB" sz="1600" dirty="0">
                <a:latin typeface="Calibri" panose="020F0502020204030204" pitchFamily="34" charset="0"/>
                <a:cs typeface="Calibri" panose="020F0502020204030204" pitchFamily="34" charset="0"/>
              </a:rPr>
              <a:t>You are now presented with limited information in chronological order and some personal data with no description as to what it is without navigating further.</a:t>
            </a:r>
          </a:p>
        </p:txBody>
      </p:sp>
      <p:pic>
        <p:nvPicPr>
          <p:cNvPr id="12" name="Picture 11"/>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644592" y="179042"/>
            <a:ext cx="1480357" cy="1480357"/>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115695" y="2190750"/>
            <a:ext cx="7466330" cy="4572000"/>
          </a:xfrm>
          <a:prstGeom prst="rect">
            <a:avLst/>
          </a:prstGeom>
        </p:spPr>
      </p:pic>
    </p:spTree>
    <p:extLst>
      <p:ext uri="{BB962C8B-B14F-4D97-AF65-F5344CB8AC3E}">
        <p14:creationId xmlns:p14="http://schemas.microsoft.com/office/powerpoint/2010/main" val="4202122029"/>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The Old </a:t>
            </a:r>
            <a:r>
              <a:rPr lang="en-GB" dirty="0">
                <a:latin typeface="Calibri" panose="020F0502020204030204" pitchFamily="34" charset="0"/>
                <a:cs typeface="Calibri" panose="020F0502020204030204" pitchFamily="34" charset="0"/>
              </a:rPr>
              <a:t>Process </a:t>
            </a:r>
          </a:p>
        </p:txBody>
      </p:sp>
      <p:sp>
        <p:nvSpPr>
          <p:cNvPr id="3" name="Content Placeholder 2"/>
          <p:cNvSpPr>
            <a:spLocks noGrp="1"/>
          </p:cNvSpPr>
          <p:nvPr>
            <p:ph idx="1"/>
          </p:nvPr>
        </p:nvSpPr>
        <p:spPr>
          <a:xfrm>
            <a:off x="677334" y="1589089"/>
            <a:ext cx="8596668" cy="3880773"/>
          </a:xfrm>
        </p:spPr>
        <p:txBody>
          <a:bodyPr>
            <a:normAutofit/>
          </a:bodyPr>
          <a:lstStyle/>
          <a:p>
            <a:r>
              <a:rPr lang="en-GB" sz="1600" dirty="0">
                <a:latin typeface="Calibri" panose="020F0502020204030204" pitchFamily="34" charset="0"/>
                <a:cs typeface="Calibri" panose="020F0502020204030204" pitchFamily="34" charset="0"/>
              </a:rPr>
              <a:t>Now click hot page to get some more limited information</a:t>
            </a:r>
          </a:p>
        </p:txBody>
      </p:sp>
      <p:pic>
        <p:nvPicPr>
          <p:cNvPr id="12" name="Picture 11"/>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644592" y="179042"/>
            <a:ext cx="1480357" cy="1480357"/>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1115694" y="1930400"/>
            <a:ext cx="7685405" cy="4622800"/>
          </a:xfrm>
          <a:prstGeom prst="rect">
            <a:avLst/>
          </a:prstGeom>
        </p:spPr>
      </p:pic>
    </p:spTree>
    <p:extLst>
      <p:ext uri="{BB962C8B-B14F-4D97-AF65-F5344CB8AC3E}">
        <p14:creationId xmlns:p14="http://schemas.microsoft.com/office/powerpoint/2010/main" val="1013783620"/>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The Old </a:t>
            </a:r>
            <a:r>
              <a:rPr lang="en-GB" dirty="0">
                <a:latin typeface="Calibri" panose="020F0502020204030204" pitchFamily="34" charset="0"/>
                <a:cs typeface="Calibri" panose="020F0502020204030204" pitchFamily="34" charset="0"/>
              </a:rPr>
              <a:t>Process </a:t>
            </a:r>
          </a:p>
        </p:txBody>
      </p:sp>
      <p:sp>
        <p:nvSpPr>
          <p:cNvPr id="3" name="Content Placeholder 2"/>
          <p:cNvSpPr>
            <a:spLocks noGrp="1"/>
          </p:cNvSpPr>
          <p:nvPr>
            <p:ph idx="1"/>
          </p:nvPr>
        </p:nvSpPr>
        <p:spPr>
          <a:xfrm>
            <a:off x="528281" y="2324907"/>
            <a:ext cx="8596668" cy="3880773"/>
          </a:xfrm>
        </p:spPr>
        <p:txBody>
          <a:bodyPr>
            <a:normAutofit/>
          </a:bodyPr>
          <a:lstStyle/>
          <a:p>
            <a:r>
              <a:rPr lang="en-GB" sz="1600" dirty="0">
                <a:latin typeface="Calibri" panose="020F0502020204030204" pitchFamily="34" charset="0"/>
                <a:cs typeface="Calibri" panose="020F0502020204030204" pitchFamily="34" charset="0"/>
              </a:rPr>
              <a:t>This process is long drawn out and inaccurate as not all of the data sets are descriptive enough. To find information on for example negative entries there are many more clicks involved and to find out CSRA details you have to navigate to an entirely different screen</a:t>
            </a:r>
            <a:r>
              <a:rPr lang="en-GB" sz="1600" dirty="0" smtClean="0">
                <a:latin typeface="Calibri" panose="020F0502020204030204" pitchFamily="34" charset="0"/>
                <a:cs typeface="Calibri" panose="020F0502020204030204" pitchFamily="34" charset="0"/>
              </a:rPr>
              <a:t>.</a:t>
            </a:r>
          </a:p>
          <a:p>
            <a:endParaRPr lang="en-GB" sz="1600" dirty="0">
              <a:latin typeface="Calibri" panose="020F0502020204030204" pitchFamily="34" charset="0"/>
              <a:cs typeface="Calibri" panose="020F0502020204030204" pitchFamily="34" charset="0"/>
            </a:endParaRPr>
          </a:p>
          <a:p>
            <a:r>
              <a:rPr lang="en-GB" sz="1600" dirty="0" smtClean="0">
                <a:latin typeface="Calibri" panose="020F0502020204030204" pitchFamily="34" charset="0"/>
                <a:cs typeface="Calibri" panose="020F0502020204030204" pitchFamily="34" charset="0"/>
              </a:rPr>
              <a:t>The following slides detail the proposed changes and alterations to the hot page to make it usable in day to day situations for Prison staff in all departments, not just on the wing.</a:t>
            </a:r>
            <a:endParaRPr lang="en-GB" sz="1600" dirty="0">
              <a:latin typeface="Calibri" panose="020F0502020204030204" pitchFamily="34" charset="0"/>
              <a:cs typeface="Calibri" panose="020F0502020204030204" pitchFamily="34" charset="0"/>
            </a:endParaRPr>
          </a:p>
        </p:txBody>
      </p:sp>
      <p:pic>
        <p:nvPicPr>
          <p:cNvPr id="12" name="Picture 11"/>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644592" y="179042"/>
            <a:ext cx="1480357" cy="1480357"/>
          </a:xfrm>
          <a:prstGeom prst="rect">
            <a:avLst/>
          </a:prstGeom>
        </p:spPr>
      </p:pic>
    </p:spTree>
    <p:extLst>
      <p:ext uri="{BB962C8B-B14F-4D97-AF65-F5344CB8AC3E}">
        <p14:creationId xmlns:p14="http://schemas.microsoft.com/office/powerpoint/2010/main" val="3832860729"/>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The New Process</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77334" y="1541464"/>
            <a:ext cx="8596668" cy="3880773"/>
          </a:xfrm>
        </p:spPr>
        <p:txBody>
          <a:bodyPr>
            <a:normAutofit/>
          </a:bodyPr>
          <a:lstStyle/>
          <a:p>
            <a:r>
              <a:rPr lang="en-GB" sz="1600" dirty="0">
                <a:latin typeface="Calibri" panose="020F0502020204030204" pitchFamily="34" charset="0"/>
                <a:cs typeface="Calibri" panose="020F0502020204030204" pitchFamily="34" charset="0"/>
              </a:rPr>
              <a:t>The first screen the majority of people need is the search screen so on log in display this first rather than a blank page</a:t>
            </a:r>
            <a:r>
              <a:rPr lang="en-GB" sz="1600" dirty="0" smtClean="0">
                <a:latin typeface="Calibri" panose="020F0502020204030204" pitchFamily="34" charset="0"/>
                <a:cs typeface="Calibri" panose="020F0502020204030204" pitchFamily="34" charset="0"/>
              </a:rPr>
              <a:t>.</a:t>
            </a:r>
            <a:endParaRPr lang="en-GB" sz="1600" dirty="0">
              <a:latin typeface="Calibri" panose="020F0502020204030204" pitchFamily="34" charset="0"/>
              <a:cs typeface="Calibri" panose="020F0502020204030204" pitchFamily="34"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108392" y="2082772"/>
            <a:ext cx="7502208" cy="451805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0025" y="246078"/>
            <a:ext cx="1219200" cy="1219200"/>
          </a:xfrm>
          <a:prstGeom prst="rect">
            <a:avLst/>
          </a:prstGeom>
        </p:spPr>
      </p:pic>
    </p:spTree>
    <p:extLst>
      <p:ext uri="{BB962C8B-B14F-4D97-AF65-F5344CB8AC3E}">
        <p14:creationId xmlns:p14="http://schemas.microsoft.com/office/powerpoint/2010/main" val="219869355"/>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The New Process</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77334" y="1541464"/>
            <a:ext cx="8596668" cy="3880773"/>
          </a:xfrm>
        </p:spPr>
        <p:txBody>
          <a:bodyPr>
            <a:normAutofit/>
          </a:bodyPr>
          <a:lstStyle/>
          <a:p>
            <a:r>
              <a:rPr lang="en-GB" sz="1600" dirty="0">
                <a:latin typeface="Calibri" panose="020F0502020204030204" pitchFamily="34" charset="0"/>
                <a:cs typeface="Calibri" panose="020F0502020204030204" pitchFamily="34" charset="0"/>
              </a:rPr>
              <a:t>Search results will be displayed in the same fashion.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0025" y="246078"/>
            <a:ext cx="1219200" cy="1219200"/>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087754" y="1930399"/>
            <a:ext cx="7332345" cy="4689475"/>
          </a:xfrm>
          <a:prstGeom prst="rect">
            <a:avLst/>
          </a:prstGeom>
        </p:spPr>
      </p:pic>
    </p:spTree>
    <p:extLst>
      <p:ext uri="{BB962C8B-B14F-4D97-AF65-F5344CB8AC3E}">
        <p14:creationId xmlns:p14="http://schemas.microsoft.com/office/powerpoint/2010/main" val="2762583007"/>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The New Process</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77334" y="1541464"/>
            <a:ext cx="8596668" cy="3880773"/>
          </a:xfrm>
        </p:spPr>
        <p:txBody>
          <a:bodyPr>
            <a:normAutofit/>
          </a:bodyPr>
          <a:lstStyle/>
          <a:p>
            <a:r>
              <a:rPr lang="en-GB" sz="1600" dirty="0">
                <a:latin typeface="Calibri" panose="020F0502020204030204" pitchFamily="34" charset="0"/>
                <a:cs typeface="Calibri" panose="020F0502020204030204" pitchFamily="34" charset="0"/>
              </a:rPr>
              <a:t>Upon clicking the select button the next page to be displayed automatically would be a redesigned Hot Page which could potentially look like this.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0025" y="246078"/>
            <a:ext cx="1219200" cy="1219200"/>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1087120" y="2116772"/>
            <a:ext cx="7666355" cy="4588828"/>
          </a:xfrm>
          <a:prstGeom prst="rect">
            <a:avLst/>
          </a:prstGeom>
        </p:spPr>
      </p:pic>
    </p:spTree>
    <p:extLst>
      <p:ext uri="{BB962C8B-B14F-4D97-AF65-F5344CB8AC3E}">
        <p14:creationId xmlns:p14="http://schemas.microsoft.com/office/powerpoint/2010/main" val="3140078232"/>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The New Hot Page</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77334" y="2199176"/>
            <a:ext cx="8596668" cy="3880773"/>
          </a:xfrm>
        </p:spPr>
        <p:txBody>
          <a:bodyPr>
            <a:normAutofit fontScale="92500" lnSpcReduction="10000"/>
          </a:bodyPr>
          <a:lstStyle/>
          <a:p>
            <a:r>
              <a:rPr lang="en-GB" sz="1600" dirty="0">
                <a:latin typeface="Calibri" panose="020F0502020204030204" pitchFamily="34" charset="0"/>
                <a:cs typeface="Calibri" panose="020F0502020204030204" pitchFamily="34" charset="0"/>
              </a:rPr>
              <a:t>As you can see all relevant information is listed without having to navigate to any other page. </a:t>
            </a:r>
          </a:p>
          <a:p>
            <a:r>
              <a:rPr lang="en-GB" sz="1600" dirty="0">
                <a:latin typeface="Calibri" panose="020F0502020204030204" pitchFamily="34" charset="0"/>
                <a:cs typeface="Calibri" panose="020F0502020204030204" pitchFamily="34" charset="0"/>
              </a:rPr>
              <a:t>Alterations have been made to the alerts section listing the type of alert and the first 4 words of the description to give a brief overview of the alerts. If any more information should be required it could be sourced from the main alerts section however in most circumstances this information should be sufficient.</a:t>
            </a:r>
          </a:p>
          <a:p>
            <a:r>
              <a:rPr lang="en-GB" sz="1600" dirty="0">
                <a:latin typeface="Calibri" panose="020F0502020204030204" pitchFamily="34" charset="0"/>
                <a:cs typeface="Calibri" panose="020F0502020204030204" pitchFamily="34" charset="0"/>
              </a:rPr>
              <a:t>The visits section now includes the next booked visit date and the lead visitor.</a:t>
            </a:r>
          </a:p>
          <a:p>
            <a:r>
              <a:rPr lang="en-GB" sz="1600" dirty="0">
                <a:latin typeface="Calibri" panose="020F0502020204030204" pitchFamily="34" charset="0"/>
                <a:cs typeface="Calibri" panose="020F0502020204030204" pitchFamily="34" charset="0"/>
              </a:rPr>
              <a:t>The main information panel for the prisoner now includes CSRA level and description, the number of positive and negative entries in the last 3 months, the number of proved adjudications in the last 3 months, AM, PM and ED activity slots, Smoking status and all the previous hot page information from the old format.</a:t>
            </a:r>
          </a:p>
          <a:p>
            <a:r>
              <a:rPr lang="en-GB" sz="1600" dirty="0">
                <a:latin typeface="Calibri" panose="020F0502020204030204" pitchFamily="34" charset="0"/>
                <a:cs typeface="Calibri" panose="020F0502020204030204" pitchFamily="34" charset="0"/>
              </a:rPr>
              <a:t>This would allow a member of staff to get all relevant information to the majority of enquiries instantly without having to hunt around numerous pages to acquire it. It would also assist in CSRA reviews, IEP reviews and finance enquiries letting the user see the information required at a quick glance rather than having to scroll down a chronological list of irrelevant information</a:t>
            </a:r>
            <a:r>
              <a:rPr lang="en-GB" sz="1600" dirty="0" smtClean="0">
                <a:latin typeface="Calibri" panose="020F0502020204030204" pitchFamily="34" charset="0"/>
                <a:cs typeface="Calibri" panose="020F0502020204030204" pitchFamily="34" charset="0"/>
              </a:rPr>
              <a:t>.</a:t>
            </a:r>
          </a:p>
          <a:p>
            <a:pPr marL="0" indent="0">
              <a:buNone/>
            </a:pPr>
            <a:r>
              <a:rPr lang="en-GB" sz="1600" dirty="0" smtClean="0">
                <a:latin typeface="Calibri" panose="020F0502020204030204" pitchFamily="34" charset="0"/>
                <a:cs typeface="Calibri" panose="020F0502020204030204" pitchFamily="34" charset="0"/>
              </a:rPr>
              <a:t> </a:t>
            </a:r>
            <a:endParaRPr lang="en-GB" sz="1600"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0025" y="246078"/>
            <a:ext cx="1219200" cy="1219200"/>
          </a:xfrm>
          <a:prstGeom prst="rect">
            <a:avLst/>
          </a:prstGeom>
        </p:spPr>
      </p:pic>
    </p:spTree>
    <p:extLst>
      <p:ext uri="{BB962C8B-B14F-4D97-AF65-F5344CB8AC3E}">
        <p14:creationId xmlns:p14="http://schemas.microsoft.com/office/powerpoint/2010/main" val="2324145893"/>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The New Hot Page</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77334" y="2199176"/>
            <a:ext cx="8596668" cy="3880773"/>
          </a:xfrm>
        </p:spPr>
        <p:txBody>
          <a:bodyPr>
            <a:normAutofit fontScale="92500" lnSpcReduction="10000"/>
          </a:bodyPr>
          <a:lstStyle/>
          <a:p>
            <a:r>
              <a:rPr lang="en-GB" sz="1600" dirty="0">
                <a:latin typeface="Calibri" panose="020F0502020204030204" pitchFamily="34" charset="0"/>
                <a:cs typeface="Calibri" panose="020F0502020204030204" pitchFamily="34" charset="0"/>
              </a:rPr>
              <a:t>As you can see all relevant information is listed without having to navigate to any other page. </a:t>
            </a:r>
          </a:p>
          <a:p>
            <a:r>
              <a:rPr lang="en-GB" sz="1600" dirty="0">
                <a:latin typeface="Calibri" panose="020F0502020204030204" pitchFamily="34" charset="0"/>
                <a:cs typeface="Calibri" panose="020F0502020204030204" pitchFamily="34" charset="0"/>
              </a:rPr>
              <a:t>Alterations have been made to the alerts section listing the type of alert and the first 4 words of the description to give a brief overview of the alerts. If any more information should be required it could be sourced from the main alerts section however in most circumstances this information should be sufficient.</a:t>
            </a:r>
          </a:p>
          <a:p>
            <a:r>
              <a:rPr lang="en-GB" sz="1600" dirty="0">
                <a:latin typeface="Calibri" panose="020F0502020204030204" pitchFamily="34" charset="0"/>
                <a:cs typeface="Calibri" panose="020F0502020204030204" pitchFamily="34" charset="0"/>
              </a:rPr>
              <a:t>The visits section now includes the next booked visit date and the lead visitor.</a:t>
            </a:r>
          </a:p>
          <a:p>
            <a:r>
              <a:rPr lang="en-GB" sz="1600" dirty="0">
                <a:latin typeface="Calibri" panose="020F0502020204030204" pitchFamily="34" charset="0"/>
                <a:cs typeface="Calibri" panose="020F0502020204030204" pitchFamily="34" charset="0"/>
              </a:rPr>
              <a:t>The main information panel for the prisoner now includes CSRA level and description, the number of positive and negative entries in the last 3 months, the number of proved adjudications in the last 3 months, AM, PM and ED activity slots, Smoking status and all the previous hot page information from the old format.</a:t>
            </a:r>
          </a:p>
          <a:p>
            <a:r>
              <a:rPr lang="en-GB" sz="1600" dirty="0">
                <a:latin typeface="Calibri" panose="020F0502020204030204" pitchFamily="34" charset="0"/>
                <a:cs typeface="Calibri" panose="020F0502020204030204" pitchFamily="34" charset="0"/>
              </a:rPr>
              <a:t>This would allow a member of staff to get all relevant information to the majority of enquiries instantly without having to hunt around numerous pages to acquire it. It would also assist in CSRA reviews, IEP reviews and finance enquiries letting the user see the information required at a quick glance rather than having to scroll down a chronological list of irrelevant information</a:t>
            </a:r>
            <a:r>
              <a:rPr lang="en-GB" sz="1600" dirty="0" smtClean="0">
                <a:latin typeface="Calibri" panose="020F0502020204030204" pitchFamily="34" charset="0"/>
                <a:cs typeface="Calibri" panose="020F0502020204030204" pitchFamily="34" charset="0"/>
              </a:rPr>
              <a:t>.</a:t>
            </a:r>
          </a:p>
          <a:p>
            <a:pPr marL="0" indent="0">
              <a:buNone/>
            </a:pPr>
            <a:r>
              <a:rPr lang="en-GB" sz="1600" dirty="0" smtClean="0">
                <a:latin typeface="Calibri" panose="020F0502020204030204" pitchFamily="34" charset="0"/>
                <a:cs typeface="Calibri" panose="020F0502020204030204" pitchFamily="34" charset="0"/>
              </a:rPr>
              <a:t> </a:t>
            </a:r>
            <a:endParaRPr lang="en-GB" sz="1600"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0025" y="246078"/>
            <a:ext cx="1219200" cy="1219200"/>
          </a:xfrm>
          <a:prstGeom prst="rect">
            <a:avLst/>
          </a:prstGeom>
        </p:spPr>
      </p:pic>
    </p:spTree>
    <p:extLst>
      <p:ext uri="{BB962C8B-B14F-4D97-AF65-F5344CB8AC3E}">
        <p14:creationId xmlns:p14="http://schemas.microsoft.com/office/powerpoint/2010/main" val="2076426062"/>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libri" panose="020F0502020204030204" pitchFamily="34" charset="0"/>
                <a:cs typeface="Calibri" panose="020F0502020204030204" pitchFamily="34" charset="0"/>
              </a:rPr>
              <a:t>Background</a:t>
            </a:r>
            <a:r>
              <a:rPr lang="en-GB" i="1" dirty="0">
                <a:latin typeface="Calibri" panose="020F0502020204030204" pitchFamily="34" charset="0"/>
                <a:cs typeface="Calibri" panose="020F0502020204030204" pitchFamily="34" charset="0"/>
              </a:rPr>
              <a:t/>
            </a:r>
            <a:br>
              <a:rPr lang="en-GB" i="1" dirty="0">
                <a:latin typeface="Calibri" panose="020F0502020204030204" pitchFamily="34" charset="0"/>
                <a:cs typeface="Calibri" panose="020F0502020204030204" pitchFamily="34" charset="0"/>
              </a:rPr>
            </a:b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GB" dirty="0" err="1">
                <a:latin typeface="Calibri" panose="020F0502020204030204" pitchFamily="34" charset="0"/>
                <a:cs typeface="Calibri" panose="020F0502020204030204" pitchFamily="34" charset="0"/>
              </a:rPr>
              <a:t>Nomis</a:t>
            </a:r>
            <a:r>
              <a:rPr lang="en-GB" dirty="0">
                <a:latin typeface="Calibri" panose="020F0502020204030204" pitchFamily="34" charset="0"/>
                <a:cs typeface="Calibri" panose="020F0502020204030204" pitchFamily="34" charset="0"/>
              </a:rPr>
              <a:t> is the most used tool in the prison service and in my opinion is </a:t>
            </a:r>
            <a:r>
              <a:rPr lang="en-GB" dirty="0" smtClean="0">
                <a:latin typeface="Calibri" panose="020F0502020204030204" pitchFamily="34" charset="0"/>
                <a:cs typeface="Calibri" panose="020F0502020204030204" pitchFamily="34" charset="0"/>
              </a:rPr>
              <a:t>inefficient in certain areas </a:t>
            </a:r>
            <a:r>
              <a:rPr lang="en-GB" dirty="0">
                <a:latin typeface="Calibri" panose="020F0502020204030204" pitchFamily="34" charset="0"/>
                <a:cs typeface="Calibri" panose="020F0502020204030204" pitchFamily="34" charset="0"/>
              </a:rPr>
              <a:t>and has a poor user interface. It takes too much time and too many clicks of the mouse to access the relevant data that the majority of people want to access. </a:t>
            </a:r>
          </a:p>
          <a:p>
            <a:r>
              <a:rPr lang="en-GB" dirty="0">
                <a:latin typeface="Calibri" panose="020F0502020204030204" pitchFamily="34" charset="0"/>
                <a:cs typeface="Calibri" panose="020F0502020204030204" pitchFamily="34" charset="0"/>
              </a:rPr>
              <a:t>To this end I have conducted an experiment to find out how much time is being wasted on a daily, weekly, monthly and yearly basis. </a:t>
            </a:r>
          </a:p>
          <a:p>
            <a:r>
              <a:rPr lang="en-GB" dirty="0">
                <a:latin typeface="Calibri" panose="020F0502020204030204" pitchFamily="34" charset="0"/>
                <a:cs typeface="Calibri" panose="020F0502020204030204" pitchFamily="34" charset="0"/>
              </a:rPr>
              <a:t>I believe that there is a huge loss in productivity in this area of our work and it could potentially save time and money by making minor alterations to the user interface and the options presented to the end user at certain stages of the use cycle.</a:t>
            </a:r>
          </a:p>
          <a:p>
            <a:endParaRPr lang="en-GB"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4249" y="207169"/>
            <a:ext cx="1457325" cy="1457325"/>
          </a:xfrm>
          <a:prstGeom prst="rect">
            <a:avLst/>
          </a:prstGeom>
        </p:spPr>
      </p:pic>
    </p:spTree>
    <p:extLst>
      <p:ext uri="{BB962C8B-B14F-4D97-AF65-F5344CB8AC3E}">
        <p14:creationId xmlns:p14="http://schemas.microsoft.com/office/powerpoint/2010/main" val="1248095295"/>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0" y="498997"/>
            <a:ext cx="1219200" cy="1219200"/>
          </a:xfrm>
          <a:prstGeom prst="rect">
            <a:avLst/>
          </a:prstGeom>
        </p:spPr>
      </p:pic>
    </p:spTree>
    <p:extLst>
      <p:ext uri="{BB962C8B-B14F-4D97-AF65-F5344CB8AC3E}">
        <p14:creationId xmlns:p14="http://schemas.microsoft.com/office/powerpoint/2010/main" val="2577831302"/>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Conclusion</a:t>
            </a:r>
            <a:endParaRPr lang="en-GB" dirty="0">
              <a:latin typeface="Calibri" panose="020F0502020204030204" pitchFamily="34" charset="0"/>
              <a:cs typeface="Calibri" panose="020F0502020204030204" pitchFamily="34" charset="0"/>
            </a:endParaRPr>
          </a:p>
        </p:txBody>
      </p:sp>
      <p:pic>
        <p:nvPicPr>
          <p:cNvPr id="3074" name="Picture 2" descr="Image result for scales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943" y="139699"/>
            <a:ext cx="2552700" cy="179070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p:txBody>
          <a:bodyPr/>
          <a:lstStyle/>
          <a:p>
            <a:pPr marL="0" indent="0">
              <a:buNone/>
            </a:pPr>
            <a:r>
              <a:rPr lang="en-GB" dirty="0" smtClean="0">
                <a:latin typeface="Calibri" panose="020F0502020204030204" pitchFamily="34" charset="0"/>
                <a:cs typeface="Calibri" panose="020F0502020204030204" pitchFamily="34" charset="0"/>
              </a:rPr>
              <a:t>Using the </a:t>
            </a:r>
            <a:r>
              <a:rPr lang="en-GB" dirty="0" err="1" smtClean="0">
                <a:latin typeface="Calibri" panose="020F0502020204030204" pitchFamily="34" charset="0"/>
                <a:cs typeface="Calibri" panose="020F0502020204030204" pitchFamily="34" charset="0"/>
              </a:rPr>
              <a:t>Nomis</a:t>
            </a:r>
            <a:r>
              <a:rPr lang="en-GB" dirty="0" smtClean="0">
                <a:latin typeface="Calibri" panose="020F0502020204030204" pitchFamily="34" charset="0"/>
                <a:cs typeface="Calibri" panose="020F0502020204030204" pitchFamily="34" charset="0"/>
              </a:rPr>
              <a:t> system as it stands now is ok but wastes time repeatedly, in this one example alone based on login to first task a minimum of 5.6 days a year are wasted for every 18 users in the prison service.</a:t>
            </a:r>
          </a:p>
          <a:p>
            <a:pPr marL="0" indent="0">
              <a:buNone/>
            </a:pPr>
            <a:r>
              <a:rPr lang="en-GB" dirty="0" smtClean="0">
                <a:latin typeface="Calibri" panose="020F0502020204030204" pitchFamily="34" charset="0"/>
                <a:cs typeface="Calibri" panose="020F0502020204030204" pitchFamily="34" charset="0"/>
              </a:rPr>
              <a:t>Multiply this figure by the number of active users every day (figures I do not have access to) and I suspect that the wasted days per year would be significant.</a:t>
            </a:r>
          </a:p>
          <a:p>
            <a:pPr marL="0" indent="0">
              <a:buNone/>
            </a:pPr>
            <a:r>
              <a:rPr lang="en-GB" dirty="0" smtClean="0">
                <a:latin typeface="Calibri" panose="020F0502020204030204" pitchFamily="34" charset="0"/>
                <a:cs typeface="Calibri" panose="020F0502020204030204" pitchFamily="34" charset="0"/>
              </a:rPr>
              <a:t>Imagine being able to say to someone “we have saved the company 500 days of lost productivity and its not cost a penny, we have used the programmes and systems we already have but given you back 500 days of productive work that can be utilised”.</a:t>
            </a:r>
          </a:p>
          <a:p>
            <a:pPr marL="0" indent="0">
              <a:buNone/>
            </a:pPr>
            <a:r>
              <a:rPr lang="en-GB" dirty="0" smtClean="0">
                <a:latin typeface="Calibri" panose="020F0502020204030204" pitchFamily="34" charset="0"/>
                <a:cs typeface="Calibri" panose="020F0502020204030204" pitchFamily="34" charset="0"/>
              </a:rPr>
              <a:t>Thank you for taking your time to digest this presentation.</a:t>
            </a:r>
          </a:p>
          <a:p>
            <a:pPr marL="0" indent="0">
              <a:buNone/>
            </a:pPr>
            <a:endParaRPr lang="en-GB" dirty="0">
              <a:latin typeface="Calibri" panose="020F0502020204030204" pitchFamily="34" charset="0"/>
              <a:cs typeface="Calibri" panose="020F0502020204030204" pitchFamily="34" charset="0"/>
            </a:endParaRPr>
          </a:p>
          <a:p>
            <a:pPr marL="0" indent="0">
              <a:buNone/>
            </a:pP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8819090"/>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libri" panose="020F0502020204030204" pitchFamily="34" charset="0"/>
                <a:cs typeface="Calibri" panose="020F0502020204030204" pitchFamily="34" charset="0"/>
              </a:rPr>
              <a:t>The Experiment</a:t>
            </a:r>
            <a:r>
              <a:rPr lang="en-GB" i="1" dirty="0">
                <a:latin typeface="Calibri" panose="020F0502020204030204" pitchFamily="34" charset="0"/>
                <a:cs typeface="Calibri" panose="020F0502020204030204" pitchFamily="34" charset="0"/>
              </a:rPr>
              <a:t/>
            </a:r>
            <a:br>
              <a:rPr lang="en-GB" i="1" dirty="0">
                <a:latin typeface="Calibri" panose="020F0502020204030204" pitchFamily="34" charset="0"/>
                <a:cs typeface="Calibri" panose="020F0502020204030204" pitchFamily="34" charset="0"/>
              </a:rPr>
            </a:b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GB" dirty="0">
                <a:latin typeface="Calibri" panose="020F0502020204030204" pitchFamily="34" charset="0"/>
                <a:cs typeface="Calibri" panose="020F0502020204030204" pitchFamily="34" charset="0"/>
              </a:rPr>
              <a:t>Based on 2 seconds per click to get from log in to prisoner data there are as a minimum 5 clicks then potentially more to get to the most accessed data. That data being financials, positive / negative entries, CSRA level or IEP level. </a:t>
            </a:r>
          </a:p>
          <a:p>
            <a:r>
              <a:rPr lang="en-GB" dirty="0">
                <a:latin typeface="Calibri" panose="020F0502020204030204" pitchFamily="34" charset="0"/>
                <a:cs typeface="Calibri" panose="020F0502020204030204" pitchFamily="34" charset="0"/>
              </a:rPr>
              <a:t>For the benefit of this experiment I will use the base </a:t>
            </a:r>
            <a:r>
              <a:rPr lang="en-GB" dirty="0" smtClean="0">
                <a:latin typeface="Calibri" panose="020F0502020204030204" pitchFamily="34" charset="0"/>
                <a:cs typeface="Calibri" panose="020F0502020204030204" pitchFamily="34" charset="0"/>
              </a:rPr>
              <a:t>of </a:t>
            </a:r>
            <a:r>
              <a:rPr lang="en-GB" dirty="0">
                <a:latin typeface="Calibri" panose="020F0502020204030204" pitchFamily="34" charset="0"/>
                <a:cs typeface="Calibri" panose="020F0502020204030204" pitchFamily="34" charset="0"/>
              </a:rPr>
              <a:t>2 </a:t>
            </a:r>
            <a:r>
              <a:rPr lang="en-GB" dirty="0" smtClean="0">
                <a:latin typeface="Calibri" panose="020F0502020204030204" pitchFamily="34" charset="0"/>
                <a:cs typeface="Calibri" panose="020F0502020204030204" pitchFamily="34" charset="0"/>
              </a:rPr>
              <a:t>second per click </a:t>
            </a:r>
            <a:r>
              <a:rPr lang="en-GB" dirty="0">
                <a:latin typeface="Calibri" panose="020F0502020204030204" pitchFamily="34" charset="0"/>
                <a:cs typeface="Calibri" panose="020F0502020204030204" pitchFamily="34" charset="0"/>
              </a:rPr>
              <a:t>and 5 clicks to access the data. </a:t>
            </a:r>
            <a:r>
              <a:rPr lang="en-GB" dirty="0" smtClean="0">
                <a:latin typeface="Calibri" panose="020F0502020204030204" pitchFamily="34" charset="0"/>
                <a:cs typeface="Calibri" panose="020F0502020204030204" pitchFamily="34" charset="0"/>
              </a:rPr>
              <a:t>(total 10 Seconds)</a:t>
            </a:r>
            <a:endParaRPr lang="en-GB"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Then I am basing the next data set on an average day and the repeated process on different wings</a:t>
            </a:r>
            <a:r>
              <a:rPr lang="en-GB" dirty="0" smtClean="0">
                <a:latin typeface="Calibri" panose="020F0502020204030204" pitchFamily="34" charset="0"/>
                <a:cs typeface="Calibri" panose="020F0502020204030204" pitchFamily="34" charset="0"/>
              </a:rPr>
              <a:t>. Lets say 18 users, in a prison on an average day this is much higher but for the sake of this exercise I’m going to use this figure. </a:t>
            </a:r>
            <a:endParaRPr lang="en-GB" dirty="0">
              <a:latin typeface="Calibri" panose="020F0502020204030204" pitchFamily="34" charset="0"/>
              <a:cs typeface="Calibri" panose="020F0502020204030204" pitchFamily="34" charset="0"/>
            </a:endParaRPr>
          </a:p>
          <a:p>
            <a:r>
              <a:rPr lang="en-GB" dirty="0" smtClean="0">
                <a:latin typeface="Calibri" panose="020F0502020204030204" pitchFamily="34" charset="0"/>
                <a:cs typeface="Calibri" panose="020F0502020204030204" pitchFamily="34" charset="0"/>
              </a:rPr>
              <a:t>Users an overage repeat the same process 10 times a day.</a:t>
            </a:r>
          </a:p>
          <a:p>
            <a:r>
              <a:rPr lang="en-GB" dirty="0">
                <a:latin typeface="Calibri" panose="020F0502020204030204" pitchFamily="34" charset="0"/>
                <a:cs typeface="Calibri" panose="020F0502020204030204" pitchFamily="34" charset="0"/>
              </a:rPr>
              <a:t>10 uses x 8 seconds </a:t>
            </a:r>
            <a:r>
              <a:rPr lang="en-GB" dirty="0" smtClean="0">
                <a:latin typeface="Calibri" panose="020F0502020204030204" pitchFamily="34" charset="0"/>
                <a:cs typeface="Calibri" panose="020F0502020204030204" pitchFamily="34" charset="0"/>
              </a:rPr>
              <a:t>extra compared to the proposed changed </a:t>
            </a:r>
            <a:r>
              <a:rPr lang="en-GB" dirty="0">
                <a:latin typeface="Calibri" panose="020F0502020204030204" pitchFamily="34" charset="0"/>
                <a:cs typeface="Calibri" panose="020F0502020204030204" pitchFamily="34" charset="0"/>
              </a:rPr>
              <a:t>= 80 seconds</a:t>
            </a:r>
            <a:endParaRPr lang="en-GB" dirty="0" smtClean="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9846" y="211579"/>
            <a:ext cx="1718821" cy="1718821"/>
          </a:xfrm>
          <a:prstGeom prst="rect">
            <a:avLst/>
          </a:prstGeom>
        </p:spPr>
      </p:pic>
    </p:spTree>
    <p:extLst>
      <p:ext uri="{BB962C8B-B14F-4D97-AF65-F5344CB8AC3E}">
        <p14:creationId xmlns:p14="http://schemas.microsoft.com/office/powerpoint/2010/main" val="404697157"/>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The Math</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77334" y="2356603"/>
            <a:ext cx="8596668" cy="3880773"/>
          </a:xfrm>
        </p:spPr>
        <p:txBody>
          <a:bodyPr/>
          <a:lstStyle/>
          <a:p>
            <a:r>
              <a:rPr lang="en-GB" dirty="0">
                <a:latin typeface="Calibri" panose="020F0502020204030204" pitchFamily="34" charset="0"/>
                <a:cs typeface="Calibri" panose="020F0502020204030204" pitchFamily="34" charset="0"/>
              </a:rPr>
              <a:t>80 seconds x 18 </a:t>
            </a:r>
            <a:r>
              <a:rPr lang="en-GB" dirty="0" smtClean="0">
                <a:latin typeface="Calibri" panose="020F0502020204030204" pitchFamily="34" charset="0"/>
                <a:cs typeface="Calibri" panose="020F0502020204030204" pitchFamily="34" charset="0"/>
              </a:rPr>
              <a:t>users </a:t>
            </a:r>
            <a:r>
              <a:rPr lang="en-GB" dirty="0">
                <a:latin typeface="Calibri" panose="020F0502020204030204" pitchFamily="34" charset="0"/>
                <a:cs typeface="Calibri" panose="020F0502020204030204" pitchFamily="34" charset="0"/>
              </a:rPr>
              <a:t>= 1440 seconds / 60 min = 24 min per day / 2.8 hours a week / 11.2 hours a month / 134.4 hours or 5.6 days a year wasted productivity that could be </a:t>
            </a:r>
            <a:r>
              <a:rPr lang="en-GB" dirty="0" smtClean="0">
                <a:latin typeface="Calibri" panose="020F0502020204030204" pitchFamily="34" charset="0"/>
                <a:cs typeface="Calibri" panose="020F0502020204030204" pitchFamily="34" charset="0"/>
              </a:rPr>
              <a:t>avoided.</a:t>
            </a:r>
            <a:endParaRPr lang="en-GB"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These figures are based on a person who is computer literate and familiar with the system, executing commands at 2 seconds per click. </a:t>
            </a:r>
            <a:endParaRPr lang="en-GB" dirty="0" smtClean="0">
              <a:latin typeface="Calibri" panose="020F0502020204030204" pitchFamily="34" charset="0"/>
              <a:cs typeface="Calibri" panose="020F0502020204030204" pitchFamily="34" charset="0"/>
            </a:endParaRPr>
          </a:p>
          <a:p>
            <a:r>
              <a:rPr lang="en-GB" dirty="0" smtClean="0">
                <a:latin typeface="Calibri" panose="020F0502020204030204" pitchFamily="34" charset="0"/>
                <a:cs typeface="Calibri" panose="020F0502020204030204" pitchFamily="34" charset="0"/>
              </a:rPr>
              <a:t>Potentially </a:t>
            </a:r>
            <a:r>
              <a:rPr lang="en-GB" dirty="0">
                <a:latin typeface="Calibri" panose="020F0502020204030204" pitchFamily="34" charset="0"/>
                <a:cs typeface="Calibri" panose="020F0502020204030204" pitchFamily="34" charset="0"/>
              </a:rPr>
              <a:t>the click time could be as much as 6 seconds for someone who is less computer literate or not familiar with the system in which case the time save could be dramatically different (16.8 days per year). </a:t>
            </a:r>
          </a:p>
          <a:p>
            <a:endParaRPr lang="en-GB"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39120" y="183397"/>
            <a:ext cx="3225236" cy="1747003"/>
          </a:xfrm>
          <a:prstGeom prst="rect">
            <a:avLst/>
          </a:prstGeom>
        </p:spPr>
      </p:pic>
    </p:spTree>
    <p:extLst>
      <p:ext uri="{BB962C8B-B14F-4D97-AF65-F5344CB8AC3E}">
        <p14:creationId xmlns:p14="http://schemas.microsoft.com/office/powerpoint/2010/main" val="3389535753"/>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libri" panose="020F0502020204030204" pitchFamily="34" charset="0"/>
                <a:cs typeface="Calibri" panose="020F0502020204030204" pitchFamily="34" charset="0"/>
              </a:rPr>
              <a:t>Research Conducted</a:t>
            </a:r>
            <a:r>
              <a:rPr lang="en-GB" i="1" dirty="0">
                <a:latin typeface="Calibri" panose="020F0502020204030204" pitchFamily="34" charset="0"/>
                <a:cs typeface="Calibri" panose="020F0502020204030204" pitchFamily="34" charset="0"/>
              </a:rPr>
              <a:t/>
            </a:r>
            <a:br>
              <a:rPr lang="en-GB" i="1" dirty="0">
                <a:latin typeface="Calibri" panose="020F0502020204030204" pitchFamily="34" charset="0"/>
                <a:cs typeface="Calibri" panose="020F0502020204030204" pitchFamily="34" charset="0"/>
              </a:rPr>
            </a:b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77334" y="1555423"/>
            <a:ext cx="8596668" cy="4485939"/>
          </a:xfrm>
        </p:spPr>
        <p:txBody>
          <a:bodyPr>
            <a:normAutofit fontScale="92500" lnSpcReduction="20000"/>
          </a:bodyPr>
          <a:lstStyle/>
          <a:p>
            <a:pPr marL="0" indent="0">
              <a:buNone/>
            </a:pPr>
            <a:r>
              <a:rPr lang="en-GB" b="1" dirty="0">
                <a:latin typeface="Calibri" panose="020F0502020204030204" pitchFamily="34" charset="0"/>
                <a:cs typeface="Calibri" panose="020F0502020204030204" pitchFamily="34" charset="0"/>
              </a:rPr>
              <a:t> </a:t>
            </a:r>
            <a:r>
              <a:rPr lang="en-GB" b="1" dirty="0" smtClean="0">
                <a:latin typeface="Calibri" panose="020F0502020204030204" pitchFamily="34" charset="0"/>
                <a:cs typeface="Calibri" panose="020F0502020204030204" pitchFamily="34" charset="0"/>
              </a:rPr>
              <a:t>      </a:t>
            </a:r>
            <a:r>
              <a:rPr lang="en-GB" b="1" u="sng" dirty="0" smtClean="0">
                <a:latin typeface="Calibri" panose="020F0502020204030204" pitchFamily="34" charset="0"/>
                <a:cs typeface="Calibri" panose="020F0502020204030204" pitchFamily="34" charset="0"/>
              </a:rPr>
              <a:t>Identify </a:t>
            </a:r>
            <a:r>
              <a:rPr lang="en-GB" b="1" u="sng" dirty="0">
                <a:latin typeface="Calibri" panose="020F0502020204030204" pitchFamily="34" charset="0"/>
                <a:cs typeface="Calibri" panose="020F0502020204030204" pitchFamily="34" charset="0"/>
              </a:rPr>
              <a:t>the Biggest Waste to Increase Productivity</a:t>
            </a:r>
            <a:endParaRPr lang="en-GB"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The biggest waste in most companies, whether service, distribution or manufacturing, is wasted chronological time. In the 4-part series “The Fabric of the Cosmos”, physicist Brian Greene explains the science behind Einstein’s theory of relativity, which makes time travel possible. While physicists debate the theoretical fine points, time marches forward in an unstoppable fashion for the rest of us. Each second ticking by, gone forever, never to be recaptured. Time only moves forward, never backward. When we allow the minutes to pass by without productive effort, we lose them forever.</a:t>
            </a:r>
          </a:p>
          <a:p>
            <a:r>
              <a:rPr lang="en-GB" dirty="0">
                <a:latin typeface="Calibri" panose="020F0502020204030204" pitchFamily="34" charset="0"/>
                <a:cs typeface="Calibri" panose="020F0502020204030204" pitchFamily="34" charset="0"/>
              </a:rPr>
              <a:t>The prison service have not addressed this and are allowing those seconds, minutes and hours to tick by without concern for productivity. The biggest waste is a constant struggle, A second may not seem like a significant time loss but imagine if every mouse click took two seconds instead of one second. The slow response means we can only do half as many mouse clicks in a day, which literally means we can only do half as much work in a day. In many companies, worker productivity is only one half or even one third of what it actually could be and should be.</a:t>
            </a:r>
          </a:p>
          <a:p>
            <a:r>
              <a:rPr lang="en-GB" dirty="0">
                <a:latin typeface="Calibri" panose="020F0502020204030204" pitchFamily="34" charset="0"/>
                <a:cs typeface="Calibri" panose="020F0502020204030204" pitchFamily="34" charset="0"/>
              </a:rPr>
              <a:t>From another perspective, imagine if the Prison service could be twice as productive with the same number of employees and the same amount workers and the same capital investment in equipment. When we start thinking in these terms, the true implications of wasted time become quite clear and begin open our eyes to all kinds of possibilities.</a:t>
            </a:r>
          </a:p>
          <a:p>
            <a:endParaRPr lang="en-GB"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639245" y="98982"/>
            <a:ext cx="1456441" cy="1456441"/>
          </a:xfrm>
          <a:prstGeom prst="rect">
            <a:avLst/>
          </a:prstGeom>
        </p:spPr>
      </p:pic>
    </p:spTree>
    <p:extLst>
      <p:ext uri="{BB962C8B-B14F-4D97-AF65-F5344CB8AC3E}">
        <p14:creationId xmlns:p14="http://schemas.microsoft.com/office/powerpoint/2010/main" val="2666759578"/>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libri" panose="020F0502020204030204" pitchFamily="34" charset="0"/>
                <a:cs typeface="Calibri" panose="020F0502020204030204" pitchFamily="34" charset="0"/>
              </a:rPr>
              <a:t>Suggested Changes</a:t>
            </a:r>
            <a:r>
              <a:rPr lang="en-GB" i="1" dirty="0">
                <a:latin typeface="Calibri" panose="020F0502020204030204" pitchFamily="34" charset="0"/>
                <a:cs typeface="Calibri" panose="020F0502020204030204" pitchFamily="34" charset="0"/>
              </a:rPr>
              <a:t/>
            </a:r>
            <a:br>
              <a:rPr lang="en-GB" i="1" dirty="0">
                <a:latin typeface="Calibri" panose="020F0502020204030204" pitchFamily="34" charset="0"/>
                <a:cs typeface="Calibri" panose="020F0502020204030204" pitchFamily="34" charset="0"/>
              </a:rPr>
            </a:b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77334" y="4167320"/>
            <a:ext cx="8596668" cy="2430461"/>
          </a:xfrm>
        </p:spPr>
        <p:txBody>
          <a:bodyPr numCol="2">
            <a:normAutofit/>
          </a:bodyPr>
          <a:lstStyle/>
          <a:p>
            <a:pPr lvl="0"/>
            <a:r>
              <a:rPr lang="en-GB" sz="1400" dirty="0" smtClean="0">
                <a:latin typeface="Calibri" panose="020F0502020204030204" pitchFamily="34" charset="0"/>
                <a:cs typeface="Calibri" panose="020F0502020204030204" pitchFamily="34" charset="0"/>
              </a:rPr>
              <a:t>CSRA </a:t>
            </a:r>
            <a:r>
              <a:rPr lang="en-GB" sz="1400" dirty="0">
                <a:latin typeface="Calibri" panose="020F0502020204030204" pitchFamily="34" charset="0"/>
                <a:cs typeface="Calibri" panose="020F0502020204030204" pitchFamily="34" charset="0"/>
              </a:rPr>
              <a:t>level and specific details</a:t>
            </a:r>
          </a:p>
          <a:p>
            <a:pPr lvl="0"/>
            <a:r>
              <a:rPr lang="en-GB" sz="1400" dirty="0">
                <a:latin typeface="Calibri" panose="020F0502020204030204" pitchFamily="34" charset="0"/>
                <a:cs typeface="Calibri" panose="020F0502020204030204" pitchFamily="34" charset="0"/>
              </a:rPr>
              <a:t>Positive entries</a:t>
            </a:r>
          </a:p>
          <a:p>
            <a:pPr lvl="0"/>
            <a:r>
              <a:rPr lang="en-GB" sz="1400" dirty="0">
                <a:latin typeface="Calibri" panose="020F0502020204030204" pitchFamily="34" charset="0"/>
                <a:cs typeface="Calibri" panose="020F0502020204030204" pitchFamily="34" charset="0"/>
              </a:rPr>
              <a:t>Negative entries</a:t>
            </a:r>
          </a:p>
          <a:p>
            <a:pPr lvl="0"/>
            <a:r>
              <a:rPr lang="en-GB" sz="1400" dirty="0">
                <a:latin typeface="Calibri" panose="020F0502020204030204" pitchFamily="34" charset="0"/>
                <a:cs typeface="Calibri" panose="020F0502020204030204" pitchFamily="34" charset="0"/>
              </a:rPr>
              <a:t>Financials </a:t>
            </a:r>
          </a:p>
          <a:p>
            <a:pPr lvl="0"/>
            <a:r>
              <a:rPr lang="en-GB" sz="1400" dirty="0">
                <a:latin typeface="Calibri" panose="020F0502020204030204" pitchFamily="34" charset="0"/>
                <a:cs typeface="Calibri" panose="020F0502020204030204" pitchFamily="34" charset="0"/>
              </a:rPr>
              <a:t>Release date</a:t>
            </a:r>
          </a:p>
          <a:p>
            <a:pPr lvl="0"/>
            <a:r>
              <a:rPr lang="en-GB" sz="1400" dirty="0">
                <a:latin typeface="Calibri" panose="020F0502020204030204" pitchFamily="34" charset="0"/>
                <a:cs typeface="Calibri" panose="020F0502020204030204" pitchFamily="34" charset="0"/>
              </a:rPr>
              <a:t>Adjudications</a:t>
            </a:r>
          </a:p>
          <a:p>
            <a:pPr lvl="0"/>
            <a:r>
              <a:rPr lang="en-GB" sz="1400" dirty="0">
                <a:latin typeface="Calibri" panose="020F0502020204030204" pitchFamily="34" charset="0"/>
                <a:cs typeface="Calibri" panose="020F0502020204030204" pitchFamily="34" charset="0"/>
              </a:rPr>
              <a:t>Alerts</a:t>
            </a:r>
          </a:p>
          <a:p>
            <a:pPr lvl="0"/>
            <a:r>
              <a:rPr lang="en-GB" sz="1400" dirty="0">
                <a:latin typeface="Calibri" panose="020F0502020204030204" pitchFamily="34" charset="0"/>
                <a:cs typeface="Calibri" panose="020F0502020204030204" pitchFamily="34" charset="0"/>
              </a:rPr>
              <a:t>IEP Level </a:t>
            </a:r>
          </a:p>
          <a:p>
            <a:pPr lvl="0"/>
            <a:r>
              <a:rPr lang="en-GB" sz="1400" dirty="0">
                <a:latin typeface="Calibri" panose="020F0502020204030204" pitchFamily="34" charset="0"/>
                <a:cs typeface="Calibri" panose="020F0502020204030204" pitchFamily="34" charset="0"/>
              </a:rPr>
              <a:t>Name, Number and Location</a:t>
            </a:r>
          </a:p>
          <a:p>
            <a:pPr lvl="0"/>
            <a:r>
              <a:rPr lang="en-GB" sz="1400" dirty="0">
                <a:latin typeface="Calibri" panose="020F0502020204030204" pitchFamily="34" charset="0"/>
                <a:cs typeface="Calibri" panose="020F0502020204030204" pitchFamily="34" charset="0"/>
              </a:rPr>
              <a:t>Smoking status</a:t>
            </a:r>
          </a:p>
          <a:p>
            <a:pPr lvl="0"/>
            <a:r>
              <a:rPr lang="en-GB" sz="1400" dirty="0">
                <a:latin typeface="Calibri" panose="020F0502020204030204" pitchFamily="34" charset="0"/>
                <a:cs typeface="Calibri" panose="020F0502020204030204" pitchFamily="34" charset="0"/>
              </a:rPr>
              <a:t>Visits booked and allowance</a:t>
            </a:r>
          </a:p>
          <a:p>
            <a:pPr lvl="0"/>
            <a:r>
              <a:rPr lang="en-GB" sz="1400" dirty="0">
                <a:latin typeface="Calibri" panose="020F0502020204030204" pitchFamily="34" charset="0"/>
                <a:cs typeface="Calibri" panose="020F0502020204030204" pitchFamily="34" charset="0"/>
              </a:rPr>
              <a:t>Ethnic Code</a:t>
            </a:r>
          </a:p>
          <a:p>
            <a:pPr lvl="0"/>
            <a:r>
              <a:rPr lang="en-GB" sz="1400" dirty="0">
                <a:latin typeface="Calibri" panose="020F0502020204030204" pitchFamily="34" charset="0"/>
                <a:cs typeface="Calibri" panose="020F0502020204030204" pitchFamily="34" charset="0"/>
              </a:rPr>
              <a:t>Picture of the prisoner</a:t>
            </a:r>
          </a:p>
          <a:p>
            <a:endParaRPr lang="en-GB" sz="1400" dirty="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677334" y="2008189"/>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smtClean="0">
                <a:latin typeface="Calibri" panose="020F0502020204030204" pitchFamily="34" charset="0"/>
                <a:cs typeface="Calibri" panose="020F0502020204030204" pitchFamily="34" charset="0"/>
              </a:rPr>
              <a:t>When a user first logs into </a:t>
            </a:r>
            <a:r>
              <a:rPr lang="en-GB" dirty="0" err="1" smtClean="0">
                <a:latin typeface="Calibri" panose="020F0502020204030204" pitchFamily="34" charset="0"/>
                <a:cs typeface="Calibri" panose="020F0502020204030204" pitchFamily="34" charset="0"/>
              </a:rPr>
              <a:t>Nomis</a:t>
            </a:r>
            <a:r>
              <a:rPr lang="en-GB" dirty="0" smtClean="0">
                <a:latin typeface="Calibri" panose="020F0502020204030204" pitchFamily="34" charset="0"/>
                <a:cs typeface="Calibri" panose="020F0502020204030204" pitchFamily="34" charset="0"/>
              </a:rPr>
              <a:t> 99% of users want to find a prisoner but the first screen you see is blank. Then you have to go to name search and select your prisoner and nothing happens. Then you have to go to case notes to get a basic set of information which has little structure other than a chronological list of occurrences which is fine if you don’t want to find anything specific but usually the user is looking for one or more of the following: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9002" y="61849"/>
            <a:ext cx="1762125" cy="1762125"/>
          </a:xfrm>
          <a:prstGeom prst="rect">
            <a:avLst/>
          </a:prstGeom>
        </p:spPr>
      </p:pic>
    </p:spTree>
    <p:extLst>
      <p:ext uri="{BB962C8B-B14F-4D97-AF65-F5344CB8AC3E}">
        <p14:creationId xmlns:p14="http://schemas.microsoft.com/office/powerpoint/2010/main" val="2876612977"/>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The Old </a:t>
            </a:r>
            <a:r>
              <a:rPr lang="en-GB" dirty="0">
                <a:latin typeface="Calibri" panose="020F0502020204030204" pitchFamily="34" charset="0"/>
                <a:cs typeface="Calibri" panose="020F0502020204030204" pitchFamily="34" charset="0"/>
              </a:rPr>
              <a:t>Process </a:t>
            </a:r>
          </a:p>
        </p:txBody>
      </p:sp>
      <p:sp>
        <p:nvSpPr>
          <p:cNvPr id="3" name="Content Placeholder 2"/>
          <p:cNvSpPr>
            <a:spLocks noGrp="1"/>
          </p:cNvSpPr>
          <p:nvPr>
            <p:ph idx="1"/>
          </p:nvPr>
        </p:nvSpPr>
        <p:spPr>
          <a:xfrm>
            <a:off x="677334" y="1589089"/>
            <a:ext cx="8596668" cy="3880773"/>
          </a:xfrm>
        </p:spPr>
        <p:txBody>
          <a:bodyPr/>
          <a:lstStyle/>
          <a:p>
            <a:r>
              <a:rPr lang="en-GB" dirty="0" smtClean="0">
                <a:latin typeface="Calibri" panose="020F0502020204030204" pitchFamily="34" charset="0"/>
                <a:cs typeface="Calibri" panose="020F0502020204030204" pitchFamily="34" charset="0"/>
              </a:rPr>
              <a:t>Initial Screen</a:t>
            </a:r>
          </a:p>
          <a:p>
            <a:endParaRPr lang="en-GB" dirty="0">
              <a:latin typeface="Calibri" panose="020F0502020204030204" pitchFamily="34" charset="0"/>
              <a:cs typeface="Calibri" panose="020F0502020204030204" pitchFamily="34" charset="0"/>
            </a:endParaRPr>
          </a:p>
        </p:txBody>
      </p:sp>
      <p:pic>
        <p:nvPicPr>
          <p:cNvPr id="19" name="Picture 18"/>
          <p:cNvPicPr/>
          <p:nvPr/>
        </p:nvPicPr>
        <p:blipFill>
          <a:blip r:embed="rId2">
            <a:extLst>
              <a:ext uri="{28A0092B-C50C-407E-A947-70E740481C1C}">
                <a14:useLocalDpi xmlns:a14="http://schemas.microsoft.com/office/drawing/2010/main" val="0"/>
              </a:ext>
            </a:extLst>
          </a:blip>
          <a:stretch>
            <a:fillRect/>
          </a:stretch>
        </p:blipFill>
        <p:spPr>
          <a:xfrm>
            <a:off x="1134745" y="1930400"/>
            <a:ext cx="7428230" cy="4692333"/>
          </a:xfrm>
          <a:prstGeom prst="rect">
            <a:avLst/>
          </a:prstGeom>
        </p:spPr>
      </p:pic>
      <p:pic>
        <p:nvPicPr>
          <p:cNvPr id="12" name="Picture 11"/>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644592" y="179042"/>
            <a:ext cx="1480357" cy="1480357"/>
          </a:xfrm>
          <a:prstGeom prst="rect">
            <a:avLst/>
          </a:prstGeom>
        </p:spPr>
      </p:pic>
    </p:spTree>
    <p:extLst>
      <p:ext uri="{BB962C8B-B14F-4D97-AF65-F5344CB8AC3E}">
        <p14:creationId xmlns:p14="http://schemas.microsoft.com/office/powerpoint/2010/main" val="3585611266"/>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The Old </a:t>
            </a:r>
            <a:r>
              <a:rPr lang="en-GB" dirty="0">
                <a:latin typeface="Calibri" panose="020F0502020204030204" pitchFamily="34" charset="0"/>
                <a:cs typeface="Calibri" panose="020F0502020204030204" pitchFamily="34" charset="0"/>
              </a:rPr>
              <a:t>Process </a:t>
            </a:r>
          </a:p>
        </p:txBody>
      </p:sp>
      <p:sp>
        <p:nvSpPr>
          <p:cNvPr id="3" name="Content Placeholder 2"/>
          <p:cNvSpPr>
            <a:spLocks noGrp="1"/>
          </p:cNvSpPr>
          <p:nvPr>
            <p:ph idx="1"/>
          </p:nvPr>
        </p:nvSpPr>
        <p:spPr>
          <a:xfrm>
            <a:off x="677334" y="1589089"/>
            <a:ext cx="8596668" cy="3880773"/>
          </a:xfrm>
        </p:spPr>
        <p:txBody>
          <a:bodyPr/>
          <a:lstStyle/>
          <a:p>
            <a:r>
              <a:rPr lang="en-GB" dirty="0">
                <a:latin typeface="Calibri" panose="020F0502020204030204" pitchFamily="34" charset="0"/>
                <a:cs typeface="Calibri" panose="020F0502020204030204" pitchFamily="34" charset="0"/>
              </a:rPr>
              <a:t>Then Search and click perform task</a:t>
            </a:r>
          </a:p>
          <a:p>
            <a:endParaRPr lang="en-GB" dirty="0">
              <a:latin typeface="Calibri" panose="020F0502020204030204" pitchFamily="34" charset="0"/>
              <a:cs typeface="Calibri" panose="020F0502020204030204" pitchFamily="34" charset="0"/>
            </a:endParaRPr>
          </a:p>
        </p:txBody>
      </p:sp>
      <p:pic>
        <p:nvPicPr>
          <p:cNvPr id="12" name="Picture 11"/>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644592" y="179042"/>
            <a:ext cx="1480357" cy="1480357"/>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134744" y="1930400"/>
            <a:ext cx="7485381" cy="4660900"/>
          </a:xfrm>
          <a:prstGeom prst="rect">
            <a:avLst/>
          </a:prstGeom>
        </p:spPr>
      </p:pic>
    </p:spTree>
    <p:extLst>
      <p:ext uri="{BB962C8B-B14F-4D97-AF65-F5344CB8AC3E}">
        <p14:creationId xmlns:p14="http://schemas.microsoft.com/office/powerpoint/2010/main" val="1290988404"/>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The Old </a:t>
            </a:r>
            <a:r>
              <a:rPr lang="en-GB" dirty="0">
                <a:latin typeface="Calibri" panose="020F0502020204030204" pitchFamily="34" charset="0"/>
                <a:cs typeface="Calibri" panose="020F0502020204030204" pitchFamily="34" charset="0"/>
              </a:rPr>
              <a:t>Process </a:t>
            </a:r>
          </a:p>
        </p:txBody>
      </p:sp>
      <p:sp>
        <p:nvSpPr>
          <p:cNvPr id="3" name="Content Placeholder 2"/>
          <p:cNvSpPr>
            <a:spLocks noGrp="1"/>
          </p:cNvSpPr>
          <p:nvPr>
            <p:ph idx="1"/>
          </p:nvPr>
        </p:nvSpPr>
        <p:spPr>
          <a:xfrm>
            <a:off x="677334" y="1589089"/>
            <a:ext cx="8596668" cy="3880773"/>
          </a:xfrm>
        </p:spPr>
        <p:txBody>
          <a:bodyPr/>
          <a:lstStyle/>
          <a:p>
            <a:r>
              <a:rPr lang="en-GB" dirty="0">
                <a:latin typeface="Calibri" panose="020F0502020204030204" pitchFamily="34" charset="0"/>
                <a:cs typeface="Calibri" panose="020F0502020204030204" pitchFamily="34" charset="0"/>
              </a:rPr>
              <a:t>Click Select </a:t>
            </a:r>
            <a:r>
              <a:rPr lang="en-GB" dirty="0" smtClean="0">
                <a:latin typeface="Calibri" panose="020F0502020204030204" pitchFamily="34" charset="0"/>
                <a:cs typeface="Calibri" panose="020F0502020204030204" pitchFamily="34" charset="0"/>
              </a:rPr>
              <a:t>prisoner</a:t>
            </a:r>
            <a:endParaRPr lang="en-GB" dirty="0">
              <a:latin typeface="Calibri" panose="020F0502020204030204" pitchFamily="34" charset="0"/>
              <a:cs typeface="Calibri" panose="020F0502020204030204" pitchFamily="34" charset="0"/>
            </a:endParaRPr>
          </a:p>
        </p:txBody>
      </p:sp>
      <p:pic>
        <p:nvPicPr>
          <p:cNvPr id="12" name="Picture 11"/>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644592" y="179042"/>
            <a:ext cx="1480357" cy="1480357"/>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1144269" y="1930400"/>
            <a:ext cx="7361556" cy="4641850"/>
          </a:xfrm>
          <a:prstGeom prst="rect">
            <a:avLst/>
          </a:prstGeom>
        </p:spPr>
      </p:pic>
    </p:spTree>
    <p:extLst>
      <p:ext uri="{BB962C8B-B14F-4D97-AF65-F5344CB8AC3E}">
        <p14:creationId xmlns:p14="http://schemas.microsoft.com/office/powerpoint/2010/main" val="3078133921"/>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160</TotalTime>
  <Words>1651</Words>
  <Application>Microsoft Office PowerPoint</Application>
  <PresentationFormat>Widescreen</PresentationFormat>
  <Paragraphs>79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Trebuchet MS</vt:lpstr>
      <vt:lpstr>Wingdings 3</vt:lpstr>
      <vt:lpstr>Facet</vt:lpstr>
      <vt:lpstr>Nomis Time Save Exercise and Avoiding Lost Productivity</vt:lpstr>
      <vt:lpstr>Background </vt:lpstr>
      <vt:lpstr>The Experiment </vt:lpstr>
      <vt:lpstr>The Math</vt:lpstr>
      <vt:lpstr>Research Conducted </vt:lpstr>
      <vt:lpstr>Suggested Changes </vt:lpstr>
      <vt:lpstr>The Old Process </vt:lpstr>
      <vt:lpstr>The Old Process </vt:lpstr>
      <vt:lpstr>The Old Process </vt:lpstr>
      <vt:lpstr>The Old Process </vt:lpstr>
      <vt:lpstr>The Old Process </vt:lpstr>
      <vt:lpstr>The Old Process </vt:lpstr>
      <vt:lpstr>The Old Process </vt:lpstr>
      <vt:lpstr>The Old Process </vt:lpstr>
      <vt:lpstr>The New Process</vt:lpstr>
      <vt:lpstr>The New Process</vt:lpstr>
      <vt:lpstr>The New Process</vt:lpstr>
      <vt:lpstr>The New Hot Page</vt:lpstr>
      <vt:lpstr>The New Hot Page</vt:lpstr>
      <vt:lpstr>PowerPoint Presentation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Nomis Time Save Exercise and Avoiding Lost Productivity</dc:title>
  <dc:creator>Julie Booth</dc:creator>
  <cp:lastModifiedBy>Julie Booth</cp:lastModifiedBy>
  <cp:revision>14</cp:revision>
  <dcterms:created xsi:type="dcterms:W3CDTF">2017-03-29T11:49:17Z</dcterms:created>
  <dcterms:modified xsi:type="dcterms:W3CDTF">2017-03-30T10:41:49Z</dcterms:modified>
</cp:coreProperties>
</file>