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73" r:id="rId6"/>
    <p:sldId id="263" r:id="rId7"/>
    <p:sldId id="270" r:id="rId8"/>
    <p:sldId id="272" r:id="rId9"/>
    <p:sldId id="262" r:id="rId10"/>
    <p:sldId id="271" r:id="rId11"/>
    <p:sldId id="269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25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85d2e02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85d2e02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85d2e027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e85d2e027b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85d2e027b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85d2e027b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85d2e027b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85d2e027b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85d2e027b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85d2e027b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85d2e027b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85d2e027b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85d2e027b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e85d2e027b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848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85d2e027b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e85d2e027b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816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85d2e027b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85d2e027b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85d2e027b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85d2e027b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801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l="1758" t="26324" b="23032"/>
          <a:stretch/>
        </p:blipFill>
        <p:spPr>
          <a:xfrm>
            <a:off x="917275" y="307100"/>
            <a:ext cx="1949952" cy="71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03960" y="278590"/>
            <a:ext cx="3004560" cy="629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3788" y="278600"/>
            <a:ext cx="1372961" cy="6292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0" y="4370650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95959"/>
                </a:solidFill>
              </a:rPr>
              <a:t>Course</a:t>
            </a:r>
            <a:r>
              <a:rPr lang="en" sz="1000" dirty="0">
                <a:solidFill>
                  <a:srgbClr val="595959"/>
                </a:solidFill>
              </a:rPr>
              <a:t>: Multimodal Machine Learning</a:t>
            </a:r>
            <a:endParaRPr sz="1000" b="1" dirty="0">
              <a:solidFill>
                <a:srgbClr val="000000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584038" y="3506850"/>
            <a:ext cx="397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95959"/>
                </a:solidFill>
              </a:rPr>
              <a:t>Yiannis Savvas &amp; Chaido Poulianou</a:t>
            </a:r>
            <a:endParaRPr dirty="0">
              <a:solidFill>
                <a:srgbClr val="595959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917250" y="2325451"/>
            <a:ext cx="7309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Song Similarity Retrieval</a:t>
            </a:r>
            <a:endParaRPr sz="2000" b="1"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-3" y="4709350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595959"/>
                </a:solidFill>
              </a:rPr>
              <a:t>Athens, Jun. 2024</a:t>
            </a:r>
            <a:endParaRPr sz="10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335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Experiments</a:t>
            </a:r>
            <a:endParaRPr dirty="0"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468350" y="907824"/>
            <a:ext cx="6482575" cy="17229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922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None/>
            </a:pPr>
            <a:r>
              <a:rPr lang="en-US" sz="1050" b="1" dirty="0">
                <a:solidFill>
                  <a:schemeClr val="dk1"/>
                </a:solidFill>
              </a:rPr>
              <a:t>Evaluation difficult to </a:t>
            </a:r>
            <a:r>
              <a:rPr lang="en-US" sz="1050" b="1" dirty="0" err="1">
                <a:solidFill>
                  <a:schemeClr val="dk1"/>
                </a:solidFill>
              </a:rPr>
              <a:t>quantisize</a:t>
            </a:r>
            <a:r>
              <a:rPr lang="en-US" sz="1050" b="1" dirty="0">
                <a:solidFill>
                  <a:schemeClr val="dk1"/>
                </a:solidFill>
              </a:rPr>
              <a:t> -&gt; human evaluation</a:t>
            </a:r>
          </a:p>
          <a:p>
            <a:pPr marL="16922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None/>
            </a:pPr>
            <a:endParaRPr lang="en-US" sz="1050" b="1" dirty="0">
              <a:solidFill>
                <a:schemeClr val="dk1"/>
              </a:solidFill>
            </a:endParaRPr>
          </a:p>
          <a:p>
            <a:pPr marL="16922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None/>
            </a:pPr>
            <a:r>
              <a:rPr lang="en-US" sz="1050" b="1" dirty="0">
                <a:solidFill>
                  <a:schemeClr val="dk1"/>
                </a:solidFill>
              </a:rPr>
              <a:t>Thinks to consider: </a:t>
            </a:r>
            <a:r>
              <a:rPr lang="en-US" sz="1050" dirty="0">
                <a:solidFill>
                  <a:schemeClr val="dk1"/>
                </a:solidFill>
              </a:rPr>
              <a:t>close to query genre &amp; close to query metadata values &amp; raw audio similar</a:t>
            </a:r>
          </a:p>
          <a:p>
            <a:pPr marL="16922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None/>
            </a:pPr>
            <a:endParaRPr lang="en-US" sz="1050" dirty="0">
              <a:solidFill>
                <a:schemeClr val="dk1"/>
              </a:solidFill>
            </a:endParaRPr>
          </a:p>
          <a:p>
            <a:pPr marL="340678" indent="-171450">
              <a:lnSpc>
                <a:spcPct val="100000"/>
              </a:lnSpc>
              <a:buClr>
                <a:schemeClr val="dk1"/>
              </a:buClr>
              <a:buSzPts val="935"/>
            </a:pPr>
            <a:r>
              <a:rPr lang="en-US" sz="1050" dirty="0">
                <a:solidFill>
                  <a:schemeClr val="dk1"/>
                </a:solidFill>
              </a:rPr>
              <a:t>Cosine similarity</a:t>
            </a:r>
          </a:p>
          <a:p>
            <a:pPr marL="340678" indent="-171450">
              <a:lnSpc>
                <a:spcPct val="100000"/>
              </a:lnSpc>
              <a:buClr>
                <a:schemeClr val="dk1"/>
              </a:buClr>
              <a:buSzPts val="935"/>
            </a:pPr>
            <a:r>
              <a:rPr lang="en-US" sz="1050" dirty="0">
                <a:solidFill>
                  <a:schemeClr val="dk1"/>
                </a:solidFill>
              </a:rPr>
              <a:t>20 experiments, 20 randomly queried songs</a:t>
            </a:r>
          </a:p>
          <a:p>
            <a:pPr marL="340678" indent="-171450">
              <a:lnSpc>
                <a:spcPct val="100000"/>
              </a:lnSpc>
              <a:buClr>
                <a:schemeClr val="dk1"/>
              </a:buClr>
              <a:buSzPts val="935"/>
            </a:pPr>
            <a:r>
              <a:rPr lang="en-US" sz="1050" dirty="0">
                <a:solidFill>
                  <a:schemeClr val="dk1"/>
                </a:solidFill>
              </a:rPr>
              <a:t>Top 5 similar </a:t>
            </a:r>
          </a:p>
        </p:txBody>
      </p:sp>
      <p:pic>
        <p:nvPicPr>
          <p:cNvPr id="4" name="Εικόνα 3" descr="Εικόνα που περιέχει κείμενο, αριθμός, γραμματοσειρά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51249861-2F83-C5C0-1D9C-EE7ABAD13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036" y="2571750"/>
            <a:ext cx="5243014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63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311700" y="1547550"/>
            <a:ext cx="8520600" cy="20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35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1024075" y="1068225"/>
            <a:ext cx="3808120" cy="33476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Introduction</a:t>
            </a: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 lang="en" sz="14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Our Approach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Dataset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Architectures/Models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400" dirty="0">
                <a:solidFill>
                  <a:schemeClr val="dk1"/>
                </a:solidFill>
              </a:rPr>
              <a:t>Final representation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Experiments</a:t>
            </a:r>
            <a:endParaRPr sz="1400" dirty="0">
              <a:solidFill>
                <a:schemeClr val="dk1"/>
              </a:solidFill>
            </a:endParaRPr>
          </a:p>
        </p:txBody>
      </p:sp>
      <p:pic>
        <p:nvPicPr>
          <p:cNvPr id="3" name="Εικόνα 2" descr="Εικόνα που περιέχει στιγμιότυπο οθόνης, κείμενο, γραμματοσειρά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A70FDCE0-5C70-DE3B-BAF7-760C1BA840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750"/>
          <a:stretch/>
        </p:blipFill>
        <p:spPr>
          <a:xfrm>
            <a:off x="4899507" y="1263805"/>
            <a:ext cx="3601510" cy="23194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335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464100" y="1177875"/>
            <a:ext cx="42804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 dirty="0">
                <a:solidFill>
                  <a:schemeClr val="dk1"/>
                </a:solidFill>
              </a:rPr>
              <a:t>Similarity is subjective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 dirty="0">
                <a:solidFill>
                  <a:schemeClr val="dk1"/>
                </a:solidFill>
              </a:rPr>
              <a:t>Lot of features</a:t>
            </a: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 dirty="0">
                <a:solidFill>
                  <a:schemeClr val="dk1"/>
                </a:solidFill>
              </a:rPr>
              <a:t>High dimensionality-&gt;complex similarity retrieval!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335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approach</a:t>
            </a:r>
            <a:endParaRPr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498675" y="1177875"/>
            <a:ext cx="4325212" cy="29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US" sz="1400" b="1" dirty="0">
                <a:solidFill>
                  <a:schemeClr val="tx1"/>
                </a:solidFill>
              </a:rPr>
              <a:t> Representation learning:</a:t>
            </a:r>
          </a:p>
          <a:p>
            <a:pPr marL="0" lvl="0" indent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US" sz="1400" b="1" dirty="0">
                <a:solidFill>
                  <a:schemeClr val="tx1"/>
                </a:solidFill>
              </a:rPr>
              <a:t>	</a:t>
            </a:r>
            <a:r>
              <a:rPr lang="en-US" sz="1200" dirty="0">
                <a:solidFill>
                  <a:schemeClr val="tx1"/>
                </a:solidFill>
              </a:rPr>
              <a:t>Use of latent space representations to reduce 	dimensionality</a:t>
            </a:r>
          </a:p>
          <a:p>
            <a:pPr marL="0" lvl="0" indent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US" sz="1200" b="1" dirty="0">
                <a:solidFill>
                  <a:schemeClr val="tx1"/>
                </a:solidFill>
              </a:rPr>
              <a:t>Supervised representation learning:</a:t>
            </a:r>
          </a:p>
          <a:p>
            <a:pPr marL="171450" indent="-171450">
              <a:lnSpc>
                <a:spcPct val="95000"/>
              </a:lnSpc>
              <a:buSzPts val="852"/>
            </a:pPr>
            <a:r>
              <a:rPr lang="en-US" sz="1200" dirty="0">
                <a:solidFill>
                  <a:schemeClr val="tx1"/>
                </a:solidFill>
              </a:rPr>
              <a:t>CNN classifier models:</a:t>
            </a:r>
          </a:p>
          <a:p>
            <a:pPr marL="0" indent="0">
              <a:lnSpc>
                <a:spcPct val="95000"/>
              </a:lnSpc>
              <a:buSzPts val="852"/>
              <a:buNone/>
            </a:pPr>
            <a:r>
              <a:rPr lang="en-US" sz="1200" dirty="0">
                <a:solidFill>
                  <a:schemeClr val="tx1"/>
                </a:solidFill>
              </a:rPr>
              <a:t>	- Genre</a:t>
            </a:r>
          </a:p>
          <a:p>
            <a:pPr marL="0" indent="0">
              <a:lnSpc>
                <a:spcPct val="95000"/>
              </a:lnSpc>
              <a:buSzPts val="852"/>
              <a:buNone/>
            </a:pPr>
            <a:r>
              <a:rPr lang="en-US" sz="1200" dirty="0">
                <a:solidFill>
                  <a:schemeClr val="tx1"/>
                </a:solidFill>
              </a:rPr>
              <a:t>	- Emotion </a:t>
            </a:r>
          </a:p>
          <a:p>
            <a:pPr marL="171450" indent="-171450">
              <a:lnSpc>
                <a:spcPct val="95000"/>
              </a:lnSpc>
              <a:buSzPts val="852"/>
            </a:pPr>
            <a:r>
              <a:rPr lang="en-US" sz="1200" dirty="0">
                <a:solidFill>
                  <a:schemeClr val="tx1"/>
                </a:solidFill>
              </a:rPr>
              <a:t>Additional metadata</a:t>
            </a:r>
          </a:p>
          <a:p>
            <a:pPr marL="457200" lvl="1" indent="0">
              <a:lnSpc>
                <a:spcPct val="95000"/>
              </a:lnSpc>
              <a:buSzPts val="852"/>
              <a:buNone/>
            </a:pPr>
            <a:r>
              <a:rPr lang="en-US" sz="1000" dirty="0">
                <a:solidFill>
                  <a:schemeClr val="tx1"/>
                </a:solidFill>
              </a:rPr>
              <a:t>	- Artist, year, energy, </a:t>
            </a:r>
            <a:r>
              <a:rPr lang="en-US" sz="1000" dirty="0" err="1">
                <a:solidFill>
                  <a:schemeClr val="tx1"/>
                </a:solidFill>
              </a:rPr>
              <a:t>dancability</a:t>
            </a:r>
            <a:r>
              <a:rPr lang="en-US" sz="1000" dirty="0">
                <a:solidFill>
                  <a:schemeClr val="tx1"/>
                </a:solidFill>
              </a:rPr>
              <a:t>, valence, tempo </a:t>
            </a:r>
            <a:r>
              <a:rPr lang="en-US" sz="1000" dirty="0" err="1">
                <a:solidFill>
                  <a:schemeClr val="tx1"/>
                </a:solidFill>
              </a:rPr>
              <a:t>etc</a:t>
            </a:r>
            <a:r>
              <a:rPr lang="en-US" sz="800" dirty="0">
                <a:solidFill>
                  <a:schemeClr val="tx1"/>
                </a:solidFill>
              </a:rPr>
              <a:t>…</a:t>
            </a:r>
          </a:p>
          <a:p>
            <a:pPr marL="457200" lvl="1" indent="0">
              <a:lnSpc>
                <a:spcPct val="95000"/>
              </a:lnSpc>
              <a:buSzPts val="852"/>
              <a:buNone/>
            </a:pPr>
            <a:endParaRPr lang="en-US" sz="800" dirty="0">
              <a:solidFill>
                <a:schemeClr val="tx1"/>
              </a:solidFill>
            </a:endParaRPr>
          </a:p>
          <a:p>
            <a:pPr marL="0" indent="0">
              <a:lnSpc>
                <a:spcPct val="95000"/>
              </a:lnSpc>
              <a:buSzPts val="852"/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95000"/>
              </a:lnSpc>
              <a:buSzPts val="852"/>
            </a:pPr>
            <a:r>
              <a:rPr lang="en-US" sz="1200" dirty="0">
                <a:solidFill>
                  <a:schemeClr val="tx1"/>
                </a:solidFill>
              </a:rPr>
              <a:t>Autoencoder: </a:t>
            </a:r>
          </a:p>
          <a:p>
            <a:pPr marL="0" indent="0">
              <a:lnSpc>
                <a:spcPct val="95000"/>
              </a:lnSpc>
              <a:buSzPts val="852"/>
              <a:buNone/>
            </a:pPr>
            <a:r>
              <a:rPr lang="en-US" sz="1200" dirty="0">
                <a:solidFill>
                  <a:schemeClr val="tx1"/>
                </a:solidFill>
              </a:rPr>
              <a:t>	- Final latent representation of all characteristics</a:t>
            </a:r>
          </a:p>
        </p:txBody>
      </p:sp>
      <p:pic>
        <p:nvPicPr>
          <p:cNvPr id="3" name="Εικόνα 2" descr="Εικόνα που περιέχει σκύλος, θηλαστικό&#10;&#10;Περιγραφή που δημιουργήθηκε αυτόματα">
            <a:extLst>
              <a:ext uri="{FF2B5EF4-FFF2-40B4-BE49-F238E27FC236}">
                <a16:creationId xmlns:a16="http://schemas.microsoft.com/office/drawing/2014/main" id="{2B42F6C9-337F-74E2-814A-5156E3DF3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315" y="1813931"/>
            <a:ext cx="4325212" cy="24878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7EDEF3B-69C2-AB57-31B1-9FBED523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approach</a:t>
            </a:r>
            <a:endParaRPr lang="el-GR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AADF98AB-650A-1A4E-2F84-9D622D90A1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pic>
        <p:nvPicPr>
          <p:cNvPr id="4" name="Εικόνα 3" descr="Εικόνα που περιέχει κείμενο, διάγραμμα, σκίτσο/σχέδιο, ζωγραφιά&#10;&#10;Περιγραφή που δημιουργήθηκε αυτόματα">
            <a:extLst>
              <a:ext uri="{FF2B5EF4-FFF2-40B4-BE49-F238E27FC236}">
                <a16:creationId xmlns:a16="http://schemas.microsoft.com/office/drawing/2014/main" id="{42DD4DFB-4337-42DD-44C1-5497BA795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382" y="973391"/>
            <a:ext cx="1707531" cy="375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50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47325" y="328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454175" y="1217825"/>
            <a:ext cx="369110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chemeClr val="dk1"/>
                </a:solidFill>
              </a:rPr>
              <a:t>Genre classification: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GTZAN</a:t>
            </a:r>
          </a:p>
          <a:p>
            <a:pPr marL="285750" indent="-285750"/>
            <a:r>
              <a:rPr lang="en" sz="1600" dirty="0">
                <a:solidFill>
                  <a:schemeClr val="dk1"/>
                </a:solidFill>
              </a:rPr>
              <a:t>Raw audio input 30 second clips</a:t>
            </a:r>
          </a:p>
          <a:p>
            <a:pPr marL="285750" indent="-285750"/>
            <a:r>
              <a:rPr lang="en" sz="1600" dirty="0">
                <a:solidFill>
                  <a:schemeClr val="dk1"/>
                </a:solidFill>
              </a:rPr>
              <a:t>10 labels/genres</a:t>
            </a:r>
          </a:p>
          <a:p>
            <a:pPr marL="285750" indent="-285750"/>
            <a:r>
              <a:rPr lang="en" sz="1600" dirty="0">
                <a:solidFill>
                  <a:schemeClr val="dk1"/>
                </a:solidFill>
              </a:rPr>
              <a:t>100 samples/genre</a:t>
            </a:r>
          </a:p>
          <a:p>
            <a:pPr marL="285750" indent="-285750"/>
            <a:r>
              <a:rPr lang="en" sz="1600" dirty="0">
                <a:solidFill>
                  <a:schemeClr val="dk1"/>
                </a:solidFill>
              </a:rPr>
              <a:t>Total = 1000 samples</a:t>
            </a:r>
          </a:p>
          <a:p>
            <a:pPr marL="0" indent="0">
              <a:buNone/>
            </a:pPr>
            <a:endParaRPr lang="en" sz="16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" sz="1600" dirty="0">
                <a:solidFill>
                  <a:schemeClr val="dk1"/>
                </a:solidFill>
              </a:rPr>
              <a:t>Stratified split 80%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Training set =  </a:t>
            </a:r>
            <a:r>
              <a:rPr lang="en-US" sz="1600" dirty="0">
                <a:solidFill>
                  <a:schemeClr val="dk1"/>
                </a:solidFill>
              </a:rPr>
              <a:t>800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Validation set = 100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Test set = 100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4" name="Google Shape;116;p20">
            <a:extLst>
              <a:ext uri="{FF2B5EF4-FFF2-40B4-BE49-F238E27FC236}">
                <a16:creationId xmlns:a16="http://schemas.microsoft.com/office/drawing/2014/main" id="{BF5747FC-2342-1A63-1A56-F689AA1898D9}"/>
              </a:ext>
            </a:extLst>
          </p:cNvPr>
          <p:cNvSpPr txBox="1">
            <a:spLocks/>
          </p:cNvSpPr>
          <p:nvPr/>
        </p:nvSpPr>
        <p:spPr>
          <a:xfrm>
            <a:off x="4378475" y="1178350"/>
            <a:ext cx="369110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u="sng" dirty="0">
                <a:solidFill>
                  <a:schemeClr val="dk1"/>
                </a:solidFill>
              </a:rPr>
              <a:t>Metadata: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</a:rPr>
              <a:t>Million Song Database + Spotify API</a:t>
            </a:r>
          </a:p>
          <a:p>
            <a:pPr marL="285750" indent="-285750"/>
            <a:r>
              <a:rPr lang="en-US" sz="1600" dirty="0">
                <a:solidFill>
                  <a:schemeClr val="dk1"/>
                </a:solidFill>
              </a:rPr>
              <a:t>Raw audio input 30 second clips</a:t>
            </a:r>
          </a:p>
          <a:p>
            <a:pPr marL="285750" indent="-285750"/>
            <a:r>
              <a:rPr lang="en-US" sz="1600" dirty="0">
                <a:solidFill>
                  <a:schemeClr val="dk1"/>
                </a:solidFill>
              </a:rPr>
              <a:t>1500 raw audio</a:t>
            </a:r>
          </a:p>
          <a:p>
            <a:pPr marL="285750" indent="-285750"/>
            <a:r>
              <a:rPr lang="en-US" sz="1600" dirty="0">
                <a:solidFill>
                  <a:schemeClr val="dk1"/>
                </a:solidFill>
              </a:rPr>
              <a:t>50000 song metadata -&gt; filtered to 1500 to match audio files</a:t>
            </a:r>
          </a:p>
          <a:p>
            <a:pPr marL="0" indent="0">
              <a:buFont typeface="Arial"/>
              <a:buNone/>
            </a:pPr>
            <a:endParaRPr lang="en-US"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311700" y="335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CNN genre classification</a:t>
            </a:r>
            <a:endParaRPr dirty="0"/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>
            <a:off x="531183" y="1238662"/>
            <a:ext cx="3889500" cy="16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</a:rPr>
              <a:t>Data extraction: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</a:rPr>
              <a:t>GTZAN raw audio -&gt; </a:t>
            </a:r>
            <a:r>
              <a:rPr lang="en-US" sz="1100" b="1" dirty="0" err="1">
                <a:solidFill>
                  <a:schemeClr val="dk1"/>
                </a:solidFill>
              </a:rPr>
              <a:t>librosa</a:t>
            </a:r>
            <a:r>
              <a:rPr lang="en-US" sz="1100" b="1" dirty="0">
                <a:solidFill>
                  <a:schemeClr val="dk1"/>
                </a:solidFill>
              </a:rPr>
              <a:t> -&gt; Mel-spectrogram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</a:rPr>
              <a:t>Input: </a:t>
            </a:r>
            <a:r>
              <a:rPr lang="en-US" sz="1100" dirty="0">
                <a:solidFill>
                  <a:schemeClr val="dk1"/>
                </a:solidFill>
              </a:rPr>
              <a:t>Mel-</a:t>
            </a:r>
            <a:r>
              <a:rPr lang="en-US" sz="1100" dirty="0" err="1">
                <a:solidFill>
                  <a:schemeClr val="dk1"/>
                </a:solidFill>
              </a:rPr>
              <a:t>spectogram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 b="1" dirty="0">
                <a:solidFill>
                  <a:schemeClr val="dk1"/>
                </a:solidFill>
              </a:rPr>
              <a:t>Output:</a:t>
            </a:r>
            <a:r>
              <a:rPr lang="en" sz="1100" dirty="0">
                <a:solidFill>
                  <a:schemeClr val="dk1"/>
                </a:solidFill>
              </a:rPr>
              <a:t> Genre Embeddings</a:t>
            </a:r>
            <a:endParaRPr sz="1100" dirty="0">
              <a:solidFill>
                <a:schemeClr val="dk1"/>
              </a:solidFill>
            </a:endParaRPr>
          </a:p>
        </p:txBody>
      </p:sp>
      <p:pic>
        <p:nvPicPr>
          <p:cNvPr id="7" name="Εικόνα 6" descr="Εικόνα που περιέχει σχεδίαση&#10;&#10;Περιγραφή που δημιουργήθηκε αυτόματα με μέτριο επίπεδο εμπιστοσύνης">
            <a:extLst>
              <a:ext uri="{FF2B5EF4-FFF2-40B4-BE49-F238E27FC236}">
                <a16:creationId xmlns:a16="http://schemas.microsoft.com/office/drawing/2014/main" id="{CE7A44D3-0A61-8385-5762-8CC99591C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19" y="3248665"/>
            <a:ext cx="8992681" cy="1894835"/>
          </a:xfrm>
          <a:prstGeom prst="rect">
            <a:avLst/>
          </a:prstGeom>
        </p:spPr>
      </p:pic>
      <p:pic>
        <p:nvPicPr>
          <p:cNvPr id="9" name="Εικόνα 8" descr="Εικόνα που περιέχει κείμενο, στιγμιότυπο οθόνης, γραμματοσειρά, αριθ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0CDA0360-1F4E-FCB8-7FED-69194D3CD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2820" y="236219"/>
            <a:ext cx="1669861" cy="310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15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311700" y="335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CNN genre classification</a:t>
            </a:r>
            <a:endParaRPr dirty="0"/>
          </a:p>
        </p:txBody>
      </p:sp>
      <p:pic>
        <p:nvPicPr>
          <p:cNvPr id="5" name="Εικόνα 4" descr="Εικόνα που περιέχει κείμενο, στιγμιότυπο οθόνης, τετράγωνο, ορθογώνιο παραλληλόγραμμο&#10;&#10;Περιγραφή που δημιουργήθηκε αυτόματα">
            <a:extLst>
              <a:ext uri="{FF2B5EF4-FFF2-40B4-BE49-F238E27FC236}">
                <a16:creationId xmlns:a16="http://schemas.microsoft.com/office/drawing/2014/main" id="{FCCE5F99-D083-BD0D-B90D-5E075EDA9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04" y="1383982"/>
            <a:ext cx="2827020" cy="2375535"/>
          </a:xfrm>
          <a:prstGeom prst="rect">
            <a:avLst/>
          </a:prstGeom>
        </p:spPr>
      </p:pic>
      <p:pic>
        <p:nvPicPr>
          <p:cNvPr id="6" name="Εικόνα 5" descr="Εικόνα που περιέχει κείμενο, γραμμή, γράφημα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AE603EEC-674F-2CFF-7437-CD6A32EDCA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81" y="1452561"/>
            <a:ext cx="42862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19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335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Autoencoder</a:t>
            </a:r>
            <a:endParaRPr dirty="0"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468350" y="907824"/>
            <a:ext cx="6482575" cy="18564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9228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None/>
            </a:pPr>
            <a:r>
              <a:rPr lang="en-US" sz="1050" b="1" dirty="0">
                <a:solidFill>
                  <a:schemeClr val="dk1"/>
                </a:solidFill>
              </a:rPr>
              <a:t>Input: </a:t>
            </a:r>
            <a:r>
              <a:rPr lang="en-US" sz="1050" dirty="0">
                <a:solidFill>
                  <a:schemeClr val="dk1"/>
                </a:solidFill>
              </a:rPr>
              <a:t>Concatenation of high-dimensional genre + metadata embeddings</a:t>
            </a:r>
          </a:p>
          <a:p>
            <a:pPr marL="169228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None/>
            </a:pPr>
            <a:r>
              <a:rPr lang="en-US" sz="1050" b="1" dirty="0">
                <a:solidFill>
                  <a:schemeClr val="dk1"/>
                </a:solidFill>
              </a:rPr>
              <a:t>Output: </a:t>
            </a:r>
            <a:r>
              <a:rPr lang="en-US" sz="1050" dirty="0">
                <a:solidFill>
                  <a:schemeClr val="dk1"/>
                </a:solidFill>
              </a:rPr>
              <a:t>Encoder final layer embeddings</a:t>
            </a:r>
          </a:p>
          <a:p>
            <a:pPr marL="169228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None/>
            </a:pPr>
            <a:r>
              <a:rPr lang="en-US" sz="1050" dirty="0">
                <a:solidFill>
                  <a:schemeClr val="dk1"/>
                </a:solidFill>
              </a:rPr>
              <a:t>Train to match decoder output as close to input data</a:t>
            </a:r>
          </a:p>
          <a:p>
            <a:pPr marL="340678" indent="-171450">
              <a:lnSpc>
                <a:spcPct val="200000"/>
              </a:lnSpc>
              <a:buClr>
                <a:schemeClr val="dk1"/>
              </a:buClr>
              <a:buSzPts val="935"/>
            </a:pPr>
            <a:r>
              <a:rPr lang="en-US" sz="1050" dirty="0">
                <a:solidFill>
                  <a:schemeClr val="dk1"/>
                </a:solidFill>
              </a:rPr>
              <a:t>Further reduction of dimensionality</a:t>
            </a:r>
          </a:p>
          <a:p>
            <a:pPr marL="340678" indent="-171450">
              <a:lnSpc>
                <a:spcPct val="200000"/>
              </a:lnSpc>
              <a:buClr>
                <a:schemeClr val="dk1"/>
              </a:buClr>
              <a:buSzPts val="935"/>
            </a:pPr>
            <a:r>
              <a:rPr lang="en-US" sz="1050" dirty="0">
                <a:solidFill>
                  <a:schemeClr val="dk1"/>
                </a:solidFill>
              </a:rPr>
              <a:t>Unsupervised dependency discovery</a:t>
            </a:r>
          </a:p>
          <a:p>
            <a:pPr marL="169228" indent="0">
              <a:lnSpc>
                <a:spcPct val="200000"/>
              </a:lnSpc>
              <a:buClr>
                <a:schemeClr val="dk1"/>
              </a:buClr>
              <a:buSzPts val="935"/>
              <a:buNone/>
            </a:pPr>
            <a:r>
              <a:rPr lang="en-US" sz="1050" b="1" dirty="0">
                <a:solidFill>
                  <a:schemeClr val="dk1"/>
                </a:solidFill>
              </a:rPr>
              <a:t>Final refined low-dimension representations</a:t>
            </a:r>
          </a:p>
        </p:txBody>
      </p:sp>
      <p:pic>
        <p:nvPicPr>
          <p:cNvPr id="3" name="Εικόνα 2" descr="Εικόνα που περιέχει κείμενο, στιγμιότυπο οθόνης, διάγραμμα, γραφιστική&#10;&#10;Περιγραφή που δημιουργήθηκε αυτόματα">
            <a:extLst>
              <a:ext uri="{FF2B5EF4-FFF2-40B4-BE49-F238E27FC236}">
                <a16:creationId xmlns:a16="http://schemas.microsoft.com/office/drawing/2014/main" id="{776451EA-C602-8223-57E7-D524FB35C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872" y="2764230"/>
            <a:ext cx="6556917" cy="21391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270</Words>
  <Application>Microsoft Office PowerPoint</Application>
  <PresentationFormat>Προβολή στην οθόνη (16:9)</PresentationFormat>
  <Paragraphs>74</Paragraphs>
  <Slides>11</Slides>
  <Notes>10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1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Παρουσίαση του PowerPoint</vt:lpstr>
      <vt:lpstr>Agenda</vt:lpstr>
      <vt:lpstr>Introduction</vt:lpstr>
      <vt:lpstr>Our approach</vt:lpstr>
      <vt:lpstr>Our approach</vt:lpstr>
      <vt:lpstr>Dataset</vt:lpstr>
      <vt:lpstr>CNN genre classification</vt:lpstr>
      <vt:lpstr>CNN genre classification</vt:lpstr>
      <vt:lpstr>Autoencoder</vt:lpstr>
      <vt:lpstr>Experiments</vt:lpstr>
      <vt:lpstr>Thank you!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Chaido Poulianou</dc:creator>
  <cp:lastModifiedBy>ΠΟΥΛΙΑΝΟΥ ΧΑΪΔΩ</cp:lastModifiedBy>
  <cp:revision>48</cp:revision>
  <dcterms:modified xsi:type="dcterms:W3CDTF">2024-06-30T01:32:57Z</dcterms:modified>
</cp:coreProperties>
</file>