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73" r:id="rId6"/>
    <p:sldId id="263" r:id="rId7"/>
    <p:sldId id="270" r:id="rId8"/>
    <p:sldId id="272" r:id="rId9"/>
    <p:sldId id="274" r:id="rId10"/>
    <p:sldId id="262" r:id="rId11"/>
    <p:sldId id="271" r:id="rId12"/>
    <p:sldId id="269" r:id="rId1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e85d2e027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e85d2e027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e85d2e027b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e85d2e027b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78019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e85d2e027b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e85d2e027b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e85d2e027b_0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e85d2e027b_0_1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e85d2e027b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e85d2e027b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e85d2e027b_0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e85d2e027b_0_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e85d2e027b_0_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e85d2e027b_0_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e85d2e027b_0_2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e85d2e027b_0_2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58485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e85d2e027b_0_2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e85d2e027b_0_2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38162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e85d2e027b_0_2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e85d2e027b_0_2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80162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e85d2e027b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e85d2e027b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l="1758" t="26324" b="23032"/>
          <a:stretch/>
        </p:blipFill>
        <p:spPr>
          <a:xfrm>
            <a:off x="917275" y="307100"/>
            <a:ext cx="1949952" cy="717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03960" y="278590"/>
            <a:ext cx="3004560" cy="629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53788" y="278600"/>
            <a:ext cx="1372961" cy="629275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>
            <a:off x="0" y="4370650"/>
            <a:ext cx="91440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solidFill>
                  <a:srgbClr val="595959"/>
                </a:solidFill>
              </a:rPr>
              <a:t>Course</a:t>
            </a:r>
            <a:r>
              <a:rPr lang="en" sz="1000" dirty="0">
                <a:solidFill>
                  <a:srgbClr val="595959"/>
                </a:solidFill>
              </a:rPr>
              <a:t>: Multimodal Machine Learning</a:t>
            </a:r>
            <a:endParaRPr sz="1000" b="1" dirty="0">
              <a:solidFill>
                <a:srgbClr val="000000"/>
              </a:solidFill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2584038" y="3506850"/>
            <a:ext cx="3975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595959"/>
                </a:solidFill>
              </a:rPr>
              <a:t>Yiannis Savvas &amp; Chaido Poulianou</a:t>
            </a:r>
            <a:endParaRPr dirty="0">
              <a:solidFill>
                <a:srgbClr val="595959"/>
              </a:solidFill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917250" y="2325451"/>
            <a:ext cx="73095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/>
              <a:t>Song Similarity Retrieval</a:t>
            </a:r>
            <a:endParaRPr sz="2000" b="1" dirty="0"/>
          </a:p>
        </p:txBody>
      </p:sp>
      <p:sp>
        <p:nvSpPr>
          <p:cNvPr id="60" name="Google Shape;60;p13"/>
          <p:cNvSpPr txBox="1"/>
          <p:nvPr/>
        </p:nvSpPr>
        <p:spPr>
          <a:xfrm>
            <a:off x="-3" y="4709350"/>
            <a:ext cx="91440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595959"/>
                </a:solidFill>
              </a:rPr>
              <a:t>Athens, Jun. 2024</a:t>
            </a:r>
            <a:endParaRPr sz="1000" dirty="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>
            <a:spLocks noGrp="1"/>
          </p:cNvSpPr>
          <p:nvPr>
            <p:ph type="title"/>
          </p:nvPr>
        </p:nvSpPr>
        <p:spPr>
          <a:xfrm>
            <a:off x="311700" y="3351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Autoencoder</a:t>
            </a:r>
            <a:endParaRPr dirty="0"/>
          </a:p>
        </p:txBody>
      </p:sp>
      <p:sp>
        <p:nvSpPr>
          <p:cNvPr id="105" name="Google Shape;105;p19"/>
          <p:cNvSpPr txBox="1">
            <a:spLocks noGrp="1"/>
          </p:cNvSpPr>
          <p:nvPr>
            <p:ph type="body" idx="1"/>
          </p:nvPr>
        </p:nvSpPr>
        <p:spPr>
          <a:xfrm>
            <a:off x="446047" y="907825"/>
            <a:ext cx="6482575" cy="185640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69228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5"/>
              <a:buNone/>
            </a:pPr>
            <a:r>
              <a:rPr lang="en-US" sz="1050" b="1" dirty="0">
                <a:solidFill>
                  <a:schemeClr val="dk1"/>
                </a:solidFill>
              </a:rPr>
              <a:t>Input: </a:t>
            </a:r>
            <a:r>
              <a:rPr lang="en-US" sz="1050" dirty="0">
                <a:solidFill>
                  <a:schemeClr val="dk1"/>
                </a:solidFill>
              </a:rPr>
              <a:t>Concatenation of high-dimensional genre + metadata embeddings</a:t>
            </a:r>
          </a:p>
          <a:p>
            <a:pPr marL="169228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5"/>
              <a:buNone/>
            </a:pPr>
            <a:r>
              <a:rPr lang="en-US" sz="1050" b="1" dirty="0">
                <a:solidFill>
                  <a:schemeClr val="dk1"/>
                </a:solidFill>
              </a:rPr>
              <a:t>Output: </a:t>
            </a:r>
            <a:r>
              <a:rPr lang="en-US" sz="1050" dirty="0">
                <a:solidFill>
                  <a:schemeClr val="dk1"/>
                </a:solidFill>
              </a:rPr>
              <a:t>Encoder final layer embeddings</a:t>
            </a:r>
          </a:p>
          <a:p>
            <a:pPr marL="169228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5"/>
              <a:buNone/>
            </a:pPr>
            <a:r>
              <a:rPr lang="en-US" sz="1050" dirty="0">
                <a:solidFill>
                  <a:schemeClr val="dk1"/>
                </a:solidFill>
              </a:rPr>
              <a:t>Train to match decoder output as close to input data</a:t>
            </a:r>
          </a:p>
          <a:p>
            <a:pPr marL="340678" indent="-171450">
              <a:lnSpc>
                <a:spcPct val="200000"/>
              </a:lnSpc>
              <a:buClr>
                <a:schemeClr val="dk1"/>
              </a:buClr>
              <a:buSzPts val="935"/>
            </a:pPr>
            <a:r>
              <a:rPr lang="en-US" sz="1050" dirty="0">
                <a:solidFill>
                  <a:schemeClr val="dk1"/>
                </a:solidFill>
              </a:rPr>
              <a:t>Further reduction of dimensionality</a:t>
            </a:r>
          </a:p>
          <a:p>
            <a:pPr marL="340678" indent="-171450">
              <a:lnSpc>
                <a:spcPct val="200000"/>
              </a:lnSpc>
              <a:buClr>
                <a:schemeClr val="dk1"/>
              </a:buClr>
              <a:buSzPts val="935"/>
            </a:pPr>
            <a:r>
              <a:rPr lang="en-US" sz="1050" dirty="0">
                <a:solidFill>
                  <a:schemeClr val="dk1"/>
                </a:solidFill>
              </a:rPr>
              <a:t>Unsupervised dependency discovery</a:t>
            </a:r>
          </a:p>
          <a:p>
            <a:pPr marL="169228" indent="0">
              <a:lnSpc>
                <a:spcPct val="200000"/>
              </a:lnSpc>
              <a:buClr>
                <a:schemeClr val="dk1"/>
              </a:buClr>
              <a:buSzPts val="935"/>
              <a:buNone/>
            </a:pPr>
            <a:r>
              <a:rPr lang="en-US" sz="1050" u="sng" dirty="0">
                <a:solidFill>
                  <a:schemeClr val="dk1"/>
                </a:solidFill>
              </a:rPr>
              <a:t>Final feature vector dimensions from 526-&gt;64</a:t>
            </a:r>
          </a:p>
          <a:p>
            <a:pPr marL="169228" indent="0">
              <a:lnSpc>
                <a:spcPct val="200000"/>
              </a:lnSpc>
              <a:buClr>
                <a:schemeClr val="dk1"/>
              </a:buClr>
              <a:buSzPts val="935"/>
              <a:buNone/>
            </a:pPr>
            <a:r>
              <a:rPr lang="en-US" sz="1050" b="1" dirty="0">
                <a:solidFill>
                  <a:schemeClr val="dk1"/>
                </a:solidFill>
              </a:rPr>
              <a:t>Final refined low-dimension representations from trained encoder part</a:t>
            </a:r>
          </a:p>
        </p:txBody>
      </p:sp>
      <p:pic>
        <p:nvPicPr>
          <p:cNvPr id="3" name="Εικόνα 2" descr="Εικόνα που περιέχει κείμενο, στιγμιότυπο οθόνης, διάγραμμα, γραφιστική&#10;&#10;Περιγραφή που δημιουργήθηκε αυτόματα">
            <a:extLst>
              <a:ext uri="{FF2B5EF4-FFF2-40B4-BE49-F238E27FC236}">
                <a16:creationId xmlns:a16="http://schemas.microsoft.com/office/drawing/2014/main" id="{776451EA-C602-8223-57E7-D524FB35CC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0779" y="2920347"/>
            <a:ext cx="6556917" cy="213919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>
            <a:spLocks noGrp="1"/>
          </p:cNvSpPr>
          <p:nvPr>
            <p:ph type="title"/>
          </p:nvPr>
        </p:nvSpPr>
        <p:spPr>
          <a:xfrm>
            <a:off x="311700" y="3351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Experiments</a:t>
            </a:r>
            <a:endParaRPr dirty="0"/>
          </a:p>
        </p:txBody>
      </p:sp>
      <p:sp>
        <p:nvSpPr>
          <p:cNvPr id="105" name="Google Shape;105;p19"/>
          <p:cNvSpPr txBox="1">
            <a:spLocks noGrp="1"/>
          </p:cNvSpPr>
          <p:nvPr>
            <p:ph type="body" idx="1"/>
          </p:nvPr>
        </p:nvSpPr>
        <p:spPr>
          <a:xfrm>
            <a:off x="526747" y="933492"/>
            <a:ext cx="6482575" cy="172294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69228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5"/>
              <a:buNone/>
            </a:pPr>
            <a:r>
              <a:rPr lang="en-US" sz="1050" b="1" dirty="0">
                <a:solidFill>
                  <a:schemeClr val="dk1"/>
                </a:solidFill>
              </a:rPr>
              <a:t>Evaluation difficult to quantify -&gt; </a:t>
            </a:r>
            <a:r>
              <a:rPr lang="en-US" sz="1050" b="1" dirty="0">
                <a:solidFill>
                  <a:srgbClr val="FF0000"/>
                </a:solidFill>
              </a:rPr>
              <a:t>human evaluation by listening</a:t>
            </a:r>
          </a:p>
          <a:p>
            <a:pPr marL="169228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5"/>
              <a:buNone/>
            </a:pPr>
            <a:endParaRPr lang="en-US" sz="1050" b="1" dirty="0">
              <a:solidFill>
                <a:srgbClr val="FF0000"/>
              </a:solidFill>
            </a:endParaRPr>
          </a:p>
          <a:p>
            <a:pPr marL="169228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5"/>
              <a:buNone/>
            </a:pPr>
            <a:r>
              <a:rPr lang="en-US" sz="1050" b="1" dirty="0">
                <a:solidFill>
                  <a:schemeClr val="dk1"/>
                </a:solidFill>
              </a:rPr>
              <a:t>Things to consider: </a:t>
            </a:r>
            <a:r>
              <a:rPr lang="en-US" sz="1050" dirty="0">
                <a:solidFill>
                  <a:schemeClr val="dk1"/>
                </a:solidFill>
              </a:rPr>
              <a:t>emotion &amp; genre &amp; raw audio similar</a:t>
            </a:r>
          </a:p>
          <a:p>
            <a:pPr marL="169228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5"/>
              <a:buNone/>
            </a:pPr>
            <a:endParaRPr lang="en-US" sz="1050" dirty="0">
              <a:solidFill>
                <a:schemeClr val="dk1"/>
              </a:solidFill>
            </a:endParaRPr>
          </a:p>
          <a:p>
            <a:pPr marL="340678" indent="-171450">
              <a:lnSpc>
                <a:spcPct val="100000"/>
              </a:lnSpc>
              <a:buClr>
                <a:schemeClr val="dk1"/>
              </a:buClr>
              <a:buSzPts val="935"/>
            </a:pPr>
            <a:r>
              <a:rPr lang="en-US" sz="1050" dirty="0">
                <a:solidFill>
                  <a:schemeClr val="dk1"/>
                </a:solidFill>
              </a:rPr>
              <a:t>Cosine similarity</a:t>
            </a:r>
          </a:p>
          <a:p>
            <a:pPr marL="340678" indent="-171450">
              <a:lnSpc>
                <a:spcPct val="100000"/>
              </a:lnSpc>
              <a:buClr>
                <a:schemeClr val="dk1"/>
              </a:buClr>
              <a:buSzPts val="935"/>
            </a:pPr>
            <a:r>
              <a:rPr lang="en-US" sz="1050" dirty="0">
                <a:solidFill>
                  <a:schemeClr val="dk1"/>
                </a:solidFill>
              </a:rPr>
              <a:t>20 experiments, randomly queried songs, 3 of which are presented in the report</a:t>
            </a:r>
          </a:p>
          <a:p>
            <a:pPr marL="340678" indent="-171450">
              <a:lnSpc>
                <a:spcPct val="100000"/>
              </a:lnSpc>
              <a:buClr>
                <a:schemeClr val="dk1"/>
              </a:buClr>
              <a:buSzPts val="935"/>
            </a:pPr>
            <a:r>
              <a:rPr lang="en-US" sz="1050" dirty="0">
                <a:solidFill>
                  <a:schemeClr val="dk1"/>
                </a:solidFill>
              </a:rPr>
              <a:t>Top 5 similar recommendations</a:t>
            </a:r>
          </a:p>
        </p:txBody>
      </p:sp>
      <p:pic>
        <p:nvPicPr>
          <p:cNvPr id="3" name="Εικόνα 2" descr="Εικόνα που περιέχει κείμενο, στιγμιότυπο οθόνης, γραμματοσειρά, αριθμός&#10;&#10;Περιγραφή που δημιουργήθηκε αυτόματα">
            <a:extLst>
              <a:ext uri="{FF2B5EF4-FFF2-40B4-BE49-F238E27FC236}">
                <a16:creationId xmlns:a16="http://schemas.microsoft.com/office/drawing/2014/main" id="{66059555-D1EF-1AEA-2448-49AD94F28F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695" y="3928740"/>
            <a:ext cx="4410691" cy="95263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F00FC90-C874-E236-B10C-0106CA4B82A8}"/>
              </a:ext>
            </a:extLst>
          </p:cNvPr>
          <p:cNvSpPr txBox="1"/>
          <p:nvPr/>
        </p:nvSpPr>
        <p:spPr>
          <a:xfrm>
            <a:off x="5315591" y="2965350"/>
            <a:ext cx="21146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Similar genres, emotion </a:t>
            </a:r>
            <a:br>
              <a:rPr lang="en-US" dirty="0"/>
            </a:br>
            <a:r>
              <a:rPr lang="en-US" dirty="0"/>
              <a:t>AND instruments</a:t>
            </a:r>
            <a:endParaRPr lang="el-G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D295B7E-6225-C459-91E5-E7CF879BFF45}"/>
              </a:ext>
            </a:extLst>
          </p:cNvPr>
          <p:cNvSpPr txBox="1"/>
          <p:nvPr/>
        </p:nvSpPr>
        <p:spPr>
          <a:xfrm>
            <a:off x="5077386" y="4320327"/>
            <a:ext cx="33586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Similar emotions and acoustic features, </a:t>
            </a:r>
          </a:p>
          <a:p>
            <a:r>
              <a:rPr lang="en-US" b="1" dirty="0"/>
              <a:t>even in different genre!</a:t>
            </a:r>
            <a:endParaRPr lang="el-GR" b="1" dirty="0"/>
          </a:p>
        </p:txBody>
      </p:sp>
      <p:pic>
        <p:nvPicPr>
          <p:cNvPr id="4" name="Εικόνα 3" descr="Εικόνα που περιέχει κείμενο, στιγμιότυπο οθόνης, γραμματοσειρά&#10;&#10;Περιγραφή που δημιουργήθηκε αυτόματα">
            <a:extLst>
              <a:ext uri="{FF2B5EF4-FFF2-40B4-BE49-F238E27FC236}">
                <a16:creationId xmlns:a16="http://schemas.microsoft.com/office/drawing/2014/main" id="{A3C8129D-3FC7-C3A2-6571-673F5715A7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7381" y="2840563"/>
            <a:ext cx="3620005" cy="8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7639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6"/>
          <p:cNvSpPr txBox="1">
            <a:spLocks noGrp="1"/>
          </p:cNvSpPr>
          <p:nvPr>
            <p:ph type="title"/>
          </p:nvPr>
        </p:nvSpPr>
        <p:spPr>
          <a:xfrm>
            <a:off x="311700" y="1547550"/>
            <a:ext cx="8520600" cy="204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 you!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3351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Agenda</a:t>
            </a:r>
            <a:endParaRPr dirty="0"/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xfrm>
            <a:off x="1024075" y="1068225"/>
            <a:ext cx="3808120" cy="33476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dirty="0">
                <a:solidFill>
                  <a:schemeClr val="dk1"/>
                </a:solidFill>
              </a:rPr>
              <a:t>Introduction</a:t>
            </a:r>
            <a:br>
              <a:rPr lang="en" dirty="0">
                <a:solidFill>
                  <a:schemeClr val="dk1"/>
                </a:solidFill>
              </a:rPr>
            </a:br>
            <a:endParaRPr lang="en" dirty="0"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dirty="0">
                <a:solidFill>
                  <a:schemeClr val="dk1"/>
                </a:solidFill>
              </a:rPr>
              <a:t>Our Approach</a:t>
            </a:r>
            <a:endParaRPr dirty="0"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dirty="0">
                <a:solidFill>
                  <a:schemeClr val="dk1"/>
                </a:solidFill>
              </a:rPr>
              <a:t>Datasets </a:t>
            </a:r>
            <a:endParaRPr dirty="0"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dirty="0">
                <a:solidFill>
                  <a:schemeClr val="dk1"/>
                </a:solidFill>
              </a:rPr>
              <a:t>Architectures/Models</a:t>
            </a:r>
            <a:endParaRPr dirty="0"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dirty="0">
                <a:solidFill>
                  <a:schemeClr val="dk1"/>
                </a:solidFill>
              </a:rPr>
              <a:t>Final representation</a:t>
            </a:r>
            <a:endParaRPr dirty="0"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dirty="0">
                <a:solidFill>
                  <a:schemeClr val="dk1"/>
                </a:solidFill>
              </a:rPr>
              <a:t>Experiments/Retrieval</a:t>
            </a:r>
            <a:endParaRPr dirty="0">
              <a:solidFill>
                <a:schemeClr val="dk1"/>
              </a:solidFill>
            </a:endParaRPr>
          </a:p>
        </p:txBody>
      </p:sp>
      <p:pic>
        <p:nvPicPr>
          <p:cNvPr id="3" name="Εικόνα 2" descr="Εικόνα που περιέχει στιγμιότυπο οθόνης, κείμενο, γραμματοσειρά, σχεδίαση&#10;&#10;Περιγραφή που δημιουργήθηκε αυτόματα">
            <a:extLst>
              <a:ext uri="{FF2B5EF4-FFF2-40B4-BE49-F238E27FC236}">
                <a16:creationId xmlns:a16="http://schemas.microsoft.com/office/drawing/2014/main" id="{A70FDCE0-5C70-DE3B-BAF7-760C1BA8400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8750"/>
          <a:stretch/>
        </p:blipFill>
        <p:spPr>
          <a:xfrm>
            <a:off x="4497443" y="1263805"/>
            <a:ext cx="4003574" cy="257839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>
            <a:spLocks noGrp="1"/>
          </p:cNvSpPr>
          <p:nvPr>
            <p:ph type="title"/>
          </p:nvPr>
        </p:nvSpPr>
        <p:spPr>
          <a:xfrm>
            <a:off x="311700" y="3351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560945-4537-3789-E239-DF18BB35A252}"/>
              </a:ext>
            </a:extLst>
          </p:cNvPr>
          <p:cNvSpPr txBox="1"/>
          <p:nvPr/>
        </p:nvSpPr>
        <p:spPr>
          <a:xfrm>
            <a:off x="403538" y="1073239"/>
            <a:ext cx="8428762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/>
              <a:t>Motivation</a:t>
            </a:r>
          </a:p>
          <a:p>
            <a:pPr algn="ctr"/>
            <a:endParaRPr lang="en-US" sz="18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Combine different features-elements of audio in a combined representation.</a:t>
            </a:r>
            <a:br>
              <a:rPr lang="en-US" sz="1600" dirty="0"/>
            </a:b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Focus on specific audio characteristics for song retrieval (genre, emotion, metadata).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Create multiple audio representations and perform dimensionality reduction.</a:t>
            </a:r>
          </a:p>
          <a:p>
            <a:endParaRPr lang="en-US" sz="1600" dirty="0"/>
          </a:p>
          <a:p>
            <a:pPr algn="ctr"/>
            <a:r>
              <a:rPr lang="en-US" sz="1800" b="1" dirty="0"/>
              <a:t>Goal</a:t>
            </a:r>
            <a:br>
              <a:rPr lang="en-US" sz="1600" b="1" dirty="0"/>
            </a:br>
            <a:endParaRPr lang="en-US" sz="1600" b="1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/>
              <a:t>Create a multimodal model that can retrieve similar songs based on a query song.</a:t>
            </a:r>
          </a:p>
          <a:p>
            <a:endParaRPr lang="en-US" sz="1600" dirty="0"/>
          </a:p>
          <a:p>
            <a:pPr algn="ctr"/>
            <a:endParaRPr lang="en-US" sz="1600" b="1" dirty="0"/>
          </a:p>
          <a:p>
            <a:pPr algn="ctr"/>
            <a:endParaRPr lang="en-US" sz="1600" b="1" dirty="0"/>
          </a:p>
          <a:p>
            <a:pPr algn="ctr"/>
            <a:endParaRPr lang="en-US" sz="1600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>
            <a:off x="311700" y="3351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Our approach</a:t>
            </a:r>
            <a:endParaRPr dirty="0"/>
          </a:p>
        </p:txBody>
      </p:sp>
      <p:sp>
        <p:nvSpPr>
          <p:cNvPr id="80" name="Google Shape;80;p16"/>
          <p:cNvSpPr txBox="1">
            <a:spLocks noGrp="1"/>
          </p:cNvSpPr>
          <p:nvPr>
            <p:ph type="body" idx="1"/>
          </p:nvPr>
        </p:nvSpPr>
        <p:spPr>
          <a:xfrm>
            <a:off x="498675" y="1177874"/>
            <a:ext cx="4325212" cy="37547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lnSpc>
                <a:spcPct val="95000"/>
              </a:lnSpc>
              <a:buSzPts val="852"/>
            </a:pPr>
            <a:r>
              <a:rPr lang="en-US" sz="1400" b="1" dirty="0">
                <a:solidFill>
                  <a:schemeClr val="tx1"/>
                </a:solidFill>
              </a:rPr>
              <a:t>Representation learning:</a:t>
            </a:r>
          </a:p>
          <a:p>
            <a:pPr marL="0" lvl="0" indent="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-US" sz="1400" dirty="0">
                <a:solidFill>
                  <a:schemeClr val="tx1"/>
                </a:solidFill>
              </a:rPr>
              <a:t>Use of latent space representations to reduce dimensionality</a:t>
            </a:r>
            <a:endParaRPr lang="en-US" sz="1200" dirty="0">
              <a:solidFill>
                <a:schemeClr val="tx1"/>
              </a:solidFill>
            </a:endParaRPr>
          </a:p>
          <a:p>
            <a:pPr marL="0" lvl="0" indent="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endParaRPr lang="en-US" sz="1200" dirty="0">
              <a:solidFill>
                <a:schemeClr val="tx1"/>
              </a:solidFill>
            </a:endParaRPr>
          </a:p>
          <a:p>
            <a:pPr marL="285750" indent="-285750">
              <a:lnSpc>
                <a:spcPct val="95000"/>
              </a:lnSpc>
              <a:buSzPts val="852"/>
            </a:pPr>
            <a:r>
              <a:rPr lang="en-US" sz="1400" b="1" dirty="0">
                <a:solidFill>
                  <a:schemeClr val="tx1"/>
                </a:solidFill>
              </a:rPr>
              <a:t>Supervised learning (Classification):</a:t>
            </a:r>
          </a:p>
          <a:p>
            <a:pPr marL="0" lvl="0" indent="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endParaRPr lang="en-US" sz="1400" b="1" dirty="0">
              <a:solidFill>
                <a:schemeClr val="tx1"/>
              </a:solidFill>
            </a:endParaRPr>
          </a:p>
          <a:p>
            <a:pPr marL="0" indent="0">
              <a:lnSpc>
                <a:spcPct val="95000"/>
              </a:lnSpc>
              <a:buSzPts val="852"/>
              <a:buNone/>
            </a:pPr>
            <a:r>
              <a:rPr lang="en-US" sz="1400" b="1" dirty="0">
                <a:solidFill>
                  <a:schemeClr val="tx1"/>
                </a:solidFill>
              </a:rPr>
              <a:t>CNN</a:t>
            </a:r>
            <a:r>
              <a:rPr lang="en-US" sz="1400" dirty="0">
                <a:solidFill>
                  <a:schemeClr val="tx1"/>
                </a:solidFill>
              </a:rPr>
              <a:t> classifier models:</a:t>
            </a:r>
          </a:p>
          <a:p>
            <a:pPr marL="0" indent="0">
              <a:lnSpc>
                <a:spcPct val="95000"/>
              </a:lnSpc>
              <a:buSzPts val="852"/>
              <a:buNone/>
            </a:pPr>
            <a:r>
              <a:rPr lang="en-US" sz="1400" dirty="0">
                <a:solidFill>
                  <a:schemeClr val="tx1"/>
                </a:solidFill>
              </a:rPr>
              <a:t>	- Genre</a:t>
            </a:r>
          </a:p>
          <a:p>
            <a:pPr marL="0" indent="0">
              <a:lnSpc>
                <a:spcPct val="95000"/>
              </a:lnSpc>
              <a:buSzPts val="852"/>
              <a:buNone/>
            </a:pPr>
            <a:r>
              <a:rPr lang="en-US" sz="1400" dirty="0">
                <a:solidFill>
                  <a:schemeClr val="tx1"/>
                </a:solidFill>
              </a:rPr>
              <a:t>	- Emotion </a:t>
            </a:r>
          </a:p>
          <a:p>
            <a:pPr marL="0" indent="0">
              <a:lnSpc>
                <a:spcPct val="95000"/>
              </a:lnSpc>
              <a:buSzPts val="852"/>
              <a:buNone/>
            </a:pPr>
            <a:endParaRPr lang="en-US" sz="1400" dirty="0">
              <a:solidFill>
                <a:schemeClr val="tx1"/>
              </a:solidFill>
            </a:endParaRPr>
          </a:p>
          <a:p>
            <a:pPr marL="285750" indent="-285750">
              <a:lnSpc>
                <a:spcPct val="95000"/>
              </a:lnSpc>
              <a:buSzPts val="852"/>
            </a:pPr>
            <a:r>
              <a:rPr lang="en-US" sz="1400" b="1" dirty="0">
                <a:solidFill>
                  <a:schemeClr val="tx1"/>
                </a:solidFill>
              </a:rPr>
              <a:t>Unsupervised learning</a:t>
            </a:r>
          </a:p>
          <a:p>
            <a:pPr marL="0" indent="0">
              <a:lnSpc>
                <a:spcPct val="95000"/>
              </a:lnSpc>
              <a:buSzPts val="852"/>
              <a:buNone/>
            </a:pPr>
            <a:endParaRPr lang="en-US" sz="1400" b="1" dirty="0">
              <a:solidFill>
                <a:schemeClr val="tx1"/>
              </a:solidFill>
            </a:endParaRPr>
          </a:p>
          <a:p>
            <a:pPr marL="0" indent="0" algn="just">
              <a:lnSpc>
                <a:spcPct val="95000"/>
              </a:lnSpc>
              <a:buSzPts val="852"/>
              <a:buNone/>
            </a:pPr>
            <a:r>
              <a:rPr lang="en-US" sz="1400" b="1" dirty="0">
                <a:solidFill>
                  <a:schemeClr val="tx1"/>
                </a:solidFill>
              </a:rPr>
              <a:t>Autoencoder</a:t>
            </a:r>
          </a:p>
          <a:p>
            <a:pPr marL="0" indent="0" algn="just">
              <a:lnSpc>
                <a:spcPct val="95000"/>
              </a:lnSpc>
              <a:buSzPts val="852"/>
              <a:buNone/>
            </a:pPr>
            <a:r>
              <a:rPr lang="en-US" sz="1400" dirty="0">
                <a:solidFill>
                  <a:schemeClr val="tx1"/>
                </a:solidFill>
              </a:rPr>
              <a:t>Final latent representation of all characteristics and additional metadata (Artist, year, energy, danceability, valence, tempo)</a:t>
            </a:r>
          </a:p>
        </p:txBody>
      </p:sp>
      <p:pic>
        <p:nvPicPr>
          <p:cNvPr id="3" name="Εικόνα 2" descr="Εικόνα που περιέχει σκύλος, θηλαστικό&#10;&#10;Περιγραφή που δημιουργήθηκε αυτόματα">
            <a:extLst>
              <a:ext uri="{FF2B5EF4-FFF2-40B4-BE49-F238E27FC236}">
                <a16:creationId xmlns:a16="http://schemas.microsoft.com/office/drawing/2014/main" id="{2B42F6C9-337F-74E2-814A-5156E3DF37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9315" y="1813931"/>
            <a:ext cx="4325212" cy="248784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97EDEF3B-69C2-AB57-31B1-9FBED5237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Our approach</a:t>
            </a:r>
            <a:endParaRPr lang="el-GR" dirty="0"/>
          </a:p>
        </p:txBody>
      </p:sp>
      <p:pic>
        <p:nvPicPr>
          <p:cNvPr id="6" name="Εικόνα 5" descr="Εικόνα που περιέχει κείμενο, διάγραμμα, Σχέδιο, σκίτσο/σχέδιο&#10;&#10;Περιγραφή που δημιουργήθηκε αυτόματα">
            <a:extLst>
              <a:ext uri="{FF2B5EF4-FFF2-40B4-BE49-F238E27FC236}">
                <a16:creationId xmlns:a16="http://schemas.microsoft.com/office/drawing/2014/main" id="{FA7CF4B8-FA79-ABC4-EA10-2F2382BF00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7804" y="701351"/>
            <a:ext cx="3199209" cy="4267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7505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>
            <a:spLocks noGrp="1"/>
          </p:cNvSpPr>
          <p:nvPr>
            <p:ph type="title"/>
          </p:nvPr>
        </p:nvSpPr>
        <p:spPr>
          <a:xfrm>
            <a:off x="347325" y="3280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endParaRPr/>
          </a:p>
        </p:txBody>
      </p:sp>
      <p:sp>
        <p:nvSpPr>
          <p:cNvPr id="116" name="Google Shape;116;p20"/>
          <p:cNvSpPr txBox="1">
            <a:spLocks noGrp="1"/>
          </p:cNvSpPr>
          <p:nvPr>
            <p:ph type="body" idx="1"/>
          </p:nvPr>
        </p:nvSpPr>
        <p:spPr>
          <a:xfrm>
            <a:off x="454175" y="1217825"/>
            <a:ext cx="3691105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 dirty="0">
                <a:solidFill>
                  <a:schemeClr val="dk1"/>
                </a:solidFill>
              </a:rPr>
              <a:t>Genre classification: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</a:rPr>
              <a:t>GTZAN</a:t>
            </a:r>
          </a:p>
          <a:p>
            <a:pPr marL="285750" indent="-285750"/>
            <a:r>
              <a:rPr lang="en" sz="1600" dirty="0">
                <a:solidFill>
                  <a:schemeClr val="dk1"/>
                </a:solidFill>
              </a:rPr>
              <a:t>Raw audio input 30 second clips</a:t>
            </a:r>
          </a:p>
          <a:p>
            <a:pPr marL="285750" indent="-285750"/>
            <a:r>
              <a:rPr lang="en" sz="1600" dirty="0">
                <a:solidFill>
                  <a:schemeClr val="dk1"/>
                </a:solidFill>
              </a:rPr>
              <a:t>10 labels/genres</a:t>
            </a:r>
          </a:p>
          <a:p>
            <a:pPr marL="285750" indent="-285750"/>
            <a:r>
              <a:rPr lang="en" sz="1600" dirty="0">
                <a:solidFill>
                  <a:schemeClr val="dk1"/>
                </a:solidFill>
              </a:rPr>
              <a:t>100 samples/genre</a:t>
            </a:r>
          </a:p>
          <a:p>
            <a:pPr marL="285750" indent="-285750"/>
            <a:r>
              <a:rPr lang="en" sz="1600" dirty="0">
                <a:solidFill>
                  <a:schemeClr val="dk1"/>
                </a:solidFill>
              </a:rPr>
              <a:t>Total = 1000 samples</a:t>
            </a:r>
          </a:p>
          <a:p>
            <a:pPr marL="0" indent="0">
              <a:buNone/>
            </a:pPr>
            <a:endParaRPr lang="en" sz="1600" dirty="0">
              <a:solidFill>
                <a:schemeClr val="dk1"/>
              </a:solidFill>
            </a:endParaRPr>
          </a:p>
          <a:p>
            <a:pPr marL="0" indent="0">
              <a:buNone/>
            </a:pPr>
            <a:r>
              <a:rPr lang="en" sz="1600" dirty="0">
                <a:solidFill>
                  <a:schemeClr val="dk1"/>
                </a:solidFill>
              </a:rPr>
              <a:t>Stratified split 80%</a:t>
            </a:r>
            <a:endParaRPr sz="1600" dirty="0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 dirty="0">
                <a:solidFill>
                  <a:schemeClr val="dk1"/>
                </a:solidFill>
              </a:rPr>
              <a:t>Training set =  </a:t>
            </a:r>
            <a:r>
              <a:rPr lang="en-US" sz="1600" dirty="0">
                <a:solidFill>
                  <a:schemeClr val="dk1"/>
                </a:solidFill>
              </a:rPr>
              <a:t>800</a:t>
            </a:r>
            <a:endParaRPr sz="1600" dirty="0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 dirty="0">
                <a:solidFill>
                  <a:schemeClr val="dk1"/>
                </a:solidFill>
              </a:rPr>
              <a:t>Validation set = 100</a:t>
            </a:r>
            <a:endParaRPr sz="1600" dirty="0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 dirty="0">
                <a:solidFill>
                  <a:schemeClr val="dk1"/>
                </a:solidFill>
              </a:rPr>
              <a:t>Test set = 100</a:t>
            </a:r>
            <a:endParaRPr sz="1600" dirty="0">
              <a:solidFill>
                <a:schemeClr val="dk1"/>
              </a:solidFill>
            </a:endParaRPr>
          </a:p>
        </p:txBody>
      </p:sp>
      <p:sp>
        <p:nvSpPr>
          <p:cNvPr id="4" name="Google Shape;116;p20">
            <a:extLst>
              <a:ext uri="{FF2B5EF4-FFF2-40B4-BE49-F238E27FC236}">
                <a16:creationId xmlns:a16="http://schemas.microsoft.com/office/drawing/2014/main" id="{BF5747FC-2342-1A63-1A56-F689AA1898D9}"/>
              </a:ext>
            </a:extLst>
          </p:cNvPr>
          <p:cNvSpPr txBox="1">
            <a:spLocks/>
          </p:cNvSpPr>
          <p:nvPr/>
        </p:nvSpPr>
        <p:spPr>
          <a:xfrm>
            <a:off x="4145280" y="3107300"/>
            <a:ext cx="3691105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600" u="sng" dirty="0">
                <a:solidFill>
                  <a:schemeClr val="dk1"/>
                </a:solidFill>
              </a:rPr>
              <a:t>Metadata:</a:t>
            </a:r>
          </a:p>
          <a:p>
            <a:pPr marL="0" indent="0">
              <a:buFont typeface="Arial"/>
              <a:buNone/>
            </a:pPr>
            <a:r>
              <a:rPr lang="en-US" sz="1600" dirty="0">
                <a:solidFill>
                  <a:schemeClr val="dk1"/>
                </a:solidFill>
              </a:rPr>
              <a:t>Million Song Database + Spotify API</a:t>
            </a:r>
          </a:p>
          <a:p>
            <a:pPr marL="285750" indent="-285750"/>
            <a:r>
              <a:rPr lang="en-US" sz="1600" dirty="0">
                <a:solidFill>
                  <a:schemeClr val="dk1"/>
                </a:solidFill>
              </a:rPr>
              <a:t>Raw audio input 30 second clips</a:t>
            </a:r>
          </a:p>
          <a:p>
            <a:pPr marL="285750" indent="-285750"/>
            <a:r>
              <a:rPr lang="en-US" sz="1600" dirty="0">
                <a:solidFill>
                  <a:schemeClr val="dk1"/>
                </a:solidFill>
              </a:rPr>
              <a:t>1500 raw audio</a:t>
            </a:r>
          </a:p>
          <a:p>
            <a:pPr marL="285750" indent="-285750"/>
            <a:r>
              <a:rPr lang="en-US" sz="1600" dirty="0">
                <a:solidFill>
                  <a:schemeClr val="dk1"/>
                </a:solidFill>
              </a:rPr>
              <a:t>50000 song metadata -&gt; filtered to 1500 to match audio files</a:t>
            </a:r>
          </a:p>
          <a:p>
            <a:pPr marL="0" indent="0">
              <a:buFont typeface="Arial"/>
              <a:buNone/>
            </a:pPr>
            <a:endParaRPr lang="en-US" sz="1600" dirty="0">
              <a:solidFill>
                <a:schemeClr val="dk1"/>
              </a:solidFill>
            </a:endParaRPr>
          </a:p>
        </p:txBody>
      </p:sp>
      <p:sp>
        <p:nvSpPr>
          <p:cNvPr id="2" name="Google Shape;116;p20">
            <a:extLst>
              <a:ext uri="{FF2B5EF4-FFF2-40B4-BE49-F238E27FC236}">
                <a16:creationId xmlns:a16="http://schemas.microsoft.com/office/drawing/2014/main" id="{0CC493D4-1BAD-886C-523A-DACE71FB9112}"/>
              </a:ext>
            </a:extLst>
          </p:cNvPr>
          <p:cNvSpPr txBox="1">
            <a:spLocks/>
          </p:cNvSpPr>
          <p:nvPr/>
        </p:nvSpPr>
        <p:spPr>
          <a:xfrm>
            <a:off x="4145280" y="1006365"/>
            <a:ext cx="4722645" cy="2893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600" u="sng" dirty="0">
                <a:solidFill>
                  <a:schemeClr val="dk1"/>
                </a:solidFill>
              </a:rPr>
              <a:t>Emotion classification:</a:t>
            </a:r>
          </a:p>
          <a:p>
            <a:pPr marL="0" indent="0">
              <a:buFont typeface="Arial"/>
              <a:buNone/>
            </a:pPr>
            <a:r>
              <a:rPr lang="en-US" sz="1600" dirty="0">
                <a:solidFill>
                  <a:schemeClr val="dk1"/>
                </a:solidFill>
              </a:rPr>
              <a:t>DEAM</a:t>
            </a:r>
          </a:p>
          <a:p>
            <a:pPr marL="285750" indent="-285750"/>
            <a:r>
              <a:rPr lang="en-US" sz="1600" dirty="0">
                <a:solidFill>
                  <a:schemeClr val="dk1"/>
                </a:solidFill>
              </a:rPr>
              <a:t>Raw audio input 45 second clips + metadata</a:t>
            </a:r>
          </a:p>
          <a:p>
            <a:pPr marL="285750" indent="-285750"/>
            <a:r>
              <a:rPr lang="en-US" sz="1600" dirty="0">
                <a:solidFill>
                  <a:schemeClr val="dk1"/>
                </a:solidFill>
              </a:rPr>
              <a:t>Extract emotion labels based on </a:t>
            </a:r>
            <a:r>
              <a:rPr lang="en-US" sz="1600" dirty="0" err="1">
                <a:solidFill>
                  <a:schemeClr val="dk1"/>
                </a:solidFill>
              </a:rPr>
              <a:t>valence+arousal</a:t>
            </a:r>
            <a:endParaRPr lang="en-US" sz="1600" dirty="0">
              <a:solidFill>
                <a:schemeClr val="dk1"/>
              </a:solidFill>
            </a:endParaRPr>
          </a:p>
          <a:p>
            <a:pPr marL="285750" indent="-285750"/>
            <a:r>
              <a:rPr lang="en-US" sz="1600" dirty="0">
                <a:solidFill>
                  <a:schemeClr val="dk1"/>
                </a:solidFill>
              </a:rPr>
              <a:t>Total = 1744 samples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 txBox="1">
            <a:spLocks noGrp="1"/>
          </p:cNvSpPr>
          <p:nvPr>
            <p:ph type="title"/>
          </p:nvPr>
        </p:nvSpPr>
        <p:spPr>
          <a:xfrm>
            <a:off x="311700" y="3351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CNN genre classification</a:t>
            </a:r>
            <a:endParaRPr dirty="0"/>
          </a:p>
        </p:txBody>
      </p:sp>
      <p:sp>
        <p:nvSpPr>
          <p:cNvPr id="133" name="Google Shape;133;p22"/>
          <p:cNvSpPr txBox="1">
            <a:spLocks noGrp="1"/>
          </p:cNvSpPr>
          <p:nvPr>
            <p:ph type="body" idx="1"/>
          </p:nvPr>
        </p:nvSpPr>
        <p:spPr>
          <a:xfrm>
            <a:off x="531183" y="1238662"/>
            <a:ext cx="3889500" cy="164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dirty="0">
                <a:solidFill>
                  <a:schemeClr val="dk1"/>
                </a:solidFill>
              </a:rPr>
              <a:t>Data extraction: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dirty="0">
                <a:solidFill>
                  <a:schemeClr val="dk1"/>
                </a:solidFill>
              </a:rPr>
              <a:t>GTZAN raw audio -&gt; </a:t>
            </a:r>
            <a:r>
              <a:rPr lang="en-US" sz="1100" b="1" dirty="0" err="1">
                <a:solidFill>
                  <a:schemeClr val="dk1"/>
                </a:solidFill>
              </a:rPr>
              <a:t>librosa</a:t>
            </a:r>
            <a:r>
              <a:rPr lang="en-US" sz="1100" b="1" dirty="0">
                <a:solidFill>
                  <a:schemeClr val="dk1"/>
                </a:solidFill>
              </a:rPr>
              <a:t> -&gt; Mel-spectrogram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100" b="1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dirty="0">
                <a:solidFill>
                  <a:schemeClr val="dk1"/>
                </a:solidFill>
              </a:rPr>
              <a:t>Input: </a:t>
            </a:r>
            <a:r>
              <a:rPr lang="en-US" sz="1100" dirty="0">
                <a:solidFill>
                  <a:schemeClr val="dk1"/>
                </a:solidFill>
              </a:rPr>
              <a:t>Mel-</a:t>
            </a:r>
            <a:r>
              <a:rPr lang="en-US" sz="1100" dirty="0" err="1">
                <a:solidFill>
                  <a:schemeClr val="dk1"/>
                </a:solidFill>
              </a:rPr>
              <a:t>spectogram</a:t>
            </a:r>
            <a:endParaRPr sz="11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100" b="1" dirty="0">
                <a:solidFill>
                  <a:schemeClr val="dk1"/>
                </a:solidFill>
              </a:rPr>
              <a:t>Output:</a:t>
            </a:r>
            <a:r>
              <a:rPr lang="en" sz="1100" dirty="0">
                <a:solidFill>
                  <a:schemeClr val="dk1"/>
                </a:solidFill>
              </a:rPr>
              <a:t> Genre Embeddings</a:t>
            </a:r>
            <a:endParaRPr sz="1100" dirty="0">
              <a:solidFill>
                <a:schemeClr val="dk1"/>
              </a:solidFill>
            </a:endParaRPr>
          </a:p>
        </p:txBody>
      </p:sp>
      <p:pic>
        <p:nvPicPr>
          <p:cNvPr id="7" name="Εικόνα 6" descr="Εικόνα που περιέχει σχεδίαση&#10;&#10;Περιγραφή που δημιουργήθηκε αυτόματα με μέτριο επίπεδο εμπιστοσύνης">
            <a:extLst>
              <a:ext uri="{FF2B5EF4-FFF2-40B4-BE49-F238E27FC236}">
                <a16:creationId xmlns:a16="http://schemas.microsoft.com/office/drawing/2014/main" id="{CE7A44D3-0A61-8385-5762-8CC99591CD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319" y="3248665"/>
            <a:ext cx="8992681" cy="1894835"/>
          </a:xfrm>
          <a:prstGeom prst="rect">
            <a:avLst/>
          </a:prstGeom>
        </p:spPr>
      </p:pic>
      <p:pic>
        <p:nvPicPr>
          <p:cNvPr id="9" name="Εικόνα 8" descr="Εικόνα που περιέχει κείμενο, στιγμιότυπο οθόνης, γραμματοσειρά, αριθμός&#10;&#10;Περιγραφή που δημιουργήθηκε αυτόματα">
            <a:extLst>
              <a:ext uri="{FF2B5EF4-FFF2-40B4-BE49-F238E27FC236}">
                <a16:creationId xmlns:a16="http://schemas.microsoft.com/office/drawing/2014/main" id="{0CDA0360-1F4E-FCB8-7FED-69194D3CD7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2820" y="236219"/>
            <a:ext cx="1669861" cy="310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8154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 txBox="1">
            <a:spLocks noGrp="1"/>
          </p:cNvSpPr>
          <p:nvPr>
            <p:ph type="title"/>
          </p:nvPr>
        </p:nvSpPr>
        <p:spPr>
          <a:xfrm>
            <a:off x="311700" y="3351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CNN genre classification</a:t>
            </a:r>
            <a:endParaRPr dirty="0"/>
          </a:p>
        </p:txBody>
      </p:sp>
      <p:pic>
        <p:nvPicPr>
          <p:cNvPr id="5" name="Εικόνα 4" descr="Εικόνα που περιέχει κείμενο, στιγμιότυπο οθόνης, τετράγωνο, ορθογώνιο παραλληλόγραμμο&#10;&#10;Περιγραφή που δημιουργήθηκε αυτόματα">
            <a:extLst>
              <a:ext uri="{FF2B5EF4-FFF2-40B4-BE49-F238E27FC236}">
                <a16:creationId xmlns:a16="http://schemas.microsoft.com/office/drawing/2014/main" id="{FCCE5F99-D083-BD0D-B90D-5E075EDA90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9104" y="1383982"/>
            <a:ext cx="2827020" cy="2375535"/>
          </a:xfrm>
          <a:prstGeom prst="rect">
            <a:avLst/>
          </a:prstGeom>
        </p:spPr>
      </p:pic>
      <p:pic>
        <p:nvPicPr>
          <p:cNvPr id="6" name="Εικόνα 5" descr="Εικόνα που περιέχει κείμενο, γραμμή, γράφημα, διάγραμμα&#10;&#10;Περιγραφή που δημιουργήθηκε αυτόματα">
            <a:extLst>
              <a:ext uri="{FF2B5EF4-FFF2-40B4-BE49-F238E27FC236}">
                <a16:creationId xmlns:a16="http://schemas.microsoft.com/office/drawing/2014/main" id="{AE603EEC-674F-2CFF-7437-CD6A32EDCA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481" y="1452561"/>
            <a:ext cx="4286250" cy="223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0195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 txBox="1">
            <a:spLocks noGrp="1"/>
          </p:cNvSpPr>
          <p:nvPr>
            <p:ph type="title"/>
          </p:nvPr>
        </p:nvSpPr>
        <p:spPr>
          <a:xfrm>
            <a:off x="311700" y="3351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CNN emotion classification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E7875A1-9FDA-0BAC-B39A-6AA63B569B51}"/>
              </a:ext>
            </a:extLst>
          </p:cNvPr>
          <p:cNvSpPr txBox="1"/>
          <p:nvPr/>
        </p:nvSpPr>
        <p:spPr>
          <a:xfrm>
            <a:off x="460919" y="1383982"/>
            <a:ext cx="4111082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DEAM per song averaged features:</a:t>
            </a:r>
          </a:p>
          <a:p>
            <a:r>
              <a:rPr lang="en-US" dirty="0">
                <a:solidFill>
                  <a:schemeClr val="tx1"/>
                </a:solidFill>
              </a:rPr>
              <a:t>- Classify based on valence + arousal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Imbalanced dataset!</a:t>
            </a:r>
          </a:p>
          <a:p>
            <a:r>
              <a:rPr lang="en-US" dirty="0"/>
              <a:t>-&gt;need to augment weak classes with:</a:t>
            </a:r>
          </a:p>
          <a:p>
            <a:r>
              <a:rPr lang="en-US" dirty="0"/>
              <a:t>	pitch up/ down</a:t>
            </a:r>
          </a:p>
          <a:p>
            <a:r>
              <a:rPr lang="en-US" dirty="0"/>
              <a:t>	noise addition</a:t>
            </a:r>
          </a:p>
          <a:p>
            <a:endParaRPr lang="en-US" dirty="0"/>
          </a:p>
          <a:p>
            <a:r>
              <a:rPr lang="en-US" dirty="0"/>
              <a:t>Train with </a:t>
            </a:r>
            <a:r>
              <a:rPr lang="en-US" b="1" dirty="0"/>
              <a:t>deep-audio-features</a:t>
            </a:r>
            <a:r>
              <a:rPr lang="en-US" dirty="0"/>
              <a:t> library:</a:t>
            </a:r>
          </a:p>
          <a:p>
            <a:r>
              <a:rPr lang="en-US" dirty="0"/>
              <a:t>	-Audio feature extraction/song</a:t>
            </a:r>
          </a:p>
          <a:p>
            <a:r>
              <a:rPr lang="en-US" dirty="0"/>
              <a:t>	- CNN classification on emotion labels</a:t>
            </a:r>
          </a:p>
          <a:p>
            <a:endParaRPr lang="en-US" dirty="0"/>
          </a:p>
          <a:p>
            <a:r>
              <a:rPr lang="en-US" dirty="0"/>
              <a:t>Removing last layer: </a:t>
            </a:r>
            <a:r>
              <a:rPr lang="en-US" b="1" dirty="0"/>
              <a:t>Emotion embeddings</a:t>
            </a:r>
            <a:r>
              <a:rPr lang="en-US" dirty="0"/>
              <a:t>!</a:t>
            </a:r>
          </a:p>
          <a:p>
            <a:r>
              <a:rPr lang="en-US" dirty="0"/>
              <a:t>	</a:t>
            </a:r>
          </a:p>
          <a:p>
            <a:endParaRPr lang="el-GR" dirty="0"/>
          </a:p>
        </p:txBody>
      </p:sp>
      <p:pic>
        <p:nvPicPr>
          <p:cNvPr id="4" name="Εικόνα 3" descr="Εικόνα που περιέχει κείμενο, στιγμιότυπο οθόνης, γραμματοσειρά&#10;&#10;Περιγραφή που δημιουργήθηκε αυτόματα">
            <a:extLst>
              <a:ext uri="{FF2B5EF4-FFF2-40B4-BE49-F238E27FC236}">
                <a16:creationId xmlns:a16="http://schemas.microsoft.com/office/drawing/2014/main" id="{74CE4595-7BC2-3C6A-6DD7-52DA66BC27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383982"/>
            <a:ext cx="4389500" cy="2636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435436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429</Words>
  <Application>Microsoft Office PowerPoint</Application>
  <PresentationFormat>Προβολή στην οθόνη (16:9)</PresentationFormat>
  <Paragraphs>103</Paragraphs>
  <Slides>12</Slides>
  <Notes>11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1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12</vt:i4>
      </vt:variant>
    </vt:vector>
  </HeadingPairs>
  <TitlesOfParts>
    <vt:vector size="14" baseType="lpstr">
      <vt:lpstr>Arial</vt:lpstr>
      <vt:lpstr>Simple Light</vt:lpstr>
      <vt:lpstr>Παρουσίαση του PowerPoint</vt:lpstr>
      <vt:lpstr>Agenda</vt:lpstr>
      <vt:lpstr>Introduction</vt:lpstr>
      <vt:lpstr>Our approach</vt:lpstr>
      <vt:lpstr>Our approach</vt:lpstr>
      <vt:lpstr>Dataset</vt:lpstr>
      <vt:lpstr>CNN genre classification</vt:lpstr>
      <vt:lpstr>CNN genre classification</vt:lpstr>
      <vt:lpstr>CNN emotion classification</vt:lpstr>
      <vt:lpstr>Autoencoder</vt:lpstr>
      <vt:lpstr>Experiments</vt:lpstr>
      <vt:lpstr>Thank you!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Chaido Poulianou</dc:creator>
  <cp:lastModifiedBy>ΠΟΥΛΙΑΝΟΥ ΧΑΪΔΩ</cp:lastModifiedBy>
  <cp:revision>108</cp:revision>
  <dcterms:modified xsi:type="dcterms:W3CDTF">2024-07-02T09:02:22Z</dcterms:modified>
</cp:coreProperties>
</file>