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Raleway Black"/>
      <p:bold r:id="rId33"/>
      <p:boldItalic r:id="rId34"/>
    </p:embeddedFont>
    <p:embeddedFont>
      <p:font typeface="Oswald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RalewayBlack-bold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RalewayBlack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5217a17d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a5217a17d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a5217a17d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a5217a17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b5feccc3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b5feccc3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ae1284fb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ae1284fb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ae1284fbb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ae1284fbb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While it’s important to have a positive outlook for the future, we must also keep these critiques in mind so as not to forget the humanities aspect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ae1284fbb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ae1284fbb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5217a17d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5217a17d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2b9054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2b9054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ae1284fb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ae1284fb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ae1284fb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ae1284fb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ae1284fb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ae1284fb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Big Data Changes The Definitions Of Knowledge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Claims To Objectivity And Accuracy Are Misleading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Bigger Data Are Not Always Better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Taken Out Of Context, Big Data Loses Its Meaning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Just Because It Is Accessible Does Not Make It Ethical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Access to Big Data Creates New Digital Divides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“numbers don’t speak for themself”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ae1284fbb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ae1284fbb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ae1284fb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ae1284fb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ae1284fb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ae1284fb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3"/>
          <p:cNvGrpSpPr/>
          <p:nvPr/>
        </p:nvGrpSpPr>
        <p:grpSpPr>
          <a:xfrm>
            <a:off x="809650" y="887725"/>
            <a:ext cx="3543300" cy="3641441"/>
            <a:chOff x="809650" y="887725"/>
            <a:chExt cx="3543300" cy="3641441"/>
          </a:xfrm>
        </p:grpSpPr>
        <p:sp>
          <p:nvSpPr>
            <p:cNvPr id="85" name="Google Shape;85;p13"/>
            <p:cNvSpPr/>
            <p:nvPr/>
          </p:nvSpPr>
          <p:spPr>
            <a:xfrm>
              <a:off x="809650" y="887725"/>
              <a:ext cx="3543300" cy="3446300"/>
            </a:xfrm>
            <a:prstGeom prst="flowChartProcess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rot="10800000">
              <a:off x="1076300" y="4212066"/>
              <a:ext cx="548700" cy="3171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4790950" y="887725"/>
            <a:ext cx="3543300" cy="3641441"/>
            <a:chOff x="4790950" y="887725"/>
            <a:chExt cx="3543300" cy="3641441"/>
          </a:xfrm>
        </p:grpSpPr>
        <p:sp>
          <p:nvSpPr>
            <p:cNvPr id="88" name="Google Shape;88;p13"/>
            <p:cNvSpPr/>
            <p:nvPr/>
          </p:nvSpPr>
          <p:spPr>
            <a:xfrm>
              <a:off x="4790950" y="887725"/>
              <a:ext cx="3543300" cy="3446300"/>
            </a:xfrm>
            <a:prstGeom prst="flowChartProcess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 rot="10800000">
              <a:off x="5057600" y="4212066"/>
              <a:ext cx="548700" cy="317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1200250" y="1225025"/>
            <a:ext cx="2762100" cy="277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>
                <a:solidFill>
                  <a:schemeClr val="lt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>
                <a:solidFill>
                  <a:schemeClr val="lt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5181550" y="1225025"/>
            <a:ext cx="2762100" cy="277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>
                <a:solidFill>
                  <a:schemeClr val="lt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>
                <a:solidFill>
                  <a:schemeClr val="lt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ixabay.com/illustrations/big-data-data-world-cloud-1667184/" TargetMode="External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ive.staticflickr.com/7321/9270793598_b985149332_b.jpg" TargetMode="External"/><Relationship Id="rId4" Type="http://schemas.openxmlformats.org/officeDocument/2006/relationships/image" Target="../media/image7.jpg"/><Relationship Id="rId5" Type="http://schemas.openxmlformats.org/officeDocument/2006/relationships/hyperlink" Target="https://www.flickr.com/photos/tiswango/1850472046/" TargetMode="External"/><Relationship Id="rId6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ive.staticflickr.com/7105/13982836004_b64f5eff21_b.jpg" TargetMode="External"/><Relationship Id="rId4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>
            <a:hlinkClick r:id="rId3"/>
          </p:cNvPr>
          <p:cNvPicPr preferRelativeResize="0"/>
          <p:nvPr/>
        </p:nvPicPr>
        <p:blipFill rotWithShape="1">
          <a:blip r:embed="rId4">
            <a:alphaModFix amt="24000"/>
          </a:blip>
          <a:srcRect b="-1579" l="-730" r="730" t="15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4000"/>
              </a:srgbClr>
            </a:outerShdw>
          </a:effectLst>
        </p:spPr>
      </p:pic>
      <p:sp>
        <p:nvSpPr>
          <p:cNvPr id="98" name="Google Shape;98;p14"/>
          <p:cNvSpPr txBox="1"/>
          <p:nvPr/>
        </p:nvSpPr>
        <p:spPr>
          <a:xfrm>
            <a:off x="644475" y="787050"/>
            <a:ext cx="81306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in the Humanities: </a:t>
            </a:r>
            <a:endParaRPr b="1" sz="2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Interpreting the Humanities in a Digital World</a:t>
            </a:r>
            <a:endParaRPr b="1" sz="2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497875" y="2758175"/>
            <a:ext cx="6753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By: Mariana Zuniga, John Schulz, Matthew Mason, Jack Xie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800" y="2409675"/>
            <a:ext cx="2243975" cy="12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egression-</a:t>
            </a:r>
            <a:r>
              <a:rPr lang="en"/>
              <a:t>Discontinuity</a:t>
            </a:r>
            <a:r>
              <a:rPr lang="en"/>
              <a:t>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8" y="2078873"/>
            <a:ext cx="3906175" cy="24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990" y="2078875"/>
            <a:ext cx="3458035" cy="24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ive.staticflickr.com/7321/9270793598_b985149332_b.jpg" id="194" name="Google Shape;194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786" y="1391262"/>
            <a:ext cx="3550214" cy="2360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1675" y="1431650"/>
            <a:ext cx="3550226" cy="228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/>
          <p:nvPr/>
        </p:nvSpPr>
        <p:spPr>
          <a:xfrm>
            <a:off x="559900" y="610625"/>
            <a:ext cx="4676100" cy="416520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1" name="Google Shape;201;p26"/>
          <p:cNvSpPr/>
          <p:nvPr/>
        </p:nvSpPr>
        <p:spPr>
          <a:xfrm>
            <a:off x="3569450" y="610625"/>
            <a:ext cx="4745400" cy="41652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1352550" y="1467750"/>
            <a:ext cx="2355900" cy="22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 as supplemental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Unprecedented Scale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New forms of interpretation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5403275" y="1402775"/>
            <a:ext cx="2268600" cy="27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Losing cultural awareness and critique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Little Visualization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Lack of Microanalysis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Needs more scrutiny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3823650" y="1467750"/>
            <a:ext cx="1412400" cy="22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Lack of microanalysis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Unprecedented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Scale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Needs more Editorial  scrutnity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1274300" y="835775"/>
            <a:ext cx="2892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The Hopefuls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4779875" y="835775"/>
            <a:ext cx="2892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Oswald"/>
                <a:ea typeface="Oswald"/>
                <a:cs typeface="Oswald"/>
                <a:sym typeface="Oswald"/>
              </a:rPr>
              <a:t>The Skeptics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ive.staticflickr.com/7105/13982836004_b64f5eff21_b.jpg" id="211" name="Google Shape;211;p2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375" y="566175"/>
            <a:ext cx="5512649" cy="41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/>
          <p:nvPr/>
        </p:nvSpPr>
        <p:spPr>
          <a:xfrm>
            <a:off x="6389300" y="1899450"/>
            <a:ext cx="24546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While it’s important to have a positive outlook for the future, we must also keep these critiques in mind so as not to forget the humanities aspect.  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655100" y="2644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Readings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96600" y="1939675"/>
            <a:ext cx="1846800" cy="17661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Defining Data for Humanists: Text, Artifact, Information or Evidence” Owens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2544425" y="3083600"/>
            <a:ext cx="1846800" cy="17661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CRITICAL QUESTIONS FOR BIG DATA Provocations for a cultural, technological, and scholarly phenomenon” Boyde &amp; Crawford 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4669313" y="1688700"/>
            <a:ext cx="1846800" cy="17661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“We  Are  All  Social  Scientists  Now: How Big Data, Machine Learning, and Causal Inference Work Together” Grimmer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6794200" y="2956550"/>
            <a:ext cx="1846800" cy="17661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The state of the digital humanities A report and a critique”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Liu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1182925" y="740125"/>
            <a:ext cx="27621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the Digital Humanities?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</a:t>
            </a:r>
            <a:r>
              <a:rPr lang="en"/>
              <a:t>combines ‘humanities computing’ or ‘text-based’ digital humanities and new media studies</a:t>
            </a:r>
            <a:r>
              <a:rPr lang="en"/>
              <a:t>”  (Liu, 10) </a:t>
            </a:r>
            <a:endParaRPr/>
          </a:p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5181550" y="1225025"/>
            <a:ext cx="27621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challenge?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Maintaining the same critical, cultural, and disciplinary awareness that characterizes the humanities while putting to use openly available mass data and accepted DH practices.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7650" y="159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 Humanists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7650" y="2182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434343"/>
                </a:solidFill>
              </a:rPr>
              <a:t>Data as Constructed Artifacts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Data as Interpretable Text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Data as Processable Information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Data Can Hold Evidentiary Value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 contend that data is not a kind of evidence; it is a potential source of information that can hold evidentiary value.” (3)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225" y="1314950"/>
            <a:ext cx="2380977" cy="226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6193" y="1099137"/>
            <a:ext cx="2164080" cy="14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2800509" y="1262378"/>
            <a:ext cx="3501300" cy="35013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3468201" y="864652"/>
            <a:ext cx="2166000" cy="2166000"/>
            <a:chOff x="3611776" y="414352"/>
            <a:chExt cx="2166000" cy="2166000"/>
          </a:xfrm>
        </p:grpSpPr>
        <p:sp>
          <p:nvSpPr>
            <p:cNvPr id="129" name="Google Shape;129;p18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Inability to take into account New Forms of Media 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p18"/>
          <p:cNvGrpSpPr/>
          <p:nvPr/>
        </p:nvGrpSpPr>
        <p:grpSpPr>
          <a:xfrm>
            <a:off x="4418683" y="2483164"/>
            <a:ext cx="2166000" cy="2166000"/>
            <a:chOff x="4562258" y="2032864"/>
            <a:chExt cx="2166000" cy="2166000"/>
          </a:xfrm>
        </p:grpSpPr>
        <p:sp>
          <p:nvSpPr>
            <p:cNvPr id="132" name="Google Shape;132;p18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Macro Analysis over Micro Analysis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18"/>
          <p:cNvGrpSpPr/>
          <p:nvPr/>
        </p:nvGrpSpPr>
        <p:grpSpPr>
          <a:xfrm>
            <a:off x="2559301" y="2483164"/>
            <a:ext cx="2166000" cy="2166000"/>
            <a:chOff x="2702876" y="2032864"/>
            <a:chExt cx="2166000" cy="2166000"/>
          </a:xfrm>
        </p:grpSpPr>
        <p:sp>
          <p:nvSpPr>
            <p:cNvPr id="135" name="Google Shape;135;p18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Lack of Data Visualization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7" name="Google Shape;137;p18"/>
          <p:cNvSpPr/>
          <p:nvPr/>
        </p:nvSpPr>
        <p:spPr>
          <a:xfrm>
            <a:off x="3809999" y="2396550"/>
            <a:ext cx="1356900" cy="12258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Liu’s Critique 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4294967295"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Critiquing Big Data in the Humanities</a:t>
            </a:r>
            <a:endParaRPr/>
          </a:p>
        </p:txBody>
      </p:sp>
      <p:sp>
        <p:nvSpPr>
          <p:cNvPr id="143" name="Google Shape;143;p19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Boyde &amp; Crawford: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960550" y="2539750"/>
            <a:ext cx="7161600" cy="2035800"/>
          </a:xfrm>
          <a:prstGeom prst="wedgeRectCallout">
            <a:avLst>
              <a:gd fmla="val -24856" name="adj1"/>
              <a:gd fmla="val 59502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040650" y="2679900"/>
            <a:ext cx="32637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Big Data Changes The Definitions Of Knowledge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Claims To Objectivity And Accuracy Are Misleading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Bigger Data Are Not Always Better Data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4678225" y="2836750"/>
            <a:ext cx="30837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Taken Out Of Context, Big Data Loses Its Meaning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Just Because It Is Accessible Does Not Make It Ethical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Big Data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900" y="2116350"/>
            <a:ext cx="5193900" cy="21861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/>
          <p:nvPr/>
        </p:nvSpPr>
        <p:spPr>
          <a:xfrm>
            <a:off x="980575" y="2145950"/>
            <a:ext cx="2169300" cy="2156400"/>
          </a:xfrm>
          <a:prstGeom prst="wedgeRectCallout">
            <a:avLst>
              <a:gd fmla="val -24856" name="adj1"/>
              <a:gd fmla="val 59502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1114050" y="2339500"/>
            <a:ext cx="1708800" cy="17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lang="en" sz="1100">
                <a:solidFill>
                  <a:srgbClr val="FFFFFF"/>
                </a:solidFill>
              </a:rPr>
              <a:t>Context is hard to interpret at scale and even harder to maintain when data are reduced to fit into a mode”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Possibilities</a:t>
            </a:r>
            <a:r>
              <a:rPr lang="en"/>
              <a:t> for Data in the Humanities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729450" y="2078875"/>
            <a:ext cx="4491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presents many research opportunities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Wide range of applications for the humanities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data as a </a:t>
            </a:r>
            <a:r>
              <a:rPr lang="en"/>
              <a:t>supplemental</a:t>
            </a:r>
            <a:r>
              <a:rPr lang="en"/>
              <a:t> tool for research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-1163" l="0" r="0" t="0"/>
          <a:stretch/>
        </p:blipFill>
        <p:spPr>
          <a:xfrm>
            <a:off x="4851750" y="2078875"/>
            <a:ext cx="3968000" cy="24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407" y="2210175"/>
            <a:ext cx="3739618" cy="21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Beneficial Interpretations of Big Data Grimmer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13" y="213786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3233050" y="2219100"/>
            <a:ext cx="60462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915350" y="2428225"/>
            <a:ext cx="3757800" cy="1403100"/>
          </a:xfrm>
          <a:prstGeom prst="wedgeRectCallout">
            <a:avLst>
              <a:gd fmla="val -24856" name="adj1"/>
              <a:gd fmla="val 59502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aleway"/>
                <a:ea typeface="Raleway"/>
                <a:cs typeface="Raleway"/>
                <a:sym typeface="Raleway"/>
              </a:rPr>
              <a:t>“</a:t>
            </a:r>
            <a:r>
              <a:rPr b="1" lang="en" sz="2100">
                <a:latin typeface="Raleway"/>
                <a:ea typeface="Raleway"/>
                <a:cs typeface="Raleway"/>
                <a:sym typeface="Raleway"/>
              </a:rPr>
              <a:t>BIG DATA  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alone is insufficient for solving society’s most pressing problems — but it certainly can help”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				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endParaRPr sz="2100"/>
          </a:p>
        </p:txBody>
      </p:sp>
      <p:sp>
        <p:nvSpPr>
          <p:cNvPr id="173" name="Google Shape;173;p22"/>
          <p:cNvSpPr txBox="1"/>
          <p:nvPr/>
        </p:nvSpPr>
        <p:spPr>
          <a:xfrm>
            <a:off x="3988825" y="3831325"/>
            <a:ext cx="60462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aleway Black"/>
                <a:ea typeface="Raleway Black"/>
                <a:cs typeface="Raleway Black"/>
                <a:sym typeface="Raleway Black"/>
              </a:rPr>
              <a:t>Justin Grimmer</a:t>
            </a:r>
            <a:endParaRPr sz="26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