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188" y="1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parasoft.com/" TargetMode="External"/><Relationship Id="rId5" Type="http://schemas.openxmlformats.org/officeDocument/2006/relationships/hyperlink" Target="https://clang.llvm.org/" TargetMode="External"/><Relationship Id="rId4" Type="http://schemas.openxmlformats.org/officeDocument/2006/relationships/hyperlink" Target="https://cppcheck.sourceforge.io/"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owasp.org/www-project-secure-coding-practices-quick-reference-guide/" TargetMode="External"/><Relationship Id="rId5" Type="http://schemas.openxmlformats.org/officeDocument/2006/relationships/hyperlink" Target="https://csrc.nist.gov/Projects/ssdf" TargetMode="External"/><Relationship Id="rId4" Type="http://schemas.openxmlformats.org/officeDocument/2006/relationships/hyperlink" Target="https://www.microsoft.com/en-us/security/business/security-101/what-is-devsecop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Johnny Canal Segura</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b="1" dirty="0"/>
              <a:t>DEVSECOPS</a:t>
            </a:r>
            <a:r>
              <a:rPr lang="en-US" dirty="0"/>
              <a:t>:  is a framework that integrates security into all phases of the software development lifecycle.</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err="1"/>
              <a:t>CPPCheck</a:t>
            </a:r>
            <a:r>
              <a:rPr lang="en-US" dirty="0"/>
              <a:t>: static code analysis (</a:t>
            </a:r>
            <a:r>
              <a:rPr lang="en-US" dirty="0">
                <a:hlinkClick r:id="rId4"/>
              </a:rPr>
              <a:t>https://cppcheck.sourceforge.io/</a:t>
            </a:r>
            <a:r>
              <a:rPr lang="en-US" dirty="0"/>
              <a:t>) </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a:t>Clang: front-end compiler (</a:t>
            </a:r>
            <a:r>
              <a:rPr lang="en-US" dirty="0">
                <a:hlinkClick r:id="rId5"/>
              </a:rPr>
              <a:t>https://clang.llvm.org/</a:t>
            </a:r>
            <a:r>
              <a:rPr lang="en-US" dirty="0"/>
              <a:t>)</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err="1"/>
              <a:t>Parasoft</a:t>
            </a:r>
            <a:r>
              <a:rPr lang="en-US" dirty="0"/>
              <a:t>: automated testing suite (</a:t>
            </a:r>
            <a:r>
              <a:rPr lang="en-US" dirty="0">
                <a:hlinkClick r:id="rId6"/>
              </a:rPr>
              <a:t>https://www.parasoft.com/</a:t>
            </a:r>
            <a:r>
              <a:rPr lang="en-US" dirty="0"/>
              <a:t>)</a:t>
            </a:r>
          </a:p>
          <a:p>
            <a:pPr marL="685800" lvl="1" indent="-228600" algn="l" rtl="0">
              <a:lnSpc>
                <a:spcPct val="90000"/>
              </a:lnSpc>
              <a:spcBef>
                <a:spcPts val="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400" dirty="0"/>
              <a:t>Act now: Acting now allows developers to focus less time later in the development process to finding vulnerabilities. Weaknesses are also more difficult to uncover later in the development process.</a:t>
            </a:r>
          </a:p>
          <a:p>
            <a:pPr marL="228600" lvl="0" indent="-228600" algn="l" rtl="0">
              <a:lnSpc>
                <a:spcPct val="90000"/>
              </a:lnSpc>
              <a:spcBef>
                <a:spcPts val="0"/>
              </a:spcBef>
              <a:spcAft>
                <a:spcPts val="0"/>
              </a:spcAft>
              <a:buClr>
                <a:schemeClr val="lt1"/>
              </a:buClr>
              <a:buSzPts val="2000"/>
              <a:buChar char="•"/>
            </a:pPr>
            <a:endParaRPr lang="en-US" sz="2400" dirty="0"/>
          </a:p>
          <a:p>
            <a:pPr marL="228600" lvl="0" indent="-228600" algn="l" rtl="0">
              <a:lnSpc>
                <a:spcPct val="90000"/>
              </a:lnSpc>
              <a:spcBef>
                <a:spcPts val="0"/>
              </a:spcBef>
              <a:spcAft>
                <a:spcPts val="0"/>
              </a:spcAft>
              <a:buClr>
                <a:schemeClr val="lt1"/>
              </a:buClr>
              <a:buSzPts val="2000"/>
              <a:buChar char="•"/>
            </a:pPr>
            <a:r>
              <a:rPr lang="en-US" sz="2400" dirty="0"/>
              <a:t>Act later: Waiting until the end of the development process to focus on security will save time initially but this saved time will cause greater delays later in the process. </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800" dirty="0"/>
              <a:t>The more layers that we add to security the less likely an attacker is to make attempts to exploit a system. </a:t>
            </a:r>
          </a:p>
          <a:p>
            <a:pPr marL="1143000" lvl="2" indent="-228600" algn="l" rtl="0">
              <a:lnSpc>
                <a:spcPct val="90000"/>
              </a:lnSpc>
              <a:spcBef>
                <a:spcPts val="0"/>
              </a:spcBef>
              <a:spcAft>
                <a:spcPts val="0"/>
              </a:spcAft>
              <a:buClr>
                <a:schemeClr val="lt1"/>
              </a:buClr>
              <a:buSzPts val="1800"/>
              <a:buChar char="•"/>
            </a:pPr>
            <a:endParaRPr lang="en-US" sz="2800" dirty="0"/>
          </a:p>
          <a:p>
            <a:pPr marL="1143000" lvl="2" indent="-228600" algn="l" rtl="0">
              <a:lnSpc>
                <a:spcPct val="90000"/>
              </a:lnSpc>
              <a:spcBef>
                <a:spcPts val="0"/>
              </a:spcBef>
              <a:spcAft>
                <a:spcPts val="0"/>
              </a:spcAft>
              <a:buClr>
                <a:schemeClr val="lt1"/>
              </a:buClr>
              <a:buSzPts val="1800"/>
              <a:buChar char="•"/>
            </a:pPr>
            <a:r>
              <a:rPr lang="en-US" sz="2800" dirty="0"/>
              <a:t>Penetration testing can help to identify vulnerabilities by taking the approach of an attacker. </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The most important takeaway in security is to ensure we practice secure coding throughout the entire development process. We must practice defense in depth to create layered protection of systems which makes them less likely to be exploited. </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Microsoft. (2024). Microsoft Security. Retrieved from Microsoft: </a:t>
            </a:r>
            <a:r>
              <a:rPr lang="en-US" dirty="0">
                <a:hlinkClick r:id="rId4"/>
              </a:rPr>
              <a:t>https://www.microsoft.com/en-us/security/business/security-101/what-is-devsecops</a:t>
            </a:r>
            <a:endParaRPr lang="en-US" dirty="0"/>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NIST. (2024, July 30). Secure Software Development Framework. Retrieved from Computer Security Resource Center: </a:t>
            </a:r>
            <a:r>
              <a:rPr lang="en-US" dirty="0">
                <a:hlinkClick r:id="rId5"/>
              </a:rPr>
              <a:t>https://csrc.nist.gov/Projects/ssdf</a:t>
            </a:r>
            <a:endParaRPr lang="en-US" dirty="0"/>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OWASP. (2024). Secure Coding Practices. Retrieved from </a:t>
            </a:r>
            <a:r>
              <a:rPr lang="en-US" dirty="0" err="1"/>
              <a:t>Owasp</a:t>
            </a:r>
            <a:r>
              <a:rPr lang="en-US" dirty="0"/>
              <a:t>: </a:t>
            </a:r>
            <a:r>
              <a:rPr lang="en-US" dirty="0">
                <a:hlinkClick r:id="rId6"/>
              </a:rPr>
              <a:t>https://owasp.org/</a:t>
            </a:r>
            <a:r>
              <a:rPr lang="en-US">
                <a:hlinkClick r:id="rId6"/>
              </a:rPr>
              <a:t>www-project-secure-coding-practices-quick-reference-guide/</a:t>
            </a:r>
            <a:r>
              <a:rPr lang="en-US"/>
              <a:t> </a:t>
            </a: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3144175" y="69579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954175" y="2304364"/>
            <a:ext cx="4800600" cy="4079240"/>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Defense in Depth creates a layered defense against attacks. These multiple layers make it so attackers have to breach multiple layers of protection to gain access making them less likely to continue the attack and often making them move on to a weaker target.</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716818" y="198882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484250" y="2014500"/>
            <a:ext cx="2486100" cy="40242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7916"/>
              </a:lnSpc>
              <a:spcBef>
                <a:spcPts val="0"/>
              </a:spcBef>
              <a:spcAft>
                <a:spcPts val="0"/>
              </a:spcAft>
              <a:buSzPts val="1800"/>
              <a:buNone/>
            </a:pPr>
            <a:r>
              <a:rPr lang="en-US" sz="2000" dirty="0">
                <a:solidFill>
                  <a:srgbClr val="FFFFFF"/>
                </a:solidFill>
              </a:rPr>
              <a:t>Threats should be addressed in order of severity and likelihood. </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dirty="0">
                <a:solidFill>
                  <a:srgbClr val="FFFFFF"/>
                </a:solidFill>
              </a:rPr>
              <a:t>Lower-threat vulnerabilities should not require as many resources and attention as bigger threats.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792797584"/>
              </p:ext>
            </p:extLst>
          </p:nvPr>
        </p:nvGraphicFramePr>
        <p:xfrm>
          <a:off x="3552900" y="1633950"/>
          <a:ext cx="7835225" cy="4920711"/>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2147061">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STR51-CPP</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MEM56-CPP</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MEM521-CPP</a:t>
                      </a:r>
                      <a:endParaRPr sz="28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P18</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P18</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P1</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518189">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P6</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P1</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P2</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INT50-CPP</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DCL03-C</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OOP50-CPP</a:t>
                      </a:r>
                    </a:p>
                    <a:p>
                      <a:pPr marL="0" marR="0" lvl="0" indent="0" algn="ctr" rtl="0">
                        <a:lnSpc>
                          <a:spcPct val="100000"/>
                        </a:lnSpc>
                        <a:spcBef>
                          <a:spcPts val="0"/>
                        </a:spcBef>
                        <a:spcAft>
                          <a:spcPts val="0"/>
                        </a:spcAft>
                        <a:buClr>
                          <a:srgbClr val="000000"/>
                        </a:buClr>
                        <a:buSzPts val="3600"/>
                        <a:buFont typeface="Arial"/>
                        <a:buNone/>
                      </a:pPr>
                      <a:endParaRPr lang="en-US" sz="36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5664200" cy="4549140"/>
          </a:xfrm>
          <a:prstGeom prst="rect">
            <a:avLst/>
          </a:prstGeom>
          <a:noFill/>
          <a:ln>
            <a:noFill/>
          </a:ln>
        </p:spPr>
        <p:txBody>
          <a:bodyPr spcFirstLastPara="1" wrap="square" lIns="91425" tIns="45700" rIns="91425" bIns="45700" anchor="t" anchorCtr="0">
            <a:normAutofit fontScale="25000" lnSpcReduction="20000"/>
          </a:bodyPr>
          <a:lstStyle/>
          <a:p>
            <a:pPr lvl="0" indent="-457200" algn="l" rtl="0">
              <a:lnSpc>
                <a:spcPct val="90000"/>
              </a:lnSpc>
              <a:spcBef>
                <a:spcPts val="0"/>
              </a:spcBef>
              <a:spcAft>
                <a:spcPts val="0"/>
              </a:spcAft>
              <a:buClr>
                <a:schemeClr val="lt1"/>
              </a:buClr>
              <a:buSzPts val="2200"/>
              <a:buAutoNum type="arabicPeriod"/>
            </a:pPr>
            <a:r>
              <a:rPr lang="en-US" sz="6400" dirty="0"/>
              <a:t>Validate Input Data</a:t>
            </a:r>
          </a:p>
          <a:p>
            <a:pPr marL="342900" lvl="0" algn="l" rtl="0">
              <a:lnSpc>
                <a:spcPct val="90000"/>
              </a:lnSpc>
              <a:spcBef>
                <a:spcPts val="0"/>
              </a:spcBef>
              <a:spcAft>
                <a:spcPts val="0"/>
              </a:spcAft>
              <a:buClr>
                <a:schemeClr val="lt1"/>
              </a:buClr>
              <a:buSzPts val="2200"/>
              <a:buFont typeface="Arial" panose="020B0604020202020204" pitchFamily="34" charset="0"/>
              <a:buChar char="•"/>
            </a:pPr>
            <a:r>
              <a:rPr lang="en-US" sz="6400" dirty="0"/>
              <a:t>Data type</a:t>
            </a:r>
          </a:p>
          <a:p>
            <a:pPr marL="342900" lvl="0" algn="l" rtl="0">
              <a:lnSpc>
                <a:spcPct val="90000"/>
              </a:lnSpc>
              <a:spcBef>
                <a:spcPts val="0"/>
              </a:spcBef>
              <a:spcAft>
                <a:spcPts val="0"/>
              </a:spcAft>
              <a:buClr>
                <a:schemeClr val="lt1"/>
              </a:buClr>
              <a:buSzPts val="2200"/>
              <a:buFont typeface="Arial" panose="020B0604020202020204" pitchFamily="34" charset="0"/>
              <a:buChar char="•"/>
            </a:pPr>
            <a:r>
              <a:rPr lang="en-US" sz="6400" dirty="0"/>
              <a:t>Data value</a:t>
            </a:r>
          </a:p>
          <a:p>
            <a:pPr marL="342900" lvl="0" algn="l" rtl="0">
              <a:lnSpc>
                <a:spcPct val="90000"/>
              </a:lnSpc>
              <a:spcBef>
                <a:spcPts val="0"/>
              </a:spcBef>
              <a:spcAft>
                <a:spcPts val="0"/>
              </a:spcAft>
              <a:buClr>
                <a:schemeClr val="lt1"/>
              </a:buClr>
              <a:buSzPts val="2200"/>
              <a:buFont typeface="Arial" panose="020B0604020202020204" pitchFamily="34" charset="0"/>
              <a:buChar char="•"/>
            </a:pPr>
            <a:r>
              <a:rPr lang="en-US" sz="6400" dirty="0"/>
              <a:t>String correctness</a:t>
            </a:r>
          </a:p>
          <a:p>
            <a:pPr marL="342900" lvl="0" algn="l" rtl="0">
              <a:lnSpc>
                <a:spcPct val="90000"/>
              </a:lnSpc>
              <a:spcBef>
                <a:spcPts val="0"/>
              </a:spcBef>
              <a:spcAft>
                <a:spcPts val="0"/>
              </a:spcAft>
              <a:buClr>
                <a:schemeClr val="lt1"/>
              </a:buClr>
              <a:buSzPts val="2200"/>
              <a:buFont typeface="Arial" panose="020B0604020202020204" pitchFamily="34" charset="0"/>
              <a:buChar char="•"/>
            </a:pPr>
            <a:r>
              <a:rPr lang="en-US" sz="6400" dirty="0"/>
              <a:t>Input Output</a:t>
            </a:r>
          </a:p>
          <a:p>
            <a:pPr marL="0" lvl="0" indent="0" algn="l" rtl="0">
              <a:lnSpc>
                <a:spcPct val="90000"/>
              </a:lnSpc>
              <a:spcBef>
                <a:spcPts val="0"/>
              </a:spcBef>
              <a:spcAft>
                <a:spcPts val="0"/>
              </a:spcAft>
              <a:buClr>
                <a:schemeClr val="lt1"/>
              </a:buClr>
              <a:buSzPts val="2200"/>
              <a:buNone/>
            </a:pPr>
            <a:r>
              <a:rPr lang="en-US" sz="6400" dirty="0"/>
              <a:t>	</a:t>
            </a:r>
          </a:p>
          <a:p>
            <a:pPr marL="0" lvl="0" indent="0" algn="l" rtl="0">
              <a:lnSpc>
                <a:spcPct val="90000"/>
              </a:lnSpc>
              <a:spcBef>
                <a:spcPts val="0"/>
              </a:spcBef>
              <a:spcAft>
                <a:spcPts val="0"/>
              </a:spcAft>
              <a:buClr>
                <a:schemeClr val="lt1"/>
              </a:buClr>
              <a:buSzPts val="2200"/>
              <a:buNone/>
            </a:pPr>
            <a:r>
              <a:rPr lang="en-US" sz="6400" dirty="0"/>
              <a:t>2. Heed Compiler Warnings</a:t>
            </a:r>
          </a:p>
          <a:p>
            <a:pPr marL="342900" lvl="0" algn="l" rtl="0">
              <a:lnSpc>
                <a:spcPct val="90000"/>
              </a:lnSpc>
              <a:spcBef>
                <a:spcPts val="0"/>
              </a:spcBef>
              <a:spcAft>
                <a:spcPts val="0"/>
              </a:spcAft>
              <a:buClr>
                <a:schemeClr val="lt1"/>
              </a:buClr>
              <a:buSzPts val="2200"/>
              <a:buFont typeface="Arial" panose="020B0604020202020204" pitchFamily="34" charset="0"/>
              <a:buChar char="•"/>
            </a:pPr>
            <a:r>
              <a:rPr lang="en-US" sz="6400" dirty="0"/>
              <a:t>SQL Injection </a:t>
            </a:r>
          </a:p>
          <a:p>
            <a:pPr marL="342900" lvl="0" algn="l" rtl="0">
              <a:lnSpc>
                <a:spcPct val="90000"/>
              </a:lnSpc>
              <a:spcBef>
                <a:spcPts val="0"/>
              </a:spcBef>
              <a:spcAft>
                <a:spcPts val="0"/>
              </a:spcAft>
              <a:buClr>
                <a:schemeClr val="lt1"/>
              </a:buClr>
              <a:buSzPts val="2200"/>
              <a:buFont typeface="Arial" panose="020B0604020202020204" pitchFamily="34" charset="0"/>
              <a:buChar char="•"/>
            </a:pPr>
            <a:r>
              <a:rPr lang="en-US" sz="6400" dirty="0"/>
              <a:t>Assertions </a:t>
            </a:r>
          </a:p>
          <a:p>
            <a:pPr marL="342900" lvl="0" algn="l" rtl="0">
              <a:lnSpc>
                <a:spcPct val="90000"/>
              </a:lnSpc>
              <a:spcBef>
                <a:spcPts val="0"/>
              </a:spcBef>
              <a:spcAft>
                <a:spcPts val="0"/>
              </a:spcAft>
              <a:buClr>
                <a:schemeClr val="lt1"/>
              </a:buClr>
              <a:buSzPts val="2200"/>
              <a:buFont typeface="Arial" panose="020B0604020202020204" pitchFamily="34" charset="0"/>
              <a:buChar char="•"/>
            </a:pPr>
            <a:r>
              <a:rPr lang="en-US" sz="6400" dirty="0"/>
              <a:t>Exceptions</a:t>
            </a:r>
          </a:p>
          <a:p>
            <a:pPr marL="0" lvl="0" indent="0" algn="l" rtl="0">
              <a:lnSpc>
                <a:spcPct val="90000"/>
              </a:lnSpc>
              <a:spcBef>
                <a:spcPts val="0"/>
              </a:spcBef>
              <a:spcAft>
                <a:spcPts val="0"/>
              </a:spcAft>
              <a:buClr>
                <a:schemeClr val="lt1"/>
              </a:buClr>
              <a:buSzPts val="2200"/>
              <a:buNone/>
            </a:pPr>
            <a:endParaRPr lang="en-US" sz="6400" dirty="0"/>
          </a:p>
          <a:p>
            <a:pPr marL="0" lvl="0" indent="0" algn="l" rtl="0">
              <a:lnSpc>
                <a:spcPct val="90000"/>
              </a:lnSpc>
              <a:spcBef>
                <a:spcPts val="0"/>
              </a:spcBef>
              <a:spcAft>
                <a:spcPts val="0"/>
              </a:spcAft>
              <a:buClr>
                <a:schemeClr val="lt1"/>
              </a:buClr>
              <a:buSzPts val="2200"/>
              <a:buNone/>
            </a:pPr>
            <a:endParaRPr lang="en-US" sz="6400" dirty="0"/>
          </a:p>
          <a:p>
            <a:pPr marL="0" lvl="0" indent="0" algn="l" rtl="0">
              <a:lnSpc>
                <a:spcPct val="90000"/>
              </a:lnSpc>
              <a:spcBef>
                <a:spcPts val="0"/>
              </a:spcBef>
              <a:spcAft>
                <a:spcPts val="0"/>
              </a:spcAft>
              <a:buClr>
                <a:schemeClr val="lt1"/>
              </a:buClr>
              <a:buSzPts val="2200"/>
              <a:buNone/>
            </a:pPr>
            <a:r>
              <a:rPr lang="en-US" sz="6400" dirty="0"/>
              <a:t>3. Architect and Design for Security Policies</a:t>
            </a:r>
          </a:p>
          <a:p>
            <a:pPr marL="342900" lvl="0" algn="l" rtl="0">
              <a:lnSpc>
                <a:spcPct val="90000"/>
              </a:lnSpc>
              <a:spcBef>
                <a:spcPts val="0"/>
              </a:spcBef>
              <a:spcAft>
                <a:spcPts val="0"/>
              </a:spcAft>
              <a:buClr>
                <a:schemeClr val="lt1"/>
              </a:buClr>
              <a:buSzPts val="2200"/>
              <a:buFont typeface="Arial" panose="020B0604020202020204" pitchFamily="34" charset="0"/>
              <a:buChar char="•"/>
            </a:pPr>
            <a:r>
              <a:rPr lang="en-US" sz="6400" dirty="0"/>
              <a:t>Exceptions </a:t>
            </a:r>
          </a:p>
          <a:p>
            <a:pPr marL="342900" lvl="0" algn="l" rtl="0">
              <a:lnSpc>
                <a:spcPct val="90000"/>
              </a:lnSpc>
              <a:spcBef>
                <a:spcPts val="0"/>
              </a:spcBef>
              <a:spcAft>
                <a:spcPts val="0"/>
              </a:spcAft>
              <a:buClr>
                <a:schemeClr val="lt1"/>
              </a:buClr>
              <a:buSzPts val="2200"/>
              <a:buFont typeface="Arial" panose="020B0604020202020204" pitchFamily="34" charset="0"/>
              <a:buChar char="•"/>
            </a:pPr>
            <a:r>
              <a:rPr lang="en-US" sz="6400" dirty="0"/>
              <a:t>String correctness</a:t>
            </a:r>
          </a:p>
          <a:p>
            <a:pPr marL="342900" lvl="0" algn="l" rtl="0">
              <a:lnSpc>
                <a:spcPct val="90000"/>
              </a:lnSpc>
              <a:spcBef>
                <a:spcPts val="0"/>
              </a:spcBef>
              <a:spcAft>
                <a:spcPts val="0"/>
              </a:spcAft>
              <a:buClr>
                <a:schemeClr val="lt1"/>
              </a:buClr>
              <a:buSzPts val="2200"/>
              <a:buFont typeface="Arial" panose="020B0604020202020204" pitchFamily="34" charset="0"/>
              <a:buChar char="•"/>
            </a:pPr>
            <a:r>
              <a:rPr lang="en-US" sz="6400" dirty="0"/>
              <a:t>SQL Injection</a:t>
            </a:r>
          </a:p>
          <a:p>
            <a:pPr marL="342900" lvl="0" algn="l" rtl="0">
              <a:lnSpc>
                <a:spcPct val="90000"/>
              </a:lnSpc>
              <a:spcBef>
                <a:spcPts val="0"/>
              </a:spcBef>
              <a:spcAft>
                <a:spcPts val="0"/>
              </a:spcAft>
              <a:buClr>
                <a:schemeClr val="lt1"/>
              </a:buClr>
              <a:buSzPts val="2200"/>
              <a:buFont typeface="Arial" panose="020B0604020202020204" pitchFamily="34" charset="0"/>
              <a:buChar char="•"/>
            </a:pPr>
            <a:endParaRPr lang="en-US" sz="6400" dirty="0"/>
          </a:p>
          <a:p>
            <a:pPr marL="0" indent="0">
              <a:spcBef>
                <a:spcPts val="0"/>
              </a:spcBef>
              <a:buSzPts val="2200"/>
              <a:buFont typeface="Arial"/>
              <a:buNone/>
            </a:pPr>
            <a:r>
              <a:rPr lang="en-US" sz="6400" dirty="0"/>
              <a:t>4. Keep it Simple</a:t>
            </a:r>
          </a:p>
          <a:p>
            <a:pPr marL="342900">
              <a:spcBef>
                <a:spcPts val="0"/>
              </a:spcBef>
              <a:buSzPts val="2200"/>
              <a:buFont typeface="Arial" panose="020B0604020202020204" pitchFamily="34" charset="0"/>
              <a:buChar char="•"/>
            </a:pPr>
            <a:r>
              <a:rPr lang="en-US" sz="6400" dirty="0"/>
              <a:t>Input output </a:t>
            </a:r>
          </a:p>
          <a:p>
            <a:pPr marL="342900">
              <a:spcBef>
                <a:spcPts val="0"/>
              </a:spcBef>
              <a:buSzPts val="2200"/>
              <a:buFont typeface="Arial" panose="020B0604020202020204" pitchFamily="34" charset="0"/>
              <a:buChar char="•"/>
            </a:pPr>
            <a:r>
              <a:rPr lang="en-US" sz="6400" dirty="0"/>
              <a:t>String correctness</a:t>
            </a:r>
          </a:p>
          <a:p>
            <a:pPr marL="342900">
              <a:spcBef>
                <a:spcPts val="0"/>
              </a:spcBef>
              <a:buSzPts val="2200"/>
              <a:buFont typeface="Arial" panose="020B0604020202020204" pitchFamily="34" charset="0"/>
              <a:buChar char="•"/>
            </a:pPr>
            <a:r>
              <a:rPr lang="en-US" sz="6400" dirty="0"/>
              <a:t>Data type</a:t>
            </a:r>
          </a:p>
          <a:p>
            <a:pPr marL="0" indent="0">
              <a:spcBef>
                <a:spcPts val="0"/>
              </a:spcBef>
              <a:buSzPts val="2200"/>
              <a:buNone/>
            </a:pPr>
            <a:endParaRPr lang="en-US" sz="6400" dirty="0"/>
          </a:p>
          <a:p>
            <a:pPr marL="0" indent="0">
              <a:spcBef>
                <a:spcPts val="0"/>
              </a:spcBef>
              <a:buSzPts val="2200"/>
              <a:buFont typeface="Arial"/>
              <a:buNone/>
            </a:pPr>
            <a:r>
              <a:rPr lang="en-US" sz="6400" dirty="0"/>
              <a:t>5. Default Deny</a:t>
            </a:r>
          </a:p>
          <a:p>
            <a:pPr marL="342900">
              <a:spcBef>
                <a:spcPts val="0"/>
              </a:spcBef>
              <a:buSzPts val="2200"/>
              <a:buFont typeface="Arial" panose="020B0604020202020204" pitchFamily="34" charset="0"/>
              <a:buChar char="•"/>
            </a:pPr>
            <a:r>
              <a:rPr lang="en-US" sz="6400" dirty="0"/>
              <a:t>Exceptions</a:t>
            </a:r>
          </a:p>
          <a:p>
            <a:pPr marL="342900">
              <a:spcBef>
                <a:spcPts val="0"/>
              </a:spcBef>
              <a:buSzPts val="2200"/>
              <a:buFont typeface="Arial" panose="020B0604020202020204" pitchFamily="34" charset="0"/>
              <a:buChar char="•"/>
            </a:pPr>
            <a:r>
              <a:rPr lang="en-US" sz="6400" dirty="0"/>
              <a:t>SQL Injection</a:t>
            </a:r>
          </a:p>
          <a:p>
            <a:pPr marL="342900">
              <a:spcBef>
                <a:spcPts val="0"/>
              </a:spcBef>
              <a:buSzPts val="2200"/>
              <a:buFont typeface="Arial" panose="020B0604020202020204" pitchFamily="34" charset="0"/>
              <a:buChar char="•"/>
            </a:pPr>
            <a:r>
              <a:rPr lang="en-US" sz="6400" dirty="0"/>
              <a:t>Input output</a:t>
            </a:r>
          </a:p>
          <a:p>
            <a:pPr marL="228600" lvl="0" indent="-228600" algn="l" rtl="0">
              <a:lnSpc>
                <a:spcPct val="90000"/>
              </a:lnSpc>
              <a:spcBef>
                <a:spcPts val="0"/>
              </a:spcBef>
              <a:spcAft>
                <a:spcPts val="0"/>
              </a:spcAft>
              <a:buClr>
                <a:schemeClr val="lt1"/>
              </a:buClr>
              <a:buSzPts val="2200"/>
              <a:buChar char="•"/>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68;p5">
            <a:extLst>
              <a:ext uri="{FF2B5EF4-FFF2-40B4-BE49-F238E27FC236}">
                <a16:creationId xmlns:a16="http://schemas.microsoft.com/office/drawing/2014/main" id="{28757EBF-428D-908D-0BA4-892DBEBEEF33}"/>
              </a:ext>
            </a:extLst>
          </p:cNvPr>
          <p:cNvSpPr txBox="1">
            <a:spLocks/>
          </p:cNvSpPr>
          <p:nvPr/>
        </p:nvSpPr>
        <p:spPr>
          <a:xfrm>
            <a:off x="6350000" y="2057401"/>
            <a:ext cx="5664200" cy="4024125"/>
          </a:xfrm>
          <a:prstGeom prst="rect">
            <a:avLst/>
          </a:prstGeom>
          <a:noFill/>
          <a:ln>
            <a:noFill/>
          </a:ln>
        </p:spPr>
        <p:txBody>
          <a:bodyPr spcFirstLastPara="1" wrap="square" lIns="91425" tIns="45700" rIns="91425" bIns="45700" anchor="t" anchorCtr="0">
            <a:normAutofit fontScale="25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342900">
              <a:spcBef>
                <a:spcPts val="0"/>
              </a:spcBef>
              <a:buSzPts val="2200"/>
              <a:buFont typeface="Arial" panose="020B0604020202020204" pitchFamily="34" charset="0"/>
              <a:buChar char="•"/>
            </a:pPr>
            <a:endParaRPr lang="en-US" sz="6400" dirty="0"/>
          </a:p>
          <a:p>
            <a:pPr marL="0" indent="0">
              <a:spcBef>
                <a:spcPts val="0"/>
              </a:spcBef>
              <a:buSzPts val="2200"/>
              <a:buFont typeface="Arial"/>
              <a:buNone/>
            </a:pPr>
            <a:r>
              <a:rPr lang="en-US" sz="6400" dirty="0"/>
              <a:t>6. Adhere to the Principle of Least Privilege</a:t>
            </a:r>
          </a:p>
          <a:p>
            <a:pPr marL="342900">
              <a:spcBef>
                <a:spcPts val="0"/>
              </a:spcBef>
              <a:buSzPts val="2200"/>
              <a:buFont typeface="Arial" panose="020B0604020202020204" pitchFamily="34" charset="0"/>
              <a:buChar char="•"/>
            </a:pPr>
            <a:r>
              <a:rPr lang="en-US" sz="6400" dirty="0"/>
              <a:t>Exceptions</a:t>
            </a:r>
          </a:p>
          <a:p>
            <a:pPr marL="342900">
              <a:spcBef>
                <a:spcPts val="0"/>
              </a:spcBef>
              <a:buSzPts val="2200"/>
              <a:buFont typeface="Arial" panose="020B0604020202020204" pitchFamily="34" charset="0"/>
              <a:buChar char="•"/>
            </a:pPr>
            <a:r>
              <a:rPr lang="en-US" sz="6400" dirty="0"/>
              <a:t>SQL Injection</a:t>
            </a:r>
          </a:p>
          <a:p>
            <a:pPr marL="342900">
              <a:spcBef>
                <a:spcPts val="0"/>
              </a:spcBef>
              <a:buSzPts val="2200"/>
              <a:buFont typeface="Arial" panose="020B0604020202020204" pitchFamily="34" charset="0"/>
              <a:buChar char="•"/>
            </a:pPr>
            <a:r>
              <a:rPr lang="en-US" sz="6400" dirty="0"/>
              <a:t>Assertions </a:t>
            </a:r>
          </a:p>
          <a:p>
            <a:pPr marL="0" indent="0">
              <a:spcBef>
                <a:spcPts val="0"/>
              </a:spcBef>
              <a:buSzPts val="2200"/>
              <a:buNone/>
            </a:pPr>
            <a:endParaRPr lang="en-US" sz="6400" dirty="0"/>
          </a:p>
          <a:p>
            <a:pPr marL="0" indent="0">
              <a:spcBef>
                <a:spcPts val="0"/>
              </a:spcBef>
              <a:buSzPts val="2200"/>
              <a:buFont typeface="Arial"/>
              <a:buNone/>
            </a:pPr>
            <a:r>
              <a:rPr lang="en-US" sz="6400" dirty="0"/>
              <a:t>7. Sanitize Data Sent to Other Systems</a:t>
            </a:r>
          </a:p>
          <a:p>
            <a:pPr marL="342900">
              <a:spcBef>
                <a:spcPts val="0"/>
              </a:spcBef>
              <a:buSzPts val="2200"/>
              <a:buFont typeface="Arial" panose="020B0604020202020204" pitchFamily="34" charset="0"/>
              <a:buChar char="•"/>
            </a:pPr>
            <a:r>
              <a:rPr lang="en-US" sz="6400" dirty="0"/>
              <a:t>Input output</a:t>
            </a:r>
          </a:p>
          <a:p>
            <a:pPr marL="342900">
              <a:spcBef>
                <a:spcPts val="0"/>
              </a:spcBef>
              <a:buSzPts val="2200"/>
              <a:buFont typeface="Arial" panose="020B0604020202020204" pitchFamily="34" charset="0"/>
              <a:buChar char="•"/>
            </a:pPr>
            <a:r>
              <a:rPr lang="en-US" sz="6400" dirty="0"/>
              <a:t>String correctness</a:t>
            </a:r>
          </a:p>
          <a:p>
            <a:pPr marL="342900">
              <a:spcBef>
                <a:spcPts val="0"/>
              </a:spcBef>
              <a:buSzPts val="2200"/>
              <a:buFont typeface="Arial" panose="020B0604020202020204" pitchFamily="34" charset="0"/>
              <a:buChar char="•"/>
            </a:pPr>
            <a:r>
              <a:rPr lang="en-US" sz="6400" dirty="0"/>
              <a:t>Assertions</a:t>
            </a:r>
          </a:p>
          <a:p>
            <a:pPr marL="0" indent="0">
              <a:spcBef>
                <a:spcPts val="0"/>
              </a:spcBef>
              <a:buSzPts val="2200"/>
              <a:buNone/>
            </a:pPr>
            <a:endParaRPr lang="en-US" sz="6400" dirty="0"/>
          </a:p>
          <a:p>
            <a:pPr marL="0" indent="0">
              <a:spcBef>
                <a:spcPts val="0"/>
              </a:spcBef>
              <a:buSzPts val="2200"/>
              <a:buFont typeface="Arial"/>
              <a:buNone/>
            </a:pPr>
            <a:r>
              <a:rPr lang="en-US" sz="6400" dirty="0"/>
              <a:t>8. Practice Defense in Depth</a:t>
            </a:r>
          </a:p>
          <a:p>
            <a:pPr marL="342900">
              <a:spcBef>
                <a:spcPts val="0"/>
              </a:spcBef>
              <a:buSzPts val="2200"/>
              <a:buFont typeface="Arial" panose="020B0604020202020204" pitchFamily="34" charset="0"/>
              <a:buChar char="•"/>
            </a:pPr>
            <a:r>
              <a:rPr lang="en-US" sz="6400" dirty="0"/>
              <a:t>SQL Injection </a:t>
            </a:r>
          </a:p>
          <a:p>
            <a:pPr marL="342900">
              <a:spcBef>
                <a:spcPts val="0"/>
              </a:spcBef>
              <a:buSzPts val="2200"/>
              <a:buFont typeface="Arial" panose="020B0604020202020204" pitchFamily="34" charset="0"/>
              <a:buChar char="•"/>
            </a:pPr>
            <a:r>
              <a:rPr lang="en-US" sz="6400" dirty="0"/>
              <a:t>Exceptions </a:t>
            </a:r>
          </a:p>
          <a:p>
            <a:pPr marL="342900">
              <a:spcBef>
                <a:spcPts val="0"/>
              </a:spcBef>
              <a:buSzPts val="2200"/>
              <a:buFont typeface="Arial" panose="020B0604020202020204" pitchFamily="34" charset="0"/>
              <a:buChar char="•"/>
            </a:pPr>
            <a:r>
              <a:rPr lang="en-US" sz="6400" dirty="0"/>
              <a:t>Data type</a:t>
            </a:r>
          </a:p>
          <a:p>
            <a:pPr marL="342900">
              <a:spcBef>
                <a:spcPts val="0"/>
              </a:spcBef>
              <a:buSzPts val="2200"/>
              <a:buFont typeface="Arial" panose="020B0604020202020204" pitchFamily="34" charset="0"/>
              <a:buChar char="•"/>
            </a:pPr>
            <a:r>
              <a:rPr lang="en-US" sz="6400" dirty="0"/>
              <a:t>Input output</a:t>
            </a:r>
          </a:p>
          <a:p>
            <a:pPr marL="0" indent="0">
              <a:spcBef>
                <a:spcPts val="0"/>
              </a:spcBef>
              <a:buSzPts val="2200"/>
              <a:buNone/>
            </a:pPr>
            <a:endParaRPr lang="en-US" sz="6400" dirty="0"/>
          </a:p>
          <a:p>
            <a:pPr marL="0" indent="0">
              <a:spcBef>
                <a:spcPts val="0"/>
              </a:spcBef>
              <a:buSzPts val="2200"/>
              <a:buFont typeface="Arial"/>
              <a:buNone/>
            </a:pPr>
            <a:r>
              <a:rPr lang="en-US" sz="6400" dirty="0"/>
              <a:t>9. Use Effective Quality Assurance Techniques</a:t>
            </a:r>
          </a:p>
          <a:p>
            <a:pPr marL="342900">
              <a:spcBef>
                <a:spcPts val="0"/>
              </a:spcBef>
              <a:buSzPts val="2200"/>
              <a:buFont typeface="Arial" panose="020B0604020202020204" pitchFamily="34" charset="0"/>
              <a:buChar char="•"/>
            </a:pPr>
            <a:r>
              <a:rPr lang="en-US" sz="6400" dirty="0"/>
              <a:t>Input output</a:t>
            </a:r>
          </a:p>
          <a:p>
            <a:pPr marL="342900">
              <a:spcBef>
                <a:spcPts val="0"/>
              </a:spcBef>
              <a:buSzPts val="2200"/>
              <a:buFont typeface="Arial" panose="020B0604020202020204" pitchFamily="34" charset="0"/>
              <a:buChar char="•"/>
            </a:pPr>
            <a:r>
              <a:rPr lang="en-US" sz="6400" dirty="0"/>
              <a:t>String correctness</a:t>
            </a:r>
          </a:p>
          <a:p>
            <a:pPr marL="342900">
              <a:spcBef>
                <a:spcPts val="0"/>
              </a:spcBef>
              <a:buSzPts val="2200"/>
              <a:buFont typeface="Arial" panose="020B0604020202020204" pitchFamily="34" charset="0"/>
              <a:buChar char="•"/>
            </a:pPr>
            <a:r>
              <a:rPr lang="en-US" sz="6400" dirty="0"/>
              <a:t>Data type</a:t>
            </a:r>
          </a:p>
          <a:p>
            <a:pPr marL="0" indent="0">
              <a:spcBef>
                <a:spcPts val="0"/>
              </a:spcBef>
              <a:buSzPts val="2200"/>
              <a:buNone/>
            </a:pPr>
            <a:endParaRPr lang="en-US" sz="6400" dirty="0"/>
          </a:p>
          <a:p>
            <a:pPr marL="0" indent="0">
              <a:spcBef>
                <a:spcPts val="0"/>
              </a:spcBef>
              <a:buSzPts val="2200"/>
              <a:buFont typeface="Arial"/>
              <a:buNone/>
            </a:pPr>
            <a:r>
              <a:rPr lang="en-US" sz="6400" dirty="0"/>
              <a:t>10. Adopt a Secure Coding Standard</a:t>
            </a:r>
          </a:p>
          <a:p>
            <a:pPr marL="342900">
              <a:spcBef>
                <a:spcPts val="0"/>
              </a:spcBef>
              <a:buSzPts val="2200"/>
              <a:buFont typeface="Arial" panose="020B0604020202020204" pitchFamily="34" charset="0"/>
              <a:buChar char="•"/>
            </a:pPr>
            <a:r>
              <a:rPr lang="en-US" sz="6400" dirty="0"/>
              <a:t>SQL Injection</a:t>
            </a:r>
          </a:p>
          <a:p>
            <a:pPr marL="342900">
              <a:spcBef>
                <a:spcPts val="0"/>
              </a:spcBef>
              <a:buSzPts val="2200"/>
              <a:buFont typeface="Arial" panose="020B0604020202020204" pitchFamily="34" charset="0"/>
              <a:buChar char="•"/>
            </a:pPr>
            <a:r>
              <a:rPr lang="en-US" sz="6400" dirty="0"/>
              <a:t>Input output</a:t>
            </a:r>
          </a:p>
          <a:p>
            <a:pPr marL="342900">
              <a:spcBef>
                <a:spcPts val="0"/>
              </a:spcBef>
              <a:buSzPts val="2200"/>
              <a:buFont typeface="Arial" panose="020B0604020202020204" pitchFamily="34" charset="0"/>
              <a:buChar char="•"/>
            </a:pPr>
            <a:r>
              <a:rPr lang="en-US" sz="6400" dirty="0"/>
              <a:t>Exceptions </a:t>
            </a:r>
          </a:p>
          <a:p>
            <a:pPr marL="228600" indent="-228600">
              <a:spcBef>
                <a:spcPts val="0"/>
              </a:spcBef>
              <a:buSzPts val="2200"/>
            </a:pP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C2A42C86-52D4-1B0D-6797-97A8311418FF}"/>
              </a:ext>
            </a:extLst>
          </p:cNvPr>
          <p:cNvPicPr>
            <a:picLocks noChangeAspect="1"/>
          </p:cNvPicPr>
          <p:nvPr/>
        </p:nvPicPr>
        <p:blipFill>
          <a:blip r:embed="rId5"/>
          <a:stretch>
            <a:fillRect/>
          </a:stretch>
        </p:blipFill>
        <p:spPr>
          <a:xfrm>
            <a:off x="827940" y="1887205"/>
            <a:ext cx="10536120" cy="4094495"/>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ts val="2000"/>
              <a:buChar char="•"/>
            </a:pPr>
            <a:r>
              <a:rPr lang="en-US" b="1" dirty="0"/>
              <a:t>Encryption at rest: </a:t>
            </a:r>
          </a:p>
          <a:p>
            <a:pPr marL="0" lvl="0" indent="0" algn="l" rtl="0">
              <a:lnSpc>
                <a:spcPct val="90000"/>
              </a:lnSpc>
              <a:spcBef>
                <a:spcPts val="0"/>
              </a:spcBef>
              <a:spcAft>
                <a:spcPts val="0"/>
              </a:spcAft>
              <a:buClr>
                <a:schemeClr val="lt1"/>
              </a:buClr>
              <a:buSzPts val="2000"/>
              <a:buNone/>
            </a:pPr>
            <a:r>
              <a:rPr lang="en-US" dirty="0"/>
              <a:t>Encryption at rest is encryption that takes place when data is stored on a device. This works with all data that is stored or archived in a database within Green Pace’s systems. Encryption at rest prevents attacks when unauthorized access occurs. This type of encryption should be used on all sensitive data. </a:t>
            </a:r>
            <a:endParaRPr dirty="0"/>
          </a:p>
          <a:p>
            <a:pPr marL="285750" lvl="0" indent="-285750" algn="l" rtl="0">
              <a:lnSpc>
                <a:spcPct val="90000"/>
              </a:lnSpc>
              <a:spcBef>
                <a:spcPts val="1000"/>
              </a:spcBef>
              <a:spcAft>
                <a:spcPts val="0"/>
              </a:spcAft>
              <a:buClr>
                <a:schemeClr val="lt1"/>
              </a:buClr>
              <a:buSzPts val="1600"/>
              <a:buFont typeface="Arial" panose="020B0604020202020204" pitchFamily="34" charset="0"/>
              <a:buChar char="•"/>
            </a:pPr>
            <a:r>
              <a:rPr lang="en-US" b="1" dirty="0"/>
              <a:t>Encryption in flight: </a:t>
            </a:r>
          </a:p>
          <a:p>
            <a:pPr marL="0" lvl="0" indent="0" algn="l" rtl="0">
              <a:lnSpc>
                <a:spcPct val="90000"/>
              </a:lnSpc>
              <a:spcBef>
                <a:spcPts val="1000"/>
              </a:spcBef>
              <a:spcAft>
                <a:spcPts val="0"/>
              </a:spcAft>
              <a:buClr>
                <a:schemeClr val="lt1"/>
              </a:buClr>
              <a:buSzPts val="1600"/>
              <a:buNone/>
            </a:pPr>
            <a:r>
              <a:rPr lang="en-US" dirty="0"/>
              <a:t>Encryption in flight secures data while it is in transit to another device or network. This transfer can happen via the internet, intranet, or extranet. This can help prevent unauthorized interception of data. This process should be followed during any transfer of data including but not limited to emails, file transfers, and remote access sessions. </a:t>
            </a:r>
          </a:p>
          <a:p>
            <a:pPr marL="285750" lvl="0" indent="-285750" algn="l" rtl="0">
              <a:lnSpc>
                <a:spcPct val="90000"/>
              </a:lnSpc>
              <a:spcBef>
                <a:spcPts val="1000"/>
              </a:spcBef>
              <a:spcAft>
                <a:spcPts val="0"/>
              </a:spcAft>
              <a:buClr>
                <a:schemeClr val="lt1"/>
              </a:buClr>
              <a:buSzPts val="1600"/>
              <a:buFont typeface="Arial" panose="020B0604020202020204" pitchFamily="34" charset="0"/>
              <a:buChar char="•"/>
            </a:pPr>
            <a:r>
              <a:rPr lang="en-US" b="1" dirty="0"/>
              <a:t>Encryption in use: </a:t>
            </a:r>
          </a:p>
          <a:p>
            <a:pPr marL="0" lvl="0" indent="0" algn="l" rtl="0">
              <a:lnSpc>
                <a:spcPct val="90000"/>
              </a:lnSpc>
              <a:spcBef>
                <a:spcPts val="1000"/>
              </a:spcBef>
              <a:spcAft>
                <a:spcPts val="0"/>
              </a:spcAft>
              <a:buClr>
                <a:schemeClr val="lt1"/>
              </a:buClr>
              <a:buSzPts val="1600"/>
              <a:buNone/>
            </a:pPr>
            <a:r>
              <a:rPr lang="en-US" dirty="0"/>
              <a:t>Encryption in use is encryption that happens during active access or usage of data in the database. Encryption in use ensures that only usage and access is only conducted by authorized personnel. This protects sensitive data from inside threats and attacks</a:t>
            </a:r>
            <a:r>
              <a:rPr lang="en-US" b="1" dirty="0"/>
              <a:t>.</a:t>
            </a:r>
          </a:p>
          <a:p>
            <a:pPr marL="482600" lvl="0" algn="l" rtl="0">
              <a:lnSpc>
                <a:spcPct val="90000"/>
              </a:lnSpc>
              <a:spcBef>
                <a:spcPts val="1000"/>
              </a:spcBef>
              <a:spcAft>
                <a:spcPts val="0"/>
              </a:spcAft>
              <a:buClr>
                <a:schemeClr val="lt1"/>
              </a:buClr>
              <a:buSzPts val="2200"/>
              <a:buFont typeface="Arial" panose="020B0604020202020204" pitchFamily="34" charset="0"/>
              <a:buChar char="•"/>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0" lvl="0" indent="0" algn="l" rtl="0">
              <a:lnSpc>
                <a:spcPct val="90000"/>
              </a:lnSpc>
              <a:spcBef>
                <a:spcPts val="0"/>
              </a:spcBef>
              <a:spcAft>
                <a:spcPts val="0"/>
              </a:spcAft>
              <a:buClr>
                <a:schemeClr val="lt1"/>
              </a:buClr>
              <a:buSzPts val="2400"/>
              <a:buNone/>
            </a:pPr>
            <a:r>
              <a:rPr lang="en-US" sz="2400" dirty="0"/>
              <a:t>Authentication verifies the identity of authorized users that access the same and the data within.</a:t>
            </a:r>
          </a:p>
          <a:p>
            <a:pPr marL="0" lvl="0" indent="0" algn="l" rtl="0">
              <a:lnSpc>
                <a:spcPct val="90000"/>
              </a:lnSpc>
              <a:spcBef>
                <a:spcPts val="0"/>
              </a:spcBef>
              <a:spcAft>
                <a:spcPts val="0"/>
              </a:spcAft>
              <a:buClr>
                <a:schemeClr val="lt1"/>
              </a:buClr>
              <a:buSzPts val="2400"/>
              <a:buNone/>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a:t>
            </a:r>
          </a:p>
          <a:p>
            <a:pPr marL="0" lvl="0" indent="0" algn="l" rtl="0">
              <a:lnSpc>
                <a:spcPct val="90000"/>
              </a:lnSpc>
              <a:spcBef>
                <a:spcPts val="0"/>
              </a:spcBef>
              <a:spcAft>
                <a:spcPts val="0"/>
              </a:spcAft>
              <a:buClr>
                <a:schemeClr val="lt1"/>
              </a:buClr>
              <a:buSzPts val="2400"/>
              <a:buNone/>
            </a:pPr>
            <a:r>
              <a:rPr lang="en-US" sz="2400" dirty="0"/>
              <a:t>Authorization ensures that only authorized users access the system. This step also determines access based on granted permissions. </a:t>
            </a:r>
          </a:p>
          <a:p>
            <a:pPr marL="0" lvl="0" indent="0" algn="l" rtl="0">
              <a:lnSpc>
                <a:spcPct val="90000"/>
              </a:lnSpc>
              <a:spcBef>
                <a:spcPts val="0"/>
              </a:spcBef>
              <a:spcAft>
                <a:spcPts val="0"/>
              </a:spcAft>
              <a:buClr>
                <a:schemeClr val="lt1"/>
              </a:buClr>
              <a:buSzPts val="2400"/>
              <a:buNone/>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a:t>
            </a:r>
          </a:p>
          <a:p>
            <a:pPr marL="0" lvl="0" indent="0" algn="l" rtl="0">
              <a:lnSpc>
                <a:spcPct val="90000"/>
              </a:lnSpc>
              <a:spcBef>
                <a:spcPts val="0"/>
              </a:spcBef>
              <a:spcAft>
                <a:spcPts val="0"/>
              </a:spcAft>
              <a:buClr>
                <a:schemeClr val="lt1"/>
              </a:buClr>
              <a:buSzPts val="2400"/>
              <a:buNone/>
            </a:pPr>
            <a:r>
              <a:rPr lang="en-US" sz="2400" dirty="0"/>
              <a:t> Accounting monitors usage and history of system usage and access. This ensures that usage is conducted compliant and secure manner.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25569EDC-684C-1DD5-B9C7-632E173946B6}"/>
              </a:ext>
            </a:extLst>
          </p:cNvPr>
          <p:cNvSpPr>
            <a:spLocks noGrp="1"/>
          </p:cNvSpPr>
          <p:nvPr>
            <p:ph type="body" idx="1"/>
          </p:nvPr>
        </p:nvSpPr>
        <p:spPr>
          <a:xfrm>
            <a:off x="7476074" y="1983818"/>
            <a:ext cx="3788826" cy="4389797"/>
          </a:xfrm>
        </p:spPr>
        <p:txBody>
          <a:bodyPr/>
          <a:lstStyle/>
          <a:p>
            <a:r>
              <a:rPr lang="en-US" dirty="0"/>
              <a:t>Unit testing is an important part of the entire development process. This ensures that we identify potential vulnerabilities throughout the development process. </a:t>
            </a:r>
          </a:p>
        </p:txBody>
      </p:sp>
      <p:pic>
        <p:nvPicPr>
          <p:cNvPr id="5" name="Picture 4">
            <a:extLst>
              <a:ext uri="{FF2B5EF4-FFF2-40B4-BE49-F238E27FC236}">
                <a16:creationId xmlns:a16="http://schemas.microsoft.com/office/drawing/2014/main" id="{7086C9FE-486B-F274-AA01-0AC4A4FDD451}"/>
              </a:ext>
            </a:extLst>
          </p:cNvPr>
          <p:cNvPicPr>
            <a:picLocks noChangeAspect="1"/>
          </p:cNvPicPr>
          <p:nvPr/>
        </p:nvPicPr>
        <p:blipFill>
          <a:blip r:embed="rId5"/>
          <a:stretch>
            <a:fillRect/>
          </a:stretch>
        </p:blipFill>
        <p:spPr>
          <a:xfrm>
            <a:off x="639226" y="1983819"/>
            <a:ext cx="6313871" cy="4389798"/>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181</TotalTime>
  <Words>784</Words>
  <Application>Microsoft Office PowerPoint</Application>
  <PresentationFormat>Widescreen</PresentationFormat>
  <Paragraphs>125</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John Segura</cp:lastModifiedBy>
  <cp:revision>8</cp:revision>
  <dcterms:created xsi:type="dcterms:W3CDTF">2020-08-19T17:59:24Z</dcterms:created>
  <dcterms:modified xsi:type="dcterms:W3CDTF">2024-10-20T20:30:34Z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