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8" r:id="rId3"/>
    <p:sldId id="259" r:id="rId4"/>
    <p:sldId id="266" r:id="rId5"/>
    <p:sldId id="262" r:id="rId6"/>
    <p:sldId id="263" r:id="rId7"/>
    <p:sldId id="269" r:id="rId8"/>
    <p:sldId id="265" r:id="rId9"/>
    <p:sldId id="267" r:id="rId10"/>
    <p:sldId id="268" r:id="rId11"/>
    <p:sldId id="260" r:id="rId12"/>
    <p:sldId id="270"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3" autoAdjust="0"/>
    <p:restoredTop sz="79201" autoAdjust="0"/>
  </p:normalViewPr>
  <p:slideViewPr>
    <p:cSldViewPr snapToGrid="0">
      <p:cViewPr varScale="1">
        <p:scale>
          <a:sx n="89" d="100"/>
          <a:sy n="89" d="100"/>
        </p:scale>
        <p:origin x="33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63ABCA-FF1C-45B5-BA0C-BA609BC88931}" type="datetimeFigureOut">
              <a:rPr lang="en-US" smtClean="0"/>
              <a:t>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7621E-2D94-4874-8D2F-F90746483814}" type="slidenum">
              <a:rPr lang="en-US" smtClean="0"/>
              <a:t>‹#›</a:t>
            </a:fld>
            <a:endParaRPr lang="en-US"/>
          </a:p>
        </p:txBody>
      </p:sp>
    </p:spTree>
    <p:extLst>
      <p:ext uri="{BB962C8B-B14F-4D97-AF65-F5344CB8AC3E}">
        <p14:creationId xmlns:p14="http://schemas.microsoft.com/office/powerpoint/2010/main" val="1508659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a:t>
            </a:fld>
            <a:endParaRPr lang="en-US"/>
          </a:p>
        </p:txBody>
      </p:sp>
    </p:spTree>
    <p:extLst>
      <p:ext uri="{BB962C8B-B14F-4D97-AF65-F5344CB8AC3E}">
        <p14:creationId xmlns:p14="http://schemas.microsoft.com/office/powerpoint/2010/main" val="441079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fully functioning and interactive dashboard in Tableau. Our analysis will be displayed with a storyboard that provides clear data visualizations. Follow the link to see the charts and graphs that show insightful relationships in our data and images of our analysis.</a:t>
            </a:r>
          </a:p>
        </p:txBody>
      </p:sp>
      <p:sp>
        <p:nvSpPr>
          <p:cNvPr id="4" name="Slide Number Placeholder 3"/>
          <p:cNvSpPr>
            <a:spLocks noGrp="1"/>
          </p:cNvSpPr>
          <p:nvPr>
            <p:ph type="sldNum" sz="quarter" idx="5"/>
          </p:nvPr>
        </p:nvSpPr>
        <p:spPr/>
        <p:txBody>
          <a:bodyPr/>
          <a:lstStyle/>
          <a:p>
            <a:fld id="{0837621E-2D94-4874-8D2F-F90746483814}" type="slidenum">
              <a:rPr lang="en-US" smtClean="0"/>
              <a:t>13</a:t>
            </a:fld>
            <a:endParaRPr lang="en-US"/>
          </a:p>
        </p:txBody>
      </p:sp>
    </p:spTree>
    <p:extLst>
      <p:ext uri="{BB962C8B-B14F-4D97-AF65-F5344CB8AC3E}">
        <p14:creationId xmlns:p14="http://schemas.microsoft.com/office/powerpoint/2010/main" val="3021058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develop our disease prediction machine learning model required the use of multiple technologies and programming languages. We used </a:t>
            </a:r>
            <a:r>
              <a:rPr lang="en-US" dirty="0" err="1"/>
              <a:t>Jupyter</a:t>
            </a:r>
            <a:r>
              <a:rPr lang="en-US" dirty="0"/>
              <a:t> Notebook to write Python code for both data preprocessing and our machine learning model. A SQL database was created with </a:t>
            </a:r>
            <a:r>
              <a:rPr lang="en-US" dirty="0" err="1"/>
              <a:t>pgAdmin</a:t>
            </a:r>
            <a:r>
              <a:rPr lang="en-US" dirty="0"/>
              <a:t>. A Tableau storyboard was developed for interactive data visualizations. The following slides will provide detailed explanations of how each technology was used. </a:t>
            </a:r>
          </a:p>
        </p:txBody>
      </p:sp>
      <p:sp>
        <p:nvSpPr>
          <p:cNvPr id="4" name="Slide Number Placeholder 3"/>
          <p:cNvSpPr>
            <a:spLocks noGrp="1"/>
          </p:cNvSpPr>
          <p:nvPr>
            <p:ph type="sldNum" sz="quarter" idx="5"/>
          </p:nvPr>
        </p:nvSpPr>
        <p:spPr/>
        <p:txBody>
          <a:bodyPr/>
          <a:lstStyle/>
          <a:p>
            <a:fld id="{0837621E-2D94-4874-8D2F-F90746483814}" type="slidenum">
              <a:rPr lang="en-US" smtClean="0"/>
              <a:t>4</a:t>
            </a:fld>
            <a:endParaRPr lang="en-US"/>
          </a:p>
        </p:txBody>
      </p:sp>
    </p:spTree>
    <p:extLst>
      <p:ext uri="{BB962C8B-B14F-4D97-AF65-F5344CB8AC3E}">
        <p14:creationId xmlns:p14="http://schemas.microsoft.com/office/powerpoint/2010/main" val="188402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begin the preprocessing the two CSV datasets were imported and assigned as to variables </a:t>
            </a:r>
            <a:r>
              <a:rPr lang="en-US" dirty="0" err="1"/>
              <a:t>train_data</a:t>
            </a:r>
            <a:r>
              <a:rPr lang="en-US" dirty="0"/>
              <a:t> and </a:t>
            </a:r>
            <a:r>
              <a:rPr lang="en-US" dirty="0" err="1"/>
              <a:t>test_test</a:t>
            </a:r>
            <a:r>
              <a:rPr lang="en-US" dirty="0"/>
              <a:t>.  A key part of the data exploration phase is preprocessing the data. This allows us to learn about the data characteristics and identify potential problems. We used the pandas info and describe functions to explore the data. For the model to function correctly all data in both data sets has to be in the correct data type. We also needed to isolate columns with null data and drop that data. The </a:t>
            </a:r>
            <a:r>
              <a:rPr lang="en-US" dirty="0" err="1"/>
              <a:t>isnull</a:t>
            </a:r>
            <a:r>
              <a:rPr lang="en-US" dirty="0"/>
              <a:t> with any functions identified the null values then the drop function was used to remove it from the </a:t>
            </a:r>
            <a:r>
              <a:rPr lang="en-US" dirty="0" err="1"/>
              <a:t>dataframe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5</a:t>
            </a:fld>
            <a:endParaRPr lang="en-US"/>
          </a:p>
        </p:txBody>
      </p:sp>
    </p:spTree>
    <p:extLst>
      <p:ext uri="{BB962C8B-B14F-4D97-AF65-F5344CB8AC3E}">
        <p14:creationId xmlns:p14="http://schemas.microsoft.com/office/powerpoint/2010/main" val="2020664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utilizes both training and testing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prepare the data for the machine learning models we created our features and targets.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unique() function is used to find the unique elements of an array. It returns the sorted unique elements of an array.</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6</a:t>
            </a:fld>
            <a:endParaRPr lang="en-US"/>
          </a:p>
        </p:txBody>
      </p:sp>
    </p:spTree>
    <p:extLst>
      <p:ext uri="{BB962C8B-B14F-4D97-AF65-F5344CB8AC3E}">
        <p14:creationId xmlns:p14="http://schemas.microsoft.com/office/powerpoint/2010/main" val="3665236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list of symptoms for all diseases was created to allow for a GUI in our machine learning model where symptoms could be selected from a drop down box.</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7</a:t>
            </a:fld>
            <a:endParaRPr lang="en-US"/>
          </a:p>
        </p:txBody>
      </p:sp>
    </p:spTree>
    <p:extLst>
      <p:ext uri="{BB962C8B-B14F-4D97-AF65-F5344CB8AC3E}">
        <p14:creationId xmlns:p14="http://schemas.microsoft.com/office/powerpoint/2010/main" val="2106080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preprocessed </a:t>
            </a:r>
            <a:r>
              <a:rPr lang="en-US" dirty="0" err="1"/>
              <a:t>train_data</a:t>
            </a:r>
            <a:r>
              <a:rPr lang="en-US" dirty="0"/>
              <a:t>, </a:t>
            </a:r>
            <a:r>
              <a:rPr lang="en-US" dirty="0" err="1"/>
              <a:t>test_data</a:t>
            </a:r>
            <a:r>
              <a:rPr lang="en-US" dirty="0"/>
              <a:t> and </a:t>
            </a:r>
            <a:r>
              <a:rPr lang="en-US" dirty="0" err="1"/>
              <a:t>sympt_df</a:t>
            </a:r>
            <a:r>
              <a:rPr lang="en-US" dirty="0"/>
              <a:t> data sets were exported into </a:t>
            </a:r>
            <a:r>
              <a:rPr lang="en-US" dirty="0" err="1"/>
              <a:t>PostgresSQL</a:t>
            </a:r>
            <a:r>
              <a:rPr lang="en-US" dirty="0"/>
              <a:t> as three </a:t>
            </a:r>
            <a:r>
              <a:rPr lang="en-US" dirty="0" err="1"/>
              <a:t>seperate</a:t>
            </a:r>
            <a:r>
              <a:rPr lang="en-US" dirty="0"/>
              <a:t> tables.</a:t>
            </a:r>
          </a:p>
          <a:p>
            <a:r>
              <a:rPr lang="en-US" dirty="0"/>
              <a:t>This created a static database in </a:t>
            </a:r>
            <a:r>
              <a:rPr lang="en-US" dirty="0" err="1"/>
              <a:t>pgAdmin</a:t>
            </a:r>
            <a:r>
              <a:rPr lang="en-US" dirty="0"/>
              <a:t> for use during the project.</a:t>
            </a:r>
          </a:p>
          <a:p>
            <a:r>
              <a:rPr lang="en-US" dirty="0"/>
              <a:t>There is a detailed ERD the displays the relationships.</a:t>
            </a:r>
          </a:p>
          <a:p>
            <a:r>
              <a:rPr lang="en-US" dirty="0"/>
              <a:t>A join was performed on the tables.</a:t>
            </a:r>
          </a:p>
          <a:p>
            <a:r>
              <a:rPr lang="en-US" dirty="0"/>
              <a:t>The database interfaces with [</a:t>
            </a:r>
            <a:r>
              <a:rPr lang="en-US" dirty="0" err="1"/>
              <a:t>Disease_Prediction_ML.ipynb</a:t>
            </a:r>
            <a:r>
              <a:rPr lang="en-US" dirty="0"/>
              <a:t>](</a:t>
            </a:r>
            <a:r>
              <a:rPr lang="en-US" dirty="0" err="1"/>
              <a:t>Disease_Prediction_ML.ipynb</a:t>
            </a:r>
            <a:r>
              <a:rPr lang="en-US" dirty="0"/>
              <a:t>).</a:t>
            </a:r>
          </a:p>
          <a:p>
            <a:r>
              <a:rPr lang="en-US" dirty="0"/>
              <a:t>Using from </a:t>
            </a:r>
            <a:r>
              <a:rPr lang="en-US" dirty="0" err="1"/>
              <a:t>sqlalchemy</a:t>
            </a:r>
            <a:r>
              <a:rPr lang="en-US" dirty="0"/>
              <a:t> import </a:t>
            </a:r>
            <a:r>
              <a:rPr lang="en-US" dirty="0" err="1"/>
              <a:t>create_engine</a:t>
            </a:r>
            <a:r>
              <a:rPr lang="en-US" dirty="0"/>
              <a:t> the </a:t>
            </a:r>
            <a:r>
              <a:rPr lang="en-US" dirty="0" err="1"/>
              <a:t>PostgresSQL</a:t>
            </a:r>
            <a:r>
              <a:rPr lang="en-US" dirty="0"/>
              <a:t> data is used in our machine learning model.</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8</a:t>
            </a:fld>
            <a:endParaRPr lang="en-US"/>
          </a:p>
        </p:txBody>
      </p:sp>
    </p:spTree>
    <p:extLst>
      <p:ext uri="{BB962C8B-B14F-4D97-AF65-F5344CB8AC3E}">
        <p14:creationId xmlns:p14="http://schemas.microsoft.com/office/powerpoint/2010/main" val="3209129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9</a:t>
            </a:fld>
            <a:endParaRPr lang="en-US"/>
          </a:p>
        </p:txBody>
      </p:sp>
    </p:spTree>
    <p:extLst>
      <p:ext uri="{BB962C8B-B14F-4D97-AF65-F5344CB8AC3E}">
        <p14:creationId xmlns:p14="http://schemas.microsoft.com/office/powerpoint/2010/main" val="51153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10</a:t>
            </a:fld>
            <a:endParaRPr lang="en-US"/>
          </a:p>
        </p:txBody>
      </p:sp>
    </p:spTree>
    <p:extLst>
      <p:ext uri="{BB962C8B-B14F-4D97-AF65-F5344CB8AC3E}">
        <p14:creationId xmlns:p14="http://schemas.microsoft.com/office/powerpoint/2010/main" val="3728578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clean data set the data analysis phase can begin. There are many modeling techniques that can be used to analyze data. Our binary dataset is optimal for a logistical regression model because the prediction is categorical. A machine learning logistical regression algorithm can be used to predict the outcome of dependent variables based on previous training data. </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11</a:t>
            </a:fld>
            <a:endParaRPr lang="en-US"/>
          </a:p>
        </p:txBody>
      </p:sp>
    </p:spTree>
    <p:extLst>
      <p:ext uri="{BB962C8B-B14F-4D97-AF65-F5344CB8AC3E}">
        <p14:creationId xmlns:p14="http://schemas.microsoft.com/office/powerpoint/2010/main" val="230845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11/6/2021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11/6/2021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11/6/2021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11/6/2021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7CDD-0B68-4C0C-B1B1-3647BE644203}"/>
              </a:ext>
            </a:extLst>
          </p:cNvPr>
          <p:cNvSpPr>
            <a:spLocks noGrp="1"/>
          </p:cNvSpPr>
          <p:nvPr>
            <p:ph type="ctrTitle"/>
          </p:nvPr>
        </p:nvSpPr>
        <p:spPr>
          <a:xfrm>
            <a:off x="864348" y="638287"/>
            <a:ext cx="10463304" cy="2944009"/>
          </a:xfrm>
        </p:spPr>
        <p:txBody>
          <a:bodyPr/>
          <a:lstStyle/>
          <a:p>
            <a:r>
              <a:rPr lang="en-US" sz="6000" dirty="0"/>
              <a:t>Data Analysis Final Project: Disease Prediction</a:t>
            </a:r>
          </a:p>
        </p:txBody>
      </p:sp>
      <p:sp>
        <p:nvSpPr>
          <p:cNvPr id="3" name="Subtitle 2">
            <a:extLst>
              <a:ext uri="{FF2B5EF4-FFF2-40B4-BE49-F238E27FC236}">
                <a16:creationId xmlns:a16="http://schemas.microsoft.com/office/drawing/2014/main" id="{18075BA7-93DC-4EA9-8EC3-9B989C4C3B3B}"/>
              </a:ext>
            </a:extLst>
          </p:cNvPr>
          <p:cNvSpPr>
            <a:spLocks noGrp="1"/>
          </p:cNvSpPr>
          <p:nvPr>
            <p:ph type="subTitle" idx="1"/>
          </p:nvPr>
        </p:nvSpPr>
        <p:spPr>
          <a:xfrm>
            <a:off x="982832" y="4195482"/>
            <a:ext cx="8825658" cy="1400287"/>
          </a:xfrm>
        </p:spPr>
        <p:txBody>
          <a:bodyPr/>
          <a:lstStyle/>
          <a:p>
            <a:r>
              <a:rPr lang="en-US" sz="2400" dirty="0"/>
              <a:t>team – code blue</a:t>
            </a:r>
          </a:p>
          <a:p>
            <a:r>
              <a:rPr lang="en-US" dirty="0"/>
              <a:t>Frank Sullivan, jade bible, john </a:t>
            </a:r>
            <a:r>
              <a:rPr lang="en-US" dirty="0" err="1"/>
              <a:t>setzer</a:t>
            </a:r>
            <a:r>
              <a:rPr lang="en-US" dirty="0"/>
              <a:t>,</a:t>
            </a:r>
          </a:p>
          <a:p>
            <a:r>
              <a:rPr lang="en-US" dirty="0" err="1"/>
              <a:t>morgan</a:t>
            </a:r>
            <a:r>
              <a:rPr lang="en-US" dirty="0"/>
              <a:t> </a:t>
            </a:r>
            <a:r>
              <a:rPr lang="en-US" dirty="0" err="1"/>
              <a:t>behr</a:t>
            </a:r>
            <a:r>
              <a:rPr lang="en-US" dirty="0"/>
              <a:t>, summer bell</a:t>
            </a:r>
          </a:p>
          <a:p>
            <a:endParaRPr lang="en-US" dirty="0"/>
          </a:p>
          <a:p>
            <a:endParaRPr lang="en-US" dirty="0"/>
          </a:p>
          <a:p>
            <a:endParaRPr lang="en-US" dirty="0"/>
          </a:p>
        </p:txBody>
      </p:sp>
    </p:spTree>
    <p:extLst>
      <p:ext uri="{BB962C8B-B14F-4D97-AF65-F5344CB8AC3E}">
        <p14:creationId xmlns:p14="http://schemas.microsoft.com/office/powerpoint/2010/main" val="53642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9C3-F530-467F-91D5-B565842DB174}"/>
              </a:ext>
            </a:extLst>
          </p:cNvPr>
          <p:cNvSpPr>
            <a:spLocks noGrp="1"/>
          </p:cNvSpPr>
          <p:nvPr>
            <p:ph type="title"/>
          </p:nvPr>
        </p:nvSpPr>
        <p:spPr/>
        <p:txBody>
          <a:bodyPr/>
          <a:lstStyle/>
          <a:p>
            <a:r>
              <a:rPr lang="en-US" dirty="0"/>
              <a:t>Database - </a:t>
            </a:r>
            <a:r>
              <a:rPr lang="en-US" dirty="0" err="1"/>
              <a:t>pgAdmin</a:t>
            </a:r>
            <a:r>
              <a:rPr lang="en-US" dirty="0"/>
              <a:t> </a:t>
            </a:r>
            <a:br>
              <a:rPr lang="en-US" dirty="0"/>
            </a:br>
            <a:endParaRPr lang="en-US" dirty="0"/>
          </a:p>
        </p:txBody>
      </p:sp>
      <p:pic>
        <p:nvPicPr>
          <p:cNvPr id="4" name="Picture 3">
            <a:extLst>
              <a:ext uri="{FF2B5EF4-FFF2-40B4-BE49-F238E27FC236}">
                <a16:creationId xmlns:a16="http://schemas.microsoft.com/office/drawing/2014/main" id="{0AC9D65A-834E-4CD7-84F5-768446241EA0}"/>
              </a:ext>
            </a:extLst>
          </p:cNvPr>
          <p:cNvPicPr>
            <a:picLocks noChangeAspect="1"/>
          </p:cNvPicPr>
          <p:nvPr/>
        </p:nvPicPr>
        <p:blipFill>
          <a:blip r:embed="rId3"/>
          <a:stretch>
            <a:fillRect/>
          </a:stretch>
        </p:blipFill>
        <p:spPr>
          <a:xfrm>
            <a:off x="724343" y="1593333"/>
            <a:ext cx="5750885" cy="4531457"/>
          </a:xfrm>
          <a:prstGeom prst="rect">
            <a:avLst/>
          </a:prstGeom>
        </p:spPr>
      </p:pic>
    </p:spTree>
    <p:extLst>
      <p:ext uri="{BB962C8B-B14F-4D97-AF65-F5344CB8AC3E}">
        <p14:creationId xmlns:p14="http://schemas.microsoft.com/office/powerpoint/2010/main" val="150751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p:txBody>
          <a:bodyPr/>
          <a:lstStyle/>
          <a:p>
            <a:r>
              <a:rPr lang="en-US" dirty="0"/>
              <a:t>Data Analysis Phase</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p:txBody>
          <a:bodyPr/>
          <a:lstStyle/>
          <a:p>
            <a:r>
              <a:rPr lang="en-US" dirty="0"/>
              <a:t>Choosing a model</a:t>
            </a:r>
          </a:p>
          <a:p>
            <a:pPr lvl="1" indent="-342900">
              <a:buAutoNum type="arabicPeriod"/>
            </a:pPr>
            <a:r>
              <a:rPr lang="en-US" dirty="0"/>
              <a:t>Logistic Regression</a:t>
            </a:r>
          </a:p>
          <a:p>
            <a:pPr lvl="1" indent="-342900">
              <a:buAutoNum type="arabicPeriod"/>
            </a:pPr>
            <a:r>
              <a:rPr lang="en-US" dirty="0"/>
              <a:t>Decision Tree</a:t>
            </a:r>
          </a:p>
          <a:p>
            <a:pPr lvl="1" indent="-342900">
              <a:buAutoNum type="arabicPeriod"/>
            </a:pPr>
            <a:r>
              <a:rPr lang="en-US" dirty="0"/>
              <a:t>Random Forest</a:t>
            </a:r>
          </a:p>
          <a:p>
            <a:pPr lvl="1" indent="-342900">
              <a:buAutoNum type="arabicPeriod"/>
            </a:pPr>
            <a:r>
              <a:rPr lang="en-US" dirty="0"/>
              <a:t>Naïve Bayes</a:t>
            </a:r>
          </a:p>
        </p:txBody>
      </p:sp>
    </p:spTree>
    <p:extLst>
      <p:ext uri="{BB962C8B-B14F-4D97-AF65-F5344CB8AC3E}">
        <p14:creationId xmlns:p14="http://schemas.microsoft.com/office/powerpoint/2010/main" val="288390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0B8C2DD4-FE9F-4DB0-A174-04A3B52DE6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53016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7776-FDA1-4F89-ACE0-A5C058D0589D}"/>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7F889976-0B08-40AE-9EB7-1DE55CE6DF65}"/>
              </a:ext>
            </a:extLst>
          </p:cNvPr>
          <p:cNvSpPr>
            <a:spLocks noGrp="1"/>
          </p:cNvSpPr>
          <p:nvPr>
            <p:ph idx="1"/>
          </p:nvPr>
        </p:nvSpPr>
        <p:spPr/>
        <p:txBody>
          <a:bodyPr/>
          <a:lstStyle/>
          <a:p>
            <a:r>
              <a:rPr lang="en-US" sz="2800" dirty="0"/>
              <a:t>Interactive storyboard created in Tableau</a:t>
            </a:r>
          </a:p>
          <a:p>
            <a:pPr marL="0" indent="0">
              <a:buNone/>
            </a:pPr>
            <a:endParaRPr lang="en-US" dirty="0"/>
          </a:p>
          <a:p>
            <a:pPr marL="0" indent="0">
              <a:buNone/>
            </a:pPr>
            <a:r>
              <a:rPr lang="en-US" dirty="0"/>
              <a:t>Follow the link below:</a:t>
            </a:r>
          </a:p>
        </p:txBody>
      </p:sp>
    </p:spTree>
    <p:extLst>
      <p:ext uri="{BB962C8B-B14F-4D97-AF65-F5344CB8AC3E}">
        <p14:creationId xmlns:p14="http://schemas.microsoft.com/office/powerpoint/2010/main" val="168832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p:txBody>
          <a:bodyPr/>
          <a:lstStyle/>
          <a:p>
            <a:r>
              <a:rPr lang="en-US" dirty="0"/>
              <a:t>Disease Prediction using Machine Learning</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p:txBody>
          <a:bodyPr/>
          <a:lstStyle/>
          <a:p>
            <a:r>
              <a:rPr lang="en-US" dirty="0"/>
              <a:t>Reason Why the Topic was Selected</a:t>
            </a:r>
          </a:p>
          <a:p>
            <a:pPr lvl="1"/>
            <a:r>
              <a:rPr lang="en-US" dirty="0"/>
              <a:t>Developing a model where a list of symptoms can be input to make disease predictions can help diagnosing diseases faster</a:t>
            </a:r>
          </a:p>
          <a:p>
            <a:pPr marL="457200" lvl="1" indent="0">
              <a:buNone/>
            </a:pPr>
            <a:endParaRPr lang="en-US" dirty="0"/>
          </a:p>
          <a:p>
            <a:r>
              <a:rPr lang="en-US" dirty="0"/>
              <a:t>Description of the Data Source</a:t>
            </a:r>
          </a:p>
          <a:p>
            <a:pPr lvl="1"/>
            <a:r>
              <a:rPr lang="en-US" dirty="0"/>
              <a:t>The data used is two csv files downloaded from Kaggle. </a:t>
            </a:r>
          </a:p>
          <a:p>
            <a:pPr lvl="1"/>
            <a:r>
              <a:rPr lang="en-US" dirty="0"/>
              <a:t>The dataset utilized from a csv testing and csv training file.</a:t>
            </a:r>
          </a:p>
          <a:p>
            <a:pPr lvl="1"/>
            <a:r>
              <a:rPr lang="en-US" dirty="0"/>
              <a:t>The source of the data from the author is not disclosed.</a:t>
            </a:r>
          </a:p>
          <a:p>
            <a:endParaRPr lang="en-US" dirty="0"/>
          </a:p>
          <a:p>
            <a:pPr lvl="1"/>
            <a:endParaRPr lang="en-US" dirty="0"/>
          </a:p>
        </p:txBody>
      </p:sp>
    </p:spTree>
    <p:extLst>
      <p:ext uri="{BB962C8B-B14F-4D97-AF65-F5344CB8AC3E}">
        <p14:creationId xmlns:p14="http://schemas.microsoft.com/office/powerpoint/2010/main" val="9061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p:txBody>
          <a:bodyPr/>
          <a:lstStyle/>
          <a:p>
            <a:r>
              <a:rPr lang="en-US" dirty="0"/>
              <a:t>Disease Prediction using Machine Learning</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p:txBody>
          <a:bodyPr/>
          <a:lstStyle/>
          <a:p>
            <a:r>
              <a:rPr lang="en-US" dirty="0"/>
              <a:t>Questions We Hope to Answer with the Data</a:t>
            </a:r>
          </a:p>
          <a:p>
            <a:pPr marL="0" indent="0">
              <a:buNone/>
            </a:pPr>
            <a:r>
              <a:rPr lang="en-US" dirty="0"/>
              <a:t>		1. Can our machine learning model be used to predict the 			correct disease based on symptoms entered?</a:t>
            </a:r>
          </a:p>
          <a:p>
            <a:pPr marL="0" indent="0">
              <a:buNone/>
            </a:pPr>
            <a:r>
              <a:rPr lang="en-US" dirty="0"/>
              <a:t>		2. How many symptoms need to be present to increase the 	accuracy of the model?</a:t>
            </a:r>
          </a:p>
          <a:p>
            <a:endParaRPr lang="en-US" dirty="0"/>
          </a:p>
          <a:p>
            <a:pPr lvl="1"/>
            <a:endParaRPr lang="en-US" dirty="0"/>
          </a:p>
        </p:txBody>
      </p:sp>
    </p:spTree>
    <p:extLst>
      <p:ext uri="{BB962C8B-B14F-4D97-AF65-F5344CB8AC3E}">
        <p14:creationId xmlns:p14="http://schemas.microsoft.com/office/powerpoint/2010/main" val="41082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7A2B-8F06-4C08-AA3B-735A11D451AE}"/>
              </a:ext>
            </a:extLst>
          </p:cNvPr>
          <p:cNvSpPr>
            <a:spLocks noGrp="1"/>
          </p:cNvSpPr>
          <p:nvPr>
            <p:ph type="title"/>
          </p:nvPr>
        </p:nvSpPr>
        <p:spPr/>
        <p:txBody>
          <a:bodyPr/>
          <a:lstStyle/>
          <a:p>
            <a:r>
              <a:rPr lang="en-US" dirty="0"/>
              <a:t>Technologies and Languages</a:t>
            </a:r>
          </a:p>
        </p:txBody>
      </p:sp>
      <p:sp>
        <p:nvSpPr>
          <p:cNvPr id="3" name="Content Placeholder 2">
            <a:extLst>
              <a:ext uri="{FF2B5EF4-FFF2-40B4-BE49-F238E27FC236}">
                <a16:creationId xmlns:a16="http://schemas.microsoft.com/office/drawing/2014/main" id="{59929EAB-D0FC-4492-9485-EBC78DA3EDFB}"/>
              </a:ext>
            </a:extLst>
          </p:cNvPr>
          <p:cNvSpPr>
            <a:spLocks noGrp="1"/>
          </p:cNvSpPr>
          <p:nvPr>
            <p:ph idx="1"/>
          </p:nvPr>
        </p:nvSpPr>
        <p:spPr/>
        <p:txBody>
          <a:bodyPr/>
          <a:lstStyle/>
          <a:p>
            <a:r>
              <a:rPr lang="en-US" dirty="0"/>
              <a:t>Python</a:t>
            </a:r>
          </a:p>
          <a:p>
            <a:pPr lvl="1"/>
            <a:r>
              <a:rPr lang="en-US" dirty="0"/>
              <a:t>Pandas</a:t>
            </a:r>
          </a:p>
          <a:p>
            <a:pPr lvl="1"/>
            <a:r>
              <a:rPr lang="en-US" dirty="0" err="1"/>
              <a:t>MatPlotLib</a:t>
            </a:r>
            <a:endParaRPr lang="en-US" dirty="0"/>
          </a:p>
          <a:p>
            <a:r>
              <a:rPr lang="en-US" dirty="0" err="1"/>
              <a:t>pgAdmin</a:t>
            </a:r>
            <a:endParaRPr lang="en-US" dirty="0"/>
          </a:p>
          <a:p>
            <a:r>
              <a:rPr lang="en-US" dirty="0"/>
              <a:t>PostgreSQL</a:t>
            </a:r>
          </a:p>
          <a:p>
            <a:r>
              <a:rPr lang="en-US" dirty="0"/>
              <a:t>Tableau</a:t>
            </a:r>
          </a:p>
          <a:p>
            <a:endParaRPr lang="en-US" dirty="0"/>
          </a:p>
          <a:p>
            <a:endParaRPr lang="en-US" dirty="0"/>
          </a:p>
        </p:txBody>
      </p:sp>
    </p:spTree>
    <p:extLst>
      <p:ext uri="{BB962C8B-B14F-4D97-AF65-F5344CB8AC3E}">
        <p14:creationId xmlns:p14="http://schemas.microsoft.com/office/powerpoint/2010/main" val="295909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4D1-B7E0-45E3-AF80-4731396B9AAC}"/>
              </a:ext>
            </a:extLst>
          </p:cNvPr>
          <p:cNvSpPr>
            <a:spLocks noGrp="1"/>
          </p:cNvSpPr>
          <p:nvPr>
            <p:ph type="title"/>
          </p:nvPr>
        </p:nvSpPr>
        <p:spPr/>
        <p:txBody>
          <a:bodyPr/>
          <a:lstStyle/>
          <a:p>
            <a:r>
              <a:rPr lang="en-US" dirty="0"/>
              <a:t>Data Exploration Phase</a:t>
            </a:r>
          </a:p>
        </p:txBody>
      </p:sp>
      <p:sp>
        <p:nvSpPr>
          <p:cNvPr id="3" name="Text Placeholder 2">
            <a:extLst>
              <a:ext uri="{FF2B5EF4-FFF2-40B4-BE49-F238E27FC236}">
                <a16:creationId xmlns:a16="http://schemas.microsoft.com/office/drawing/2014/main" id="{FEDEB578-263A-4026-8966-6821C32338B9}"/>
              </a:ext>
            </a:extLst>
          </p:cNvPr>
          <p:cNvSpPr>
            <a:spLocks noGrp="1"/>
          </p:cNvSpPr>
          <p:nvPr>
            <p:ph type="body" idx="1"/>
          </p:nvPr>
        </p:nvSpPr>
        <p:spPr>
          <a:xfrm>
            <a:off x="1103312" y="1161729"/>
            <a:ext cx="4396338" cy="576262"/>
          </a:xfrm>
        </p:spPr>
        <p:txBody>
          <a:bodyPr/>
          <a:lstStyle/>
          <a:p>
            <a:r>
              <a:rPr lang="en-US" b="1" u="sng" dirty="0"/>
              <a:t>Preprocessing Data</a:t>
            </a:r>
          </a:p>
        </p:txBody>
      </p:sp>
      <p:sp>
        <p:nvSpPr>
          <p:cNvPr id="4" name="Content Placeholder 3">
            <a:extLst>
              <a:ext uri="{FF2B5EF4-FFF2-40B4-BE49-F238E27FC236}">
                <a16:creationId xmlns:a16="http://schemas.microsoft.com/office/drawing/2014/main" id="{113B55E9-5F54-4095-9350-D567D2D57927}"/>
              </a:ext>
            </a:extLst>
          </p:cNvPr>
          <p:cNvSpPr>
            <a:spLocks noGrp="1"/>
          </p:cNvSpPr>
          <p:nvPr>
            <p:ph sz="half" idx="2"/>
          </p:nvPr>
        </p:nvSpPr>
        <p:spPr>
          <a:xfrm>
            <a:off x="1103311" y="1853248"/>
            <a:ext cx="4992689" cy="3741738"/>
          </a:xfrm>
        </p:spPr>
        <p:txBody>
          <a:bodyPr/>
          <a:lstStyle/>
          <a:p>
            <a:r>
              <a:rPr lang="en-US" dirty="0"/>
              <a:t>Data Types evaluated</a:t>
            </a:r>
          </a:p>
          <a:p>
            <a:pPr lvl="1"/>
            <a:r>
              <a:rPr lang="en-US" dirty="0"/>
              <a:t>train_data.info()</a:t>
            </a:r>
          </a:p>
          <a:p>
            <a:pPr lvl="1"/>
            <a:r>
              <a:rPr lang="en-US" dirty="0"/>
              <a:t>test_data.info()</a:t>
            </a:r>
          </a:p>
          <a:p>
            <a:pPr lvl="1"/>
            <a:r>
              <a:rPr lang="en-US" dirty="0"/>
              <a:t>train_data.describe()</a:t>
            </a:r>
          </a:p>
          <a:p>
            <a:pPr lvl="1"/>
            <a:r>
              <a:rPr lang="en-US" dirty="0"/>
              <a:t>test_data.describe()</a:t>
            </a:r>
          </a:p>
          <a:p>
            <a:r>
              <a:rPr lang="en-US" dirty="0"/>
              <a:t>Null values removed</a:t>
            </a:r>
          </a:p>
          <a:p>
            <a:pPr lvl="1"/>
            <a:r>
              <a:rPr lang="en-US" dirty="0" err="1"/>
              <a:t>train_data.isnull</a:t>
            </a:r>
            <a:r>
              <a:rPr lang="en-US" dirty="0"/>
              <a:t>().any()</a:t>
            </a:r>
          </a:p>
          <a:p>
            <a:pPr lvl="1"/>
            <a:r>
              <a:rPr lang="en-US" dirty="0" err="1"/>
              <a:t>train_data.drop</a:t>
            </a:r>
            <a:r>
              <a:rPr lang="en-US" dirty="0"/>
              <a:t>(["Unnamed: 133"], axis=1, </a:t>
            </a:r>
            <a:r>
              <a:rPr lang="en-US" dirty="0" err="1"/>
              <a:t>inplace</a:t>
            </a:r>
            <a:r>
              <a:rPr lang="en-US" dirty="0"/>
              <a:t>=True)</a:t>
            </a:r>
          </a:p>
          <a:p>
            <a:endParaRPr lang="en-US" dirty="0"/>
          </a:p>
        </p:txBody>
      </p:sp>
      <p:pic>
        <p:nvPicPr>
          <p:cNvPr id="8" name="Content Placeholder 7">
            <a:extLst>
              <a:ext uri="{FF2B5EF4-FFF2-40B4-BE49-F238E27FC236}">
                <a16:creationId xmlns:a16="http://schemas.microsoft.com/office/drawing/2014/main" id="{4FB8A4E8-B36B-445E-A0C9-9BCC9FA6EC03}"/>
              </a:ext>
            </a:extLst>
          </p:cNvPr>
          <p:cNvPicPr>
            <a:picLocks noGrp="1" noChangeAspect="1"/>
          </p:cNvPicPr>
          <p:nvPr>
            <p:ph sz="quarter" idx="4"/>
          </p:nvPr>
        </p:nvPicPr>
        <p:blipFill>
          <a:blip r:embed="rId3"/>
          <a:stretch>
            <a:fillRect/>
          </a:stretch>
        </p:blipFill>
        <p:spPr>
          <a:xfrm>
            <a:off x="6759463" y="1853248"/>
            <a:ext cx="4619682" cy="3239481"/>
          </a:xfrm>
        </p:spPr>
      </p:pic>
    </p:spTree>
    <p:extLst>
      <p:ext uri="{BB962C8B-B14F-4D97-AF65-F5344CB8AC3E}">
        <p14:creationId xmlns:p14="http://schemas.microsoft.com/office/powerpoint/2010/main" val="336376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FF0A-0204-4E26-9EF8-D41CBE569E98}"/>
              </a:ext>
            </a:extLst>
          </p:cNvPr>
          <p:cNvSpPr>
            <a:spLocks noGrp="1"/>
          </p:cNvSpPr>
          <p:nvPr>
            <p:ph type="title"/>
          </p:nvPr>
        </p:nvSpPr>
        <p:spPr/>
        <p:txBody>
          <a:bodyPr/>
          <a:lstStyle/>
          <a:p>
            <a:r>
              <a:rPr lang="en-US" dirty="0"/>
              <a:t>Training and Testing Data</a:t>
            </a:r>
          </a:p>
        </p:txBody>
      </p:sp>
      <p:sp>
        <p:nvSpPr>
          <p:cNvPr id="3" name="Content Placeholder 2">
            <a:extLst>
              <a:ext uri="{FF2B5EF4-FFF2-40B4-BE49-F238E27FC236}">
                <a16:creationId xmlns:a16="http://schemas.microsoft.com/office/drawing/2014/main" id="{262B6239-AE27-4B7C-ADDC-8920468BBDFC}"/>
              </a:ext>
            </a:extLst>
          </p:cNvPr>
          <p:cNvSpPr>
            <a:spLocks noGrp="1"/>
          </p:cNvSpPr>
          <p:nvPr>
            <p:ph idx="1"/>
          </p:nvPr>
        </p:nvSpPr>
        <p:spPr>
          <a:xfrm>
            <a:off x="1103313" y="2052918"/>
            <a:ext cx="4598240" cy="4195481"/>
          </a:xfrm>
        </p:spPr>
        <p:txBody>
          <a:bodyPr/>
          <a:lstStyle/>
          <a:p>
            <a:r>
              <a:rPr lang="en-US" dirty="0"/>
              <a:t>Create Feature</a:t>
            </a:r>
          </a:p>
        </p:txBody>
      </p:sp>
      <p:pic>
        <p:nvPicPr>
          <p:cNvPr id="5" name="Picture 4">
            <a:extLst>
              <a:ext uri="{FF2B5EF4-FFF2-40B4-BE49-F238E27FC236}">
                <a16:creationId xmlns:a16="http://schemas.microsoft.com/office/drawing/2014/main" id="{2689E90B-E9F4-46F8-88A8-DFAE10944A9A}"/>
              </a:ext>
            </a:extLst>
          </p:cNvPr>
          <p:cNvPicPr>
            <a:picLocks noChangeAspect="1"/>
          </p:cNvPicPr>
          <p:nvPr/>
        </p:nvPicPr>
        <p:blipFill>
          <a:blip r:embed="rId3"/>
          <a:stretch>
            <a:fillRect/>
          </a:stretch>
        </p:blipFill>
        <p:spPr>
          <a:xfrm>
            <a:off x="1232232" y="2693502"/>
            <a:ext cx="4171950" cy="1019175"/>
          </a:xfrm>
          <a:prstGeom prst="rect">
            <a:avLst/>
          </a:prstGeom>
        </p:spPr>
      </p:pic>
      <p:sp>
        <p:nvSpPr>
          <p:cNvPr id="6" name="Content Placeholder 2">
            <a:extLst>
              <a:ext uri="{FF2B5EF4-FFF2-40B4-BE49-F238E27FC236}">
                <a16:creationId xmlns:a16="http://schemas.microsoft.com/office/drawing/2014/main" id="{63DA0C8B-725B-4F78-8907-98C458D0FFAD}"/>
              </a:ext>
            </a:extLst>
          </p:cNvPr>
          <p:cNvSpPr txBox="1">
            <a:spLocks/>
          </p:cNvSpPr>
          <p:nvPr/>
        </p:nvSpPr>
        <p:spPr>
          <a:xfrm>
            <a:off x="6224920" y="2052917"/>
            <a:ext cx="4992688"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Create Target</a:t>
            </a:r>
          </a:p>
          <a:p>
            <a:endParaRPr lang="en-US" dirty="0"/>
          </a:p>
        </p:txBody>
      </p:sp>
      <p:pic>
        <p:nvPicPr>
          <p:cNvPr id="8" name="Picture 7">
            <a:extLst>
              <a:ext uri="{FF2B5EF4-FFF2-40B4-BE49-F238E27FC236}">
                <a16:creationId xmlns:a16="http://schemas.microsoft.com/office/drawing/2014/main" id="{59D7E894-A33B-49CA-988F-7C6282A68F8C}"/>
              </a:ext>
            </a:extLst>
          </p:cNvPr>
          <p:cNvPicPr>
            <a:picLocks noChangeAspect="1"/>
          </p:cNvPicPr>
          <p:nvPr/>
        </p:nvPicPr>
        <p:blipFill>
          <a:blip r:embed="rId4"/>
          <a:stretch>
            <a:fillRect/>
          </a:stretch>
        </p:blipFill>
        <p:spPr>
          <a:xfrm>
            <a:off x="6589732" y="2553148"/>
            <a:ext cx="5196632" cy="3481891"/>
          </a:xfrm>
          <a:prstGeom prst="rect">
            <a:avLst/>
          </a:prstGeom>
        </p:spPr>
      </p:pic>
    </p:spTree>
    <p:extLst>
      <p:ext uri="{BB962C8B-B14F-4D97-AF65-F5344CB8AC3E}">
        <p14:creationId xmlns:p14="http://schemas.microsoft.com/office/powerpoint/2010/main" val="48651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A6FF-B935-4595-886F-B65A9CD94EB3}"/>
              </a:ext>
            </a:extLst>
          </p:cNvPr>
          <p:cNvSpPr>
            <a:spLocks noGrp="1"/>
          </p:cNvSpPr>
          <p:nvPr>
            <p:ph type="title"/>
          </p:nvPr>
        </p:nvSpPr>
        <p:spPr/>
        <p:txBody>
          <a:bodyPr/>
          <a:lstStyle/>
          <a:p>
            <a:r>
              <a:rPr lang="en-US" dirty="0"/>
              <a:t>Create Symptoms </a:t>
            </a:r>
            <a:r>
              <a:rPr lang="en-US" dirty="0" err="1"/>
              <a:t>DataFrame</a:t>
            </a:r>
            <a:r>
              <a:rPr lang="en-US" dirty="0"/>
              <a:t> by Disease</a:t>
            </a:r>
          </a:p>
        </p:txBody>
      </p:sp>
      <p:sp>
        <p:nvSpPr>
          <p:cNvPr id="3" name="Content Placeholder 2">
            <a:extLst>
              <a:ext uri="{FF2B5EF4-FFF2-40B4-BE49-F238E27FC236}">
                <a16:creationId xmlns:a16="http://schemas.microsoft.com/office/drawing/2014/main" id="{97160B89-84B4-43D9-BEC0-4226A28EC3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4912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9C3-F530-467F-91D5-B565842DB174}"/>
              </a:ext>
            </a:extLst>
          </p:cNvPr>
          <p:cNvSpPr>
            <a:spLocks noGrp="1"/>
          </p:cNvSpPr>
          <p:nvPr>
            <p:ph type="title"/>
          </p:nvPr>
        </p:nvSpPr>
        <p:spPr/>
        <p:txBody>
          <a:bodyPr/>
          <a:lstStyle/>
          <a:p>
            <a:r>
              <a:rPr lang="en-US" dirty="0"/>
              <a:t>Database - </a:t>
            </a:r>
            <a:r>
              <a:rPr lang="en-US" dirty="0" err="1"/>
              <a:t>pgAdmin</a:t>
            </a:r>
            <a:r>
              <a:rPr lang="en-US" dirty="0"/>
              <a:t> </a:t>
            </a:r>
            <a:br>
              <a:rPr lang="en-US" dirty="0"/>
            </a:br>
            <a:endParaRPr lang="en-US" dirty="0"/>
          </a:p>
        </p:txBody>
      </p:sp>
      <p:sp>
        <p:nvSpPr>
          <p:cNvPr id="3" name="Content Placeholder 2">
            <a:extLst>
              <a:ext uri="{FF2B5EF4-FFF2-40B4-BE49-F238E27FC236}">
                <a16:creationId xmlns:a16="http://schemas.microsoft.com/office/drawing/2014/main" id="{D4A12589-BAD7-4848-8481-8095BDA2E573}"/>
              </a:ext>
            </a:extLst>
          </p:cNvPr>
          <p:cNvSpPr>
            <a:spLocks noGrp="1"/>
          </p:cNvSpPr>
          <p:nvPr>
            <p:ph idx="1"/>
          </p:nvPr>
        </p:nvSpPr>
        <p:spPr>
          <a:xfrm>
            <a:off x="1103312" y="2052918"/>
            <a:ext cx="2830735" cy="4195481"/>
          </a:xfrm>
        </p:spPr>
        <p:txBody>
          <a:bodyPr/>
          <a:lstStyle/>
          <a:p>
            <a:r>
              <a:rPr lang="en-US" dirty="0"/>
              <a:t>3 Tables:</a:t>
            </a:r>
          </a:p>
          <a:p>
            <a:pPr marL="857250" lvl="1" indent="-457200">
              <a:buFont typeface="+mj-lt"/>
              <a:buAutoNum type="arabicPeriod"/>
            </a:pPr>
            <a:r>
              <a:rPr lang="en-US" sz="2000" dirty="0" err="1"/>
              <a:t>Train_data</a:t>
            </a:r>
            <a:endParaRPr lang="en-US" sz="2000" dirty="0"/>
          </a:p>
          <a:p>
            <a:pPr marL="857250" lvl="1" indent="-457200">
              <a:buFont typeface="+mj-lt"/>
              <a:buAutoNum type="arabicPeriod"/>
            </a:pPr>
            <a:r>
              <a:rPr lang="en-US" sz="2000" dirty="0" err="1"/>
              <a:t>Test_data</a:t>
            </a:r>
            <a:endParaRPr lang="en-US" sz="2000" dirty="0"/>
          </a:p>
          <a:p>
            <a:pPr marL="857250" lvl="1" indent="-457200">
              <a:buFont typeface="+mj-lt"/>
              <a:buAutoNum type="arabicPeriod"/>
            </a:pPr>
            <a:r>
              <a:rPr lang="en-US" sz="2000" dirty="0" err="1"/>
              <a:t>Sypt_df</a:t>
            </a:r>
            <a:endParaRPr lang="en-US" sz="2000" dirty="0"/>
          </a:p>
          <a:p>
            <a:pPr marL="400050" lvl="1" indent="0">
              <a:buNone/>
            </a:pPr>
            <a:endParaRPr lang="en-US" dirty="0"/>
          </a:p>
        </p:txBody>
      </p:sp>
      <p:pic>
        <p:nvPicPr>
          <p:cNvPr id="13" name="Picture 12">
            <a:extLst>
              <a:ext uri="{FF2B5EF4-FFF2-40B4-BE49-F238E27FC236}">
                <a16:creationId xmlns:a16="http://schemas.microsoft.com/office/drawing/2014/main" id="{99C1090C-9E8F-4A9F-8E69-B35F6C359460}"/>
              </a:ext>
            </a:extLst>
          </p:cNvPr>
          <p:cNvPicPr>
            <a:picLocks noChangeAspect="1"/>
          </p:cNvPicPr>
          <p:nvPr/>
        </p:nvPicPr>
        <p:blipFill>
          <a:blip r:embed="rId3"/>
          <a:stretch>
            <a:fillRect/>
          </a:stretch>
        </p:blipFill>
        <p:spPr>
          <a:xfrm>
            <a:off x="4052333" y="2201714"/>
            <a:ext cx="7277100" cy="3305175"/>
          </a:xfrm>
          <a:prstGeom prst="rect">
            <a:avLst/>
          </a:prstGeom>
        </p:spPr>
      </p:pic>
    </p:spTree>
    <p:extLst>
      <p:ext uri="{BB962C8B-B14F-4D97-AF65-F5344CB8AC3E}">
        <p14:creationId xmlns:p14="http://schemas.microsoft.com/office/powerpoint/2010/main" val="120298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9C3-F530-467F-91D5-B565842DB174}"/>
              </a:ext>
            </a:extLst>
          </p:cNvPr>
          <p:cNvSpPr>
            <a:spLocks noGrp="1"/>
          </p:cNvSpPr>
          <p:nvPr>
            <p:ph type="title"/>
          </p:nvPr>
        </p:nvSpPr>
        <p:spPr/>
        <p:txBody>
          <a:bodyPr/>
          <a:lstStyle/>
          <a:p>
            <a:r>
              <a:rPr lang="en-US" dirty="0"/>
              <a:t>Database - </a:t>
            </a:r>
            <a:r>
              <a:rPr lang="en-US" dirty="0" err="1"/>
              <a:t>pgAdmin</a:t>
            </a:r>
            <a:r>
              <a:rPr lang="en-US" dirty="0"/>
              <a:t> </a:t>
            </a:r>
            <a:br>
              <a:rPr lang="en-US" dirty="0"/>
            </a:br>
            <a:endParaRPr lang="en-US" dirty="0"/>
          </a:p>
        </p:txBody>
      </p:sp>
      <p:pic>
        <p:nvPicPr>
          <p:cNvPr id="5" name="Picture 4">
            <a:extLst>
              <a:ext uri="{FF2B5EF4-FFF2-40B4-BE49-F238E27FC236}">
                <a16:creationId xmlns:a16="http://schemas.microsoft.com/office/drawing/2014/main" id="{CA13A414-A5AD-4F5E-88AA-6CA2E2DED866}"/>
              </a:ext>
            </a:extLst>
          </p:cNvPr>
          <p:cNvPicPr>
            <a:picLocks noChangeAspect="1"/>
          </p:cNvPicPr>
          <p:nvPr/>
        </p:nvPicPr>
        <p:blipFill>
          <a:blip r:embed="rId3"/>
          <a:stretch>
            <a:fillRect/>
          </a:stretch>
        </p:blipFill>
        <p:spPr>
          <a:xfrm>
            <a:off x="881283" y="1853248"/>
            <a:ext cx="7324725" cy="3438525"/>
          </a:xfrm>
          <a:prstGeom prst="rect">
            <a:avLst/>
          </a:prstGeom>
        </p:spPr>
      </p:pic>
    </p:spTree>
    <p:extLst>
      <p:ext uri="{BB962C8B-B14F-4D97-AF65-F5344CB8AC3E}">
        <p14:creationId xmlns:p14="http://schemas.microsoft.com/office/powerpoint/2010/main" val="2419336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769</Words>
  <Application>Microsoft Office PowerPoint</Application>
  <PresentationFormat>Widescreen</PresentationFormat>
  <Paragraphs>81</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Data Analysis Final Project: Disease Prediction</vt:lpstr>
      <vt:lpstr>Disease Prediction using Machine Learning</vt:lpstr>
      <vt:lpstr>Disease Prediction using Machine Learning</vt:lpstr>
      <vt:lpstr>Technologies and Languages</vt:lpstr>
      <vt:lpstr>Data Exploration Phase</vt:lpstr>
      <vt:lpstr>Training and Testing Data</vt:lpstr>
      <vt:lpstr>Create Symptoms DataFrame by Disease</vt:lpstr>
      <vt:lpstr>Database - pgAdmin  </vt:lpstr>
      <vt:lpstr>Database - pgAdmin  </vt:lpstr>
      <vt:lpstr>Database - pgAdmin  </vt:lpstr>
      <vt:lpstr>Data Analysis Phase</vt:lpstr>
      <vt:lpstr>Machine Learning</vt:lpstr>
      <vt:lpstr>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Summer Bell</dc:creator>
  <cp:lastModifiedBy>Summer Bell</cp:lastModifiedBy>
  <cp:revision>24</cp:revision>
  <dcterms:created xsi:type="dcterms:W3CDTF">2020-07-11T20:57:31Z</dcterms:created>
  <dcterms:modified xsi:type="dcterms:W3CDTF">2021-11-07T02:41:08Z</dcterms:modified>
</cp:coreProperties>
</file>