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6" r:id="rId5"/>
    <p:sldId id="262" r:id="rId6"/>
    <p:sldId id="263" r:id="rId7"/>
    <p:sldId id="269" r:id="rId8"/>
    <p:sldId id="265" r:id="rId9"/>
    <p:sldId id="267" r:id="rId10"/>
    <p:sldId id="268" r:id="rId11"/>
    <p:sldId id="260" r:id="rId12"/>
    <p:sldId id="270" r:id="rId13"/>
    <p:sldId id="272" r:id="rId14"/>
    <p:sldId id="271" r:id="rId15"/>
    <p:sldId id="273" r:id="rId16"/>
    <p:sldId id="274" r:id="rId17"/>
    <p:sldId id="26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79201" autoAdjust="0"/>
  </p:normalViewPr>
  <p:slideViewPr>
    <p:cSldViewPr snapToGrid="0">
      <p:cViewPr varScale="1">
        <p:scale>
          <a:sx n="89" d="100"/>
          <a:sy n="89" d="100"/>
        </p:scale>
        <p:origin x="33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3ABCA-FF1C-45B5-BA0C-BA609BC88931}" type="datetimeFigureOut">
              <a:rPr lang="en-US" smtClean="0"/>
              <a:t>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7621E-2D94-4874-8D2F-F90746483814}" type="slidenum">
              <a:rPr lang="en-US" smtClean="0"/>
              <a:t>‹#›</a:t>
            </a:fld>
            <a:endParaRPr lang="en-US" dirty="0"/>
          </a:p>
        </p:txBody>
      </p:sp>
    </p:spTree>
    <p:extLst>
      <p:ext uri="{BB962C8B-B14F-4D97-AF65-F5344CB8AC3E}">
        <p14:creationId xmlns:p14="http://schemas.microsoft.com/office/powerpoint/2010/main" val="150865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a:t>
            </a:fld>
            <a:endParaRPr lang="en-US" dirty="0"/>
          </a:p>
        </p:txBody>
      </p:sp>
    </p:spTree>
    <p:extLst>
      <p:ext uri="{BB962C8B-B14F-4D97-AF65-F5344CB8AC3E}">
        <p14:creationId xmlns:p14="http://schemas.microsoft.com/office/powerpoint/2010/main" val="441079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binary dataset is optimal for a logistical regression model. </a:t>
            </a:r>
          </a:p>
          <a:p>
            <a:r>
              <a:rPr lang="en-US" dirty="0"/>
              <a:t>A machine learning logistical regression algorithm can be used to predict the outcome of dependent variables based on training data.</a:t>
            </a:r>
          </a:p>
          <a:p>
            <a:r>
              <a:rPr lang="en-US" dirty="0"/>
              <a:t>It uses a combination of input variables to predict the probability of the input data belonging to categories.</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12</a:t>
            </a:fld>
            <a:endParaRPr lang="en-US" dirty="0"/>
          </a:p>
        </p:txBody>
      </p:sp>
    </p:spTree>
    <p:extLst>
      <p:ext uri="{BB962C8B-B14F-4D97-AF65-F5344CB8AC3E}">
        <p14:creationId xmlns:p14="http://schemas.microsoft.com/office/powerpoint/2010/main" val="41393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tress are among the most powerful supervised learning algorithms</a:t>
            </a:r>
          </a:p>
        </p:txBody>
      </p:sp>
      <p:sp>
        <p:nvSpPr>
          <p:cNvPr id="4" name="Slide Number Placeholder 3"/>
          <p:cNvSpPr>
            <a:spLocks noGrp="1"/>
          </p:cNvSpPr>
          <p:nvPr>
            <p:ph type="sldNum" sz="quarter" idx="5"/>
          </p:nvPr>
        </p:nvSpPr>
        <p:spPr/>
        <p:txBody>
          <a:bodyPr/>
          <a:lstStyle/>
          <a:p>
            <a:fld id="{0837621E-2D94-4874-8D2F-F90746483814}" type="slidenum">
              <a:rPr lang="en-US" smtClean="0"/>
              <a:t>13</a:t>
            </a:fld>
            <a:endParaRPr lang="en-US" dirty="0"/>
          </a:p>
        </p:txBody>
      </p:sp>
    </p:spTree>
    <p:extLst>
      <p:ext uri="{BB962C8B-B14F-4D97-AF65-F5344CB8AC3E}">
        <p14:creationId xmlns:p14="http://schemas.microsoft.com/office/powerpoint/2010/main" val="210115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algorithm creates decision tress on data samples and then gets the prediction from each of them and finally selects the best solution by means of voting</a:t>
            </a:r>
          </a:p>
        </p:txBody>
      </p:sp>
      <p:sp>
        <p:nvSpPr>
          <p:cNvPr id="4" name="Slide Number Placeholder 3"/>
          <p:cNvSpPr>
            <a:spLocks noGrp="1"/>
          </p:cNvSpPr>
          <p:nvPr>
            <p:ph type="sldNum" sz="quarter" idx="5"/>
          </p:nvPr>
        </p:nvSpPr>
        <p:spPr/>
        <p:txBody>
          <a:bodyPr/>
          <a:lstStyle/>
          <a:p>
            <a:fld id="{0837621E-2D94-4874-8D2F-F90746483814}" type="slidenum">
              <a:rPr lang="en-US" smtClean="0"/>
              <a:t>14</a:t>
            </a:fld>
            <a:endParaRPr lang="en-US" dirty="0"/>
          </a:p>
        </p:txBody>
      </p:sp>
    </p:spTree>
    <p:extLst>
      <p:ext uri="{BB962C8B-B14F-4D97-AF65-F5344CB8AC3E}">
        <p14:creationId xmlns:p14="http://schemas.microsoft.com/office/powerpoint/2010/main" val="100549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15</a:t>
            </a:fld>
            <a:endParaRPr lang="en-US" dirty="0"/>
          </a:p>
        </p:txBody>
      </p:sp>
    </p:spTree>
    <p:extLst>
      <p:ext uri="{BB962C8B-B14F-4D97-AF65-F5344CB8AC3E}">
        <p14:creationId xmlns:p14="http://schemas.microsoft.com/office/powerpoint/2010/main" val="427223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fully functioning and interactive dashboard in Tableau. Our analysis will be displayed with a storyboard that provides clear data visualizations. Follow the link to see the charts and graphs that show insightful relationships in our data and images of our analysis.</a:t>
            </a:r>
          </a:p>
        </p:txBody>
      </p:sp>
      <p:sp>
        <p:nvSpPr>
          <p:cNvPr id="4" name="Slide Number Placeholder 3"/>
          <p:cNvSpPr>
            <a:spLocks noGrp="1"/>
          </p:cNvSpPr>
          <p:nvPr>
            <p:ph type="sldNum" sz="quarter" idx="5"/>
          </p:nvPr>
        </p:nvSpPr>
        <p:spPr/>
        <p:txBody>
          <a:bodyPr/>
          <a:lstStyle/>
          <a:p>
            <a:fld id="{0837621E-2D94-4874-8D2F-F90746483814}" type="slidenum">
              <a:rPr lang="en-US" smtClean="0"/>
              <a:t>17</a:t>
            </a:fld>
            <a:endParaRPr lang="en-US" dirty="0"/>
          </a:p>
        </p:txBody>
      </p:sp>
    </p:spTree>
    <p:extLst>
      <p:ext uri="{BB962C8B-B14F-4D97-AF65-F5344CB8AC3E}">
        <p14:creationId xmlns:p14="http://schemas.microsoft.com/office/powerpoint/2010/main" val="3021058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displays our balanced dataset. </a:t>
            </a:r>
          </a:p>
          <a:p>
            <a:r>
              <a:rPr lang="en-US" dirty="0"/>
              <a:t>The absence of a symptom can be as important as the presence of a symptom. </a:t>
            </a:r>
          </a:p>
          <a:p>
            <a:r>
              <a:rPr lang="en-US" dirty="0"/>
              <a:t>This shows that each prognosis has a complete dataset.</a:t>
            </a:r>
          </a:p>
        </p:txBody>
      </p:sp>
      <p:sp>
        <p:nvSpPr>
          <p:cNvPr id="4" name="Slide Number Placeholder 3"/>
          <p:cNvSpPr>
            <a:spLocks noGrp="1"/>
          </p:cNvSpPr>
          <p:nvPr>
            <p:ph type="sldNum" sz="quarter" idx="5"/>
          </p:nvPr>
        </p:nvSpPr>
        <p:spPr/>
        <p:txBody>
          <a:bodyPr/>
          <a:lstStyle/>
          <a:p>
            <a:fld id="{0837621E-2D94-4874-8D2F-F90746483814}" type="slidenum">
              <a:rPr lang="en-US" smtClean="0"/>
              <a:t>18</a:t>
            </a:fld>
            <a:endParaRPr lang="en-US" dirty="0"/>
          </a:p>
        </p:txBody>
      </p:sp>
    </p:spTree>
    <p:extLst>
      <p:ext uri="{BB962C8B-B14F-4D97-AF65-F5344CB8AC3E}">
        <p14:creationId xmlns:p14="http://schemas.microsoft.com/office/powerpoint/2010/main" val="562341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displays which prognosis have the most symptom frequency. </a:t>
            </a:r>
          </a:p>
        </p:txBody>
      </p:sp>
      <p:sp>
        <p:nvSpPr>
          <p:cNvPr id="4" name="Slide Number Placeholder 3"/>
          <p:cNvSpPr>
            <a:spLocks noGrp="1"/>
          </p:cNvSpPr>
          <p:nvPr>
            <p:ph type="sldNum" sz="quarter" idx="5"/>
          </p:nvPr>
        </p:nvSpPr>
        <p:spPr/>
        <p:txBody>
          <a:bodyPr/>
          <a:lstStyle/>
          <a:p>
            <a:fld id="{0837621E-2D94-4874-8D2F-F90746483814}" type="slidenum">
              <a:rPr lang="en-US" smtClean="0"/>
              <a:t>19</a:t>
            </a:fld>
            <a:endParaRPr lang="en-US" dirty="0"/>
          </a:p>
        </p:txBody>
      </p:sp>
    </p:spTree>
    <p:extLst>
      <p:ext uri="{BB962C8B-B14F-4D97-AF65-F5344CB8AC3E}">
        <p14:creationId xmlns:p14="http://schemas.microsoft.com/office/powerpoint/2010/main" val="4163135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tableau this interactive chart allows us to select a symptom and easily see based off color how many diseases have it.</a:t>
            </a:r>
          </a:p>
        </p:txBody>
      </p:sp>
      <p:sp>
        <p:nvSpPr>
          <p:cNvPr id="4" name="Slide Number Placeholder 3"/>
          <p:cNvSpPr>
            <a:spLocks noGrp="1"/>
          </p:cNvSpPr>
          <p:nvPr>
            <p:ph type="sldNum" sz="quarter" idx="5"/>
          </p:nvPr>
        </p:nvSpPr>
        <p:spPr/>
        <p:txBody>
          <a:bodyPr/>
          <a:lstStyle/>
          <a:p>
            <a:fld id="{0837621E-2D94-4874-8D2F-F90746483814}" type="slidenum">
              <a:rPr lang="en-US" smtClean="0"/>
              <a:t>20</a:t>
            </a:fld>
            <a:endParaRPr lang="en-US" dirty="0"/>
          </a:p>
        </p:txBody>
      </p:sp>
    </p:spTree>
    <p:extLst>
      <p:ext uri="{BB962C8B-B14F-4D97-AF65-F5344CB8AC3E}">
        <p14:creationId xmlns:p14="http://schemas.microsoft.com/office/powerpoint/2010/main" val="357331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develop our disease prediction machine learning model required the use of multiple technologies and programming languages. We used Jupyter Notebook to write Python code for both data preprocessing and our machine learning model. A SQL database was created with pgAdmin. A Tableau storyboard was developed for interactive data visualizations. The following slides will provide detailed explanations of how each technology was used. </a:t>
            </a:r>
          </a:p>
        </p:txBody>
      </p:sp>
      <p:sp>
        <p:nvSpPr>
          <p:cNvPr id="4" name="Slide Number Placeholder 3"/>
          <p:cNvSpPr>
            <a:spLocks noGrp="1"/>
          </p:cNvSpPr>
          <p:nvPr>
            <p:ph type="sldNum" sz="quarter" idx="5"/>
          </p:nvPr>
        </p:nvSpPr>
        <p:spPr/>
        <p:txBody>
          <a:bodyPr/>
          <a:lstStyle/>
          <a:p>
            <a:fld id="{0837621E-2D94-4874-8D2F-F90746483814}" type="slidenum">
              <a:rPr lang="en-US" smtClean="0"/>
              <a:t>4</a:t>
            </a:fld>
            <a:endParaRPr lang="en-US" dirty="0"/>
          </a:p>
        </p:txBody>
      </p:sp>
    </p:spTree>
    <p:extLst>
      <p:ext uri="{BB962C8B-B14F-4D97-AF65-F5344CB8AC3E}">
        <p14:creationId xmlns:p14="http://schemas.microsoft.com/office/powerpoint/2010/main" val="188402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the preprocessing the two CSV datasets were imported and assigned as to variables train_data and test_test.  A key part of the data exploration phase is preprocessing the data. This allows us to learn about the data characteristics and identify potential problems. We used the pandas info and describe functions to explore the data. For the model to function correctly all data in both data sets has to be in the correct data type. We also needed to isolate columns with null data and drop that data. The isnull with any functions identified the null values then the drop function was used to remove it from the data 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5</a:t>
            </a:fld>
            <a:endParaRPr lang="en-US" dirty="0"/>
          </a:p>
        </p:txBody>
      </p:sp>
    </p:spTree>
    <p:extLst>
      <p:ext uri="{BB962C8B-B14F-4D97-AF65-F5344CB8AC3E}">
        <p14:creationId xmlns:p14="http://schemas.microsoft.com/office/powerpoint/2010/main" val="202066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utilizes both training and testing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 set downloaded from Kaggle was already split into training and testing csv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training data is necessary to teach the machine learning algorithms.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testing data helps validate the accuracy of the algorithm’s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prepare the data for the machine learning models we created target and removed it from the features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 - The unique() function is used to find the unique elements of an array. It returns the sorted unique elements of an array.</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6</a:t>
            </a:fld>
            <a:endParaRPr lang="en-US" dirty="0"/>
          </a:p>
        </p:txBody>
      </p:sp>
    </p:spTree>
    <p:extLst>
      <p:ext uri="{BB962C8B-B14F-4D97-AF65-F5344CB8AC3E}">
        <p14:creationId xmlns:p14="http://schemas.microsoft.com/office/powerpoint/2010/main" val="366523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of symptoms for all diseases was created to allow for a GUI in our machine learning model where symptoms could be selected from a drop down box.</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7</a:t>
            </a:fld>
            <a:endParaRPr lang="en-US" dirty="0"/>
          </a:p>
        </p:txBody>
      </p:sp>
    </p:spTree>
    <p:extLst>
      <p:ext uri="{BB962C8B-B14F-4D97-AF65-F5344CB8AC3E}">
        <p14:creationId xmlns:p14="http://schemas.microsoft.com/office/powerpoint/2010/main" val="210608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preprocessed train_data, test_data and sympt_df data sets were exported into PostgresSQL as three separate tables.</a:t>
            </a:r>
          </a:p>
          <a:p>
            <a:r>
              <a:rPr lang="en-US" dirty="0"/>
              <a:t>This created a static database in pgAdmin for use throughout the project.</a:t>
            </a:r>
          </a:p>
          <a:p>
            <a:r>
              <a:rPr lang="en-US" dirty="0"/>
              <a:t>There is a detailed ERD the displays the relationships.</a:t>
            </a:r>
          </a:p>
          <a:p>
            <a:r>
              <a:rPr lang="en-US" dirty="0"/>
              <a:t>A join was performed on the tables.</a:t>
            </a:r>
          </a:p>
          <a:p>
            <a:r>
              <a:rPr lang="en-US" dirty="0"/>
              <a:t>The database interfaces with [</a:t>
            </a:r>
            <a:r>
              <a:rPr lang="en-US" dirty="0" err="1"/>
              <a:t>Disease_Prediction_ML.ipynb</a:t>
            </a:r>
            <a:r>
              <a:rPr lang="en-US" dirty="0"/>
              <a:t>](</a:t>
            </a:r>
            <a:r>
              <a:rPr lang="en-US" dirty="0" err="1"/>
              <a:t>Disease_Prediction_ML.ipynb</a:t>
            </a:r>
            <a:r>
              <a:rPr lang="en-US" dirty="0"/>
              <a:t>).</a:t>
            </a:r>
          </a:p>
          <a:p>
            <a:r>
              <a:rPr lang="en-US" dirty="0"/>
              <a:t>Using ‘from </a:t>
            </a:r>
            <a:r>
              <a:rPr lang="en-US" dirty="0" err="1"/>
              <a:t>sqlalchemy</a:t>
            </a:r>
            <a:r>
              <a:rPr lang="en-US" dirty="0"/>
              <a:t> import </a:t>
            </a:r>
            <a:r>
              <a:rPr lang="en-US" dirty="0" err="1"/>
              <a:t>create_engine</a:t>
            </a:r>
            <a:r>
              <a:rPr lang="en-US" dirty="0"/>
              <a:t>’ the PostgresSQL data is used in our machine learning model.</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8</a:t>
            </a:fld>
            <a:endParaRPr lang="en-US"/>
          </a:p>
        </p:txBody>
      </p:sp>
    </p:spTree>
    <p:extLst>
      <p:ext uri="{BB962C8B-B14F-4D97-AF65-F5344CB8AC3E}">
        <p14:creationId xmlns:p14="http://schemas.microsoft.com/office/powerpoint/2010/main" val="3209129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9</a:t>
            </a:fld>
            <a:endParaRPr lang="en-US" dirty="0"/>
          </a:p>
        </p:txBody>
      </p:sp>
    </p:spTree>
    <p:extLst>
      <p:ext uri="{BB962C8B-B14F-4D97-AF65-F5344CB8AC3E}">
        <p14:creationId xmlns:p14="http://schemas.microsoft.com/office/powerpoint/2010/main" val="51153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10</a:t>
            </a:fld>
            <a:endParaRPr lang="en-US" dirty="0"/>
          </a:p>
        </p:txBody>
      </p:sp>
    </p:spTree>
    <p:extLst>
      <p:ext uri="{BB962C8B-B14F-4D97-AF65-F5344CB8AC3E}">
        <p14:creationId xmlns:p14="http://schemas.microsoft.com/office/powerpoint/2010/main" val="372857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clean data set the data analysis phase can begin. </a:t>
            </a:r>
          </a:p>
          <a:p>
            <a:r>
              <a:rPr lang="en-US" dirty="0"/>
              <a:t>There are many modeling techniques that can be used to analyze data. </a:t>
            </a:r>
          </a:p>
          <a:p>
            <a:r>
              <a:rPr lang="en-US" dirty="0"/>
              <a:t>Supervised learning models use labeled input and output data.</a:t>
            </a:r>
          </a:p>
          <a:p>
            <a:r>
              <a:rPr lang="en-US" dirty="0"/>
              <a:t>We choose 4 supervised learning models: logistic regression, decision tree, random forest and naïve bayes.</a:t>
            </a:r>
          </a:p>
          <a:p>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11</a:t>
            </a:fld>
            <a:endParaRPr lang="en-US" dirty="0"/>
          </a:p>
        </p:txBody>
      </p:sp>
    </p:spTree>
    <p:extLst>
      <p:ext uri="{BB962C8B-B14F-4D97-AF65-F5344CB8AC3E}">
        <p14:creationId xmlns:p14="http://schemas.microsoft.com/office/powerpoint/2010/main" val="230845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7CDD-0B68-4C0C-B1B1-3647BE644203}"/>
              </a:ext>
            </a:extLst>
          </p:cNvPr>
          <p:cNvSpPr>
            <a:spLocks noGrp="1"/>
          </p:cNvSpPr>
          <p:nvPr>
            <p:ph type="ctrTitle"/>
          </p:nvPr>
        </p:nvSpPr>
        <p:spPr>
          <a:xfrm>
            <a:off x="864348" y="638287"/>
            <a:ext cx="10463304" cy="2944009"/>
          </a:xfrm>
        </p:spPr>
        <p:txBody>
          <a:bodyPr/>
          <a:lstStyle/>
          <a:p>
            <a:r>
              <a:rPr lang="en-US" sz="6000" dirty="0"/>
              <a:t>Data Analysis Final Project: Disease Prediction</a:t>
            </a:r>
          </a:p>
        </p:txBody>
      </p:sp>
      <p:sp>
        <p:nvSpPr>
          <p:cNvPr id="3" name="Subtitle 2">
            <a:extLst>
              <a:ext uri="{FF2B5EF4-FFF2-40B4-BE49-F238E27FC236}">
                <a16:creationId xmlns:a16="http://schemas.microsoft.com/office/drawing/2014/main" id="{18075BA7-93DC-4EA9-8EC3-9B989C4C3B3B}"/>
              </a:ext>
            </a:extLst>
          </p:cNvPr>
          <p:cNvSpPr>
            <a:spLocks noGrp="1"/>
          </p:cNvSpPr>
          <p:nvPr>
            <p:ph type="subTitle" idx="1"/>
          </p:nvPr>
        </p:nvSpPr>
        <p:spPr>
          <a:xfrm>
            <a:off x="982832" y="4195482"/>
            <a:ext cx="8825658" cy="1400287"/>
          </a:xfrm>
        </p:spPr>
        <p:txBody>
          <a:bodyPr/>
          <a:lstStyle/>
          <a:p>
            <a:r>
              <a:rPr lang="en-US" sz="2400" dirty="0"/>
              <a:t>team – code blue</a:t>
            </a:r>
          </a:p>
          <a:p>
            <a:r>
              <a:rPr lang="en-US" dirty="0"/>
              <a:t>Frank Sullivan, jade bible, john setzer,</a:t>
            </a:r>
          </a:p>
          <a:p>
            <a:r>
              <a:rPr lang="en-US" dirty="0"/>
              <a:t>morgan behr, summer bell</a:t>
            </a:r>
          </a:p>
          <a:p>
            <a:endParaRPr lang="en-US" dirty="0"/>
          </a:p>
          <a:p>
            <a:endParaRPr lang="en-US" dirty="0"/>
          </a:p>
          <a:p>
            <a:endParaRPr lang="en-US" dirty="0"/>
          </a:p>
        </p:txBody>
      </p:sp>
    </p:spTree>
    <p:extLst>
      <p:ext uri="{BB962C8B-B14F-4D97-AF65-F5344CB8AC3E}">
        <p14:creationId xmlns:p14="http://schemas.microsoft.com/office/powerpoint/2010/main" val="53642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pgAdmin </a:t>
            </a:r>
            <a:br>
              <a:rPr lang="en-US" dirty="0"/>
            </a:br>
            <a:endParaRPr lang="en-US" dirty="0"/>
          </a:p>
        </p:txBody>
      </p:sp>
      <p:pic>
        <p:nvPicPr>
          <p:cNvPr id="4" name="Picture 3">
            <a:extLst>
              <a:ext uri="{FF2B5EF4-FFF2-40B4-BE49-F238E27FC236}">
                <a16:creationId xmlns:a16="http://schemas.microsoft.com/office/drawing/2014/main" id="{0AC9D65A-834E-4CD7-84F5-768446241EA0}"/>
              </a:ext>
            </a:extLst>
          </p:cNvPr>
          <p:cNvPicPr>
            <a:picLocks noChangeAspect="1"/>
          </p:cNvPicPr>
          <p:nvPr/>
        </p:nvPicPr>
        <p:blipFill>
          <a:blip r:embed="rId3"/>
          <a:stretch>
            <a:fillRect/>
          </a:stretch>
        </p:blipFill>
        <p:spPr>
          <a:xfrm>
            <a:off x="724343" y="1593333"/>
            <a:ext cx="5750885" cy="4531457"/>
          </a:xfrm>
          <a:prstGeom prst="rect">
            <a:avLst/>
          </a:prstGeom>
        </p:spPr>
      </p:pic>
    </p:spTree>
    <p:extLst>
      <p:ext uri="{BB962C8B-B14F-4D97-AF65-F5344CB8AC3E}">
        <p14:creationId xmlns:p14="http://schemas.microsoft.com/office/powerpoint/2010/main" val="150751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Data Analysis Phase</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Supervised Learning Models:</a:t>
            </a:r>
          </a:p>
          <a:p>
            <a:pPr lvl="1" indent="-342900">
              <a:buAutoNum type="arabicPeriod"/>
            </a:pPr>
            <a:r>
              <a:rPr lang="en-US" dirty="0"/>
              <a:t>Logistic Regression</a:t>
            </a:r>
          </a:p>
          <a:p>
            <a:pPr lvl="1" indent="-342900">
              <a:buAutoNum type="arabicPeriod"/>
            </a:pPr>
            <a:r>
              <a:rPr lang="en-US" dirty="0"/>
              <a:t>Decision Tree</a:t>
            </a:r>
          </a:p>
          <a:p>
            <a:pPr lvl="1" indent="-342900">
              <a:buAutoNum type="arabicPeriod"/>
            </a:pPr>
            <a:r>
              <a:rPr lang="en-US" dirty="0"/>
              <a:t>Random Forest</a:t>
            </a:r>
          </a:p>
          <a:p>
            <a:pPr lvl="1" indent="-342900">
              <a:buAutoNum type="arabicPeriod"/>
            </a:pPr>
            <a:r>
              <a:rPr lang="en-US" dirty="0"/>
              <a:t>Naïve Bayes</a:t>
            </a:r>
          </a:p>
        </p:txBody>
      </p:sp>
    </p:spTree>
    <p:extLst>
      <p:ext uri="{BB962C8B-B14F-4D97-AF65-F5344CB8AC3E}">
        <p14:creationId xmlns:p14="http://schemas.microsoft.com/office/powerpoint/2010/main" val="288390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Logistical Regression</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Good for binary datasets</a:t>
            </a:r>
          </a:p>
          <a:p>
            <a:pPr lvl="1"/>
            <a:r>
              <a:rPr lang="en-US" dirty="0"/>
              <a:t>Less inclined to overfit</a:t>
            </a:r>
          </a:p>
          <a:p>
            <a:endParaRPr lang="en-US" dirty="0"/>
          </a:p>
          <a:p>
            <a:pPr marL="0" indent="0">
              <a:buNone/>
            </a:pPr>
            <a:endParaRPr lang="en-US" dirty="0"/>
          </a:p>
          <a:p>
            <a:r>
              <a:rPr lang="en-US" dirty="0"/>
              <a:t>Limitations</a:t>
            </a:r>
          </a:p>
          <a:p>
            <a:pPr lvl="1"/>
            <a:r>
              <a:rPr lang="en-US" dirty="0"/>
              <a:t>Requires a large sample size</a:t>
            </a:r>
          </a:p>
        </p:txBody>
      </p:sp>
    </p:spTree>
    <p:extLst>
      <p:ext uri="{BB962C8B-B14F-4D97-AF65-F5344CB8AC3E}">
        <p14:creationId xmlns:p14="http://schemas.microsoft.com/office/powerpoint/2010/main" val="195301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Decision Tree</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Less data preparation effort</a:t>
            </a:r>
          </a:p>
          <a:p>
            <a:pPr lvl="1"/>
            <a:r>
              <a:rPr lang="en-US" dirty="0"/>
              <a:t>Intuitive and easy to explain</a:t>
            </a:r>
          </a:p>
          <a:p>
            <a:endParaRPr lang="en-US" dirty="0"/>
          </a:p>
          <a:p>
            <a:r>
              <a:rPr lang="en-US" dirty="0"/>
              <a:t>Limitations</a:t>
            </a:r>
          </a:p>
          <a:p>
            <a:pPr lvl="1"/>
            <a:r>
              <a:rPr lang="en-US" dirty="0"/>
              <a:t>Small changes in data can cause large changes in structure</a:t>
            </a:r>
          </a:p>
          <a:p>
            <a:pPr lvl="1"/>
            <a:r>
              <a:rPr lang="en-US" dirty="0"/>
              <a:t>More significant model training time</a:t>
            </a:r>
          </a:p>
        </p:txBody>
      </p:sp>
    </p:spTree>
    <p:extLst>
      <p:ext uri="{BB962C8B-B14F-4D97-AF65-F5344CB8AC3E}">
        <p14:creationId xmlns:p14="http://schemas.microsoft.com/office/powerpoint/2010/main" val="27935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Random Forest</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Reduced chance of overfitting</a:t>
            </a:r>
          </a:p>
          <a:p>
            <a:pPr lvl="1"/>
            <a:r>
              <a:rPr lang="en-US" dirty="0"/>
              <a:t>Primarily used for classification</a:t>
            </a:r>
          </a:p>
          <a:p>
            <a:pPr lvl="1"/>
            <a:r>
              <a:rPr lang="en-US" dirty="0"/>
              <a:t>Flexible and possess high accuracy</a:t>
            </a:r>
          </a:p>
          <a:p>
            <a:pPr lvl="1"/>
            <a:r>
              <a:rPr lang="en-US" dirty="0"/>
              <a:t>Work well for a large range of data items</a:t>
            </a:r>
          </a:p>
          <a:p>
            <a:endParaRPr lang="en-US" dirty="0"/>
          </a:p>
          <a:p>
            <a:r>
              <a:rPr lang="en-US" dirty="0"/>
              <a:t>Limitations</a:t>
            </a:r>
          </a:p>
          <a:p>
            <a:pPr lvl="1"/>
            <a:r>
              <a:rPr lang="en-US" dirty="0"/>
              <a:t>Complexity</a:t>
            </a:r>
          </a:p>
          <a:p>
            <a:pPr lvl="1"/>
            <a:r>
              <a:rPr lang="en-US" dirty="0"/>
              <a:t>Time consuming</a:t>
            </a:r>
          </a:p>
        </p:txBody>
      </p:sp>
    </p:spTree>
    <p:extLst>
      <p:ext uri="{BB962C8B-B14F-4D97-AF65-F5344CB8AC3E}">
        <p14:creationId xmlns:p14="http://schemas.microsoft.com/office/powerpoint/2010/main" val="1912035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Naïve Bayes</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Straight-forward algorithm</a:t>
            </a:r>
          </a:p>
          <a:p>
            <a:pPr lvl="1"/>
            <a:r>
              <a:rPr lang="en-US" dirty="0"/>
              <a:t>Low risk of overfitting</a:t>
            </a:r>
          </a:p>
          <a:p>
            <a:endParaRPr lang="en-US" dirty="0"/>
          </a:p>
          <a:p>
            <a:r>
              <a:rPr lang="en-US" dirty="0"/>
              <a:t>Limitations</a:t>
            </a:r>
          </a:p>
          <a:p>
            <a:pPr lvl="1"/>
            <a:r>
              <a:rPr lang="en-US" dirty="0"/>
              <a:t>Not ideal for data with complex features</a:t>
            </a:r>
          </a:p>
          <a:p>
            <a:pPr lvl="1"/>
            <a:r>
              <a:rPr lang="en-US" dirty="0"/>
              <a:t>Biased nature</a:t>
            </a:r>
          </a:p>
        </p:txBody>
      </p:sp>
    </p:spTree>
    <p:extLst>
      <p:ext uri="{BB962C8B-B14F-4D97-AF65-F5344CB8AC3E}">
        <p14:creationId xmlns:p14="http://schemas.microsoft.com/office/powerpoint/2010/main" val="224602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ED05-BFD0-448C-ADE8-E912DD36F457}"/>
              </a:ext>
            </a:extLst>
          </p:cNvPr>
          <p:cNvSpPr>
            <a:spLocks noGrp="1"/>
          </p:cNvSpPr>
          <p:nvPr>
            <p:ph type="title"/>
          </p:nvPr>
        </p:nvSpPr>
        <p:spPr/>
        <p:txBody>
          <a:bodyPr/>
          <a:lstStyle/>
          <a:p>
            <a:r>
              <a:rPr lang="en-US" dirty="0"/>
              <a:t>Test Patient 1</a:t>
            </a:r>
          </a:p>
        </p:txBody>
      </p:sp>
      <p:sp>
        <p:nvSpPr>
          <p:cNvPr id="3" name="Content Placeholder 2">
            <a:extLst>
              <a:ext uri="{FF2B5EF4-FFF2-40B4-BE49-F238E27FC236}">
                <a16:creationId xmlns:a16="http://schemas.microsoft.com/office/drawing/2014/main" id="{8451B911-B308-4EFE-BF9C-AEFDC418E7B1}"/>
              </a:ext>
            </a:extLst>
          </p:cNvPr>
          <p:cNvSpPr>
            <a:spLocks noGrp="1"/>
          </p:cNvSpPr>
          <p:nvPr>
            <p:ph idx="1"/>
          </p:nvPr>
        </p:nvSpPr>
        <p:spPr>
          <a:xfrm>
            <a:off x="711240" y="1697277"/>
            <a:ext cx="3359719" cy="720246"/>
          </a:xfrm>
        </p:spPr>
        <p:txBody>
          <a:bodyPr/>
          <a:lstStyle/>
          <a:p>
            <a:r>
              <a:rPr lang="en-US" dirty="0"/>
              <a:t>Accuracy Score:</a:t>
            </a:r>
          </a:p>
          <a:p>
            <a:endParaRPr lang="en-US" dirty="0"/>
          </a:p>
          <a:p>
            <a:endParaRPr lang="en-US" dirty="0"/>
          </a:p>
        </p:txBody>
      </p:sp>
      <p:pic>
        <p:nvPicPr>
          <p:cNvPr id="5" name="Picture 4">
            <a:extLst>
              <a:ext uri="{FF2B5EF4-FFF2-40B4-BE49-F238E27FC236}">
                <a16:creationId xmlns:a16="http://schemas.microsoft.com/office/drawing/2014/main" id="{6EF7B6EB-0E40-40DB-8476-104D9DF10DD7}"/>
              </a:ext>
            </a:extLst>
          </p:cNvPr>
          <p:cNvPicPr>
            <a:picLocks noChangeAspect="1"/>
          </p:cNvPicPr>
          <p:nvPr/>
        </p:nvPicPr>
        <p:blipFill>
          <a:blip r:embed="rId2"/>
          <a:stretch>
            <a:fillRect/>
          </a:stretch>
        </p:blipFill>
        <p:spPr>
          <a:xfrm>
            <a:off x="4563455" y="2369144"/>
            <a:ext cx="7115175" cy="3562350"/>
          </a:xfrm>
          <a:prstGeom prst="rect">
            <a:avLst/>
          </a:prstGeom>
        </p:spPr>
      </p:pic>
      <p:pic>
        <p:nvPicPr>
          <p:cNvPr id="9" name="Picture 8">
            <a:extLst>
              <a:ext uri="{FF2B5EF4-FFF2-40B4-BE49-F238E27FC236}">
                <a16:creationId xmlns:a16="http://schemas.microsoft.com/office/drawing/2014/main" id="{4B7EA9C7-7842-4992-B6BA-7AB491BE14E6}"/>
              </a:ext>
            </a:extLst>
          </p:cNvPr>
          <p:cNvPicPr>
            <a:picLocks noChangeAspect="1"/>
          </p:cNvPicPr>
          <p:nvPr/>
        </p:nvPicPr>
        <p:blipFill>
          <a:blip r:embed="rId3"/>
          <a:stretch>
            <a:fillRect/>
          </a:stretch>
        </p:blipFill>
        <p:spPr>
          <a:xfrm>
            <a:off x="1001234" y="2369144"/>
            <a:ext cx="2581210" cy="2393486"/>
          </a:xfrm>
          <a:prstGeom prst="rect">
            <a:avLst/>
          </a:prstGeom>
        </p:spPr>
      </p:pic>
      <p:sp>
        <p:nvSpPr>
          <p:cNvPr id="10" name="Content Placeholder 2">
            <a:extLst>
              <a:ext uri="{FF2B5EF4-FFF2-40B4-BE49-F238E27FC236}">
                <a16:creationId xmlns:a16="http://schemas.microsoft.com/office/drawing/2014/main" id="{5AEFA8B2-F965-4E07-90C2-582D2A4BC49A}"/>
              </a:ext>
            </a:extLst>
          </p:cNvPr>
          <p:cNvSpPr txBox="1">
            <a:spLocks/>
          </p:cNvSpPr>
          <p:nvPr/>
        </p:nvSpPr>
        <p:spPr>
          <a:xfrm>
            <a:off x="4563455" y="1697277"/>
            <a:ext cx="3359719" cy="7202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GUI:</a:t>
            </a:r>
          </a:p>
          <a:p>
            <a:endParaRPr lang="en-US" dirty="0"/>
          </a:p>
          <a:p>
            <a:endParaRPr lang="en-US" dirty="0"/>
          </a:p>
        </p:txBody>
      </p:sp>
    </p:spTree>
    <p:extLst>
      <p:ext uri="{BB962C8B-B14F-4D97-AF65-F5344CB8AC3E}">
        <p14:creationId xmlns:p14="http://schemas.microsoft.com/office/powerpoint/2010/main" val="15421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p:txBody>
          <a:bodyPr/>
          <a:lstStyle/>
          <a:p>
            <a:r>
              <a:rPr lang="en-US" sz="2800" dirty="0"/>
              <a:t>Interactive storyboard created in Tableau</a:t>
            </a:r>
          </a:p>
          <a:p>
            <a:pPr marL="0" indent="0">
              <a:buNone/>
            </a:pPr>
            <a:endParaRPr lang="en-US" dirty="0"/>
          </a:p>
          <a:p>
            <a:pPr marL="0" indent="0">
              <a:buNone/>
            </a:pPr>
            <a:r>
              <a:rPr lang="en-US" dirty="0"/>
              <a:t>Follow the link below: </a:t>
            </a:r>
          </a:p>
          <a:p>
            <a:pPr marL="0" indent="0">
              <a:buNone/>
            </a:pPr>
            <a:endParaRPr lang="en-US" dirty="0"/>
          </a:p>
        </p:txBody>
      </p:sp>
    </p:spTree>
    <p:extLst>
      <p:ext uri="{BB962C8B-B14F-4D97-AF65-F5344CB8AC3E}">
        <p14:creationId xmlns:p14="http://schemas.microsoft.com/office/powerpoint/2010/main" val="168832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 - Charts</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a:xfrm>
            <a:off x="646111" y="1409290"/>
            <a:ext cx="8946541" cy="679524"/>
          </a:xfrm>
        </p:spPr>
        <p:txBody>
          <a:bodyPr/>
          <a:lstStyle/>
          <a:p>
            <a:pPr marL="0" indent="0">
              <a:buNone/>
            </a:pPr>
            <a:r>
              <a:rPr lang="en-US" sz="2800" dirty="0"/>
              <a:t>Balanced Dataset</a:t>
            </a:r>
          </a:p>
          <a:p>
            <a:pPr marL="0" indent="0">
              <a:buNone/>
            </a:pPr>
            <a:endParaRPr lang="en-US" dirty="0"/>
          </a:p>
        </p:txBody>
      </p:sp>
      <p:pic>
        <p:nvPicPr>
          <p:cNvPr id="5" name="Picture 4">
            <a:extLst>
              <a:ext uri="{FF2B5EF4-FFF2-40B4-BE49-F238E27FC236}">
                <a16:creationId xmlns:a16="http://schemas.microsoft.com/office/drawing/2014/main" id="{E5B5C948-1F97-42EE-A943-CE137B40B9F8}"/>
              </a:ext>
            </a:extLst>
          </p:cNvPr>
          <p:cNvPicPr>
            <a:picLocks noChangeAspect="1"/>
          </p:cNvPicPr>
          <p:nvPr/>
        </p:nvPicPr>
        <p:blipFill>
          <a:blip r:embed="rId3"/>
          <a:stretch>
            <a:fillRect/>
          </a:stretch>
        </p:blipFill>
        <p:spPr>
          <a:xfrm>
            <a:off x="646111" y="2184531"/>
            <a:ext cx="7267575" cy="4333875"/>
          </a:xfrm>
          <a:prstGeom prst="rect">
            <a:avLst/>
          </a:prstGeom>
        </p:spPr>
      </p:pic>
    </p:spTree>
    <p:extLst>
      <p:ext uri="{BB962C8B-B14F-4D97-AF65-F5344CB8AC3E}">
        <p14:creationId xmlns:p14="http://schemas.microsoft.com/office/powerpoint/2010/main" val="3257558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 - Charts</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a:xfrm>
            <a:off x="646111" y="1409290"/>
            <a:ext cx="8946541" cy="679524"/>
          </a:xfrm>
        </p:spPr>
        <p:txBody>
          <a:bodyPr/>
          <a:lstStyle/>
          <a:p>
            <a:pPr marL="0" indent="0">
              <a:buNone/>
            </a:pPr>
            <a:r>
              <a:rPr lang="en-US" sz="2800" dirty="0"/>
              <a:t>Diseases &amp; Symptoms</a:t>
            </a:r>
          </a:p>
          <a:p>
            <a:pPr marL="0" indent="0">
              <a:buNone/>
            </a:pPr>
            <a:endParaRPr lang="en-US" dirty="0"/>
          </a:p>
        </p:txBody>
      </p:sp>
      <p:pic>
        <p:nvPicPr>
          <p:cNvPr id="6" name="Picture 5">
            <a:extLst>
              <a:ext uri="{FF2B5EF4-FFF2-40B4-BE49-F238E27FC236}">
                <a16:creationId xmlns:a16="http://schemas.microsoft.com/office/drawing/2014/main" id="{33E3439E-3911-426B-9265-AFCD8257E8D6}"/>
              </a:ext>
            </a:extLst>
          </p:cNvPr>
          <p:cNvPicPr>
            <a:picLocks noChangeAspect="1"/>
          </p:cNvPicPr>
          <p:nvPr/>
        </p:nvPicPr>
        <p:blipFill>
          <a:blip r:embed="rId3"/>
          <a:stretch>
            <a:fillRect/>
          </a:stretch>
        </p:blipFill>
        <p:spPr>
          <a:xfrm>
            <a:off x="646111" y="2036681"/>
            <a:ext cx="7305675" cy="4362450"/>
          </a:xfrm>
          <a:prstGeom prst="rect">
            <a:avLst/>
          </a:prstGeom>
        </p:spPr>
      </p:pic>
    </p:spTree>
    <p:extLst>
      <p:ext uri="{BB962C8B-B14F-4D97-AF65-F5344CB8AC3E}">
        <p14:creationId xmlns:p14="http://schemas.microsoft.com/office/powerpoint/2010/main" val="171236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Reason Why the Topic was Selected</a:t>
            </a:r>
          </a:p>
          <a:p>
            <a:pPr lvl="1"/>
            <a:r>
              <a:rPr lang="en-US" dirty="0"/>
              <a:t>Developing a model where a list of symptoms can be input to make disease predictions can help diagnosing diseases faster</a:t>
            </a:r>
          </a:p>
          <a:p>
            <a:pPr marL="457200" lvl="1" indent="0">
              <a:buNone/>
            </a:pPr>
            <a:endParaRPr lang="en-US" dirty="0"/>
          </a:p>
          <a:p>
            <a:r>
              <a:rPr lang="en-US" dirty="0"/>
              <a:t>Description of the Data Source</a:t>
            </a:r>
          </a:p>
          <a:p>
            <a:pPr lvl="1"/>
            <a:r>
              <a:rPr lang="en-US" dirty="0"/>
              <a:t>The data used is two csv files downloaded from Kaggle. </a:t>
            </a:r>
          </a:p>
          <a:p>
            <a:pPr lvl="1"/>
            <a:r>
              <a:rPr lang="en-US" dirty="0"/>
              <a:t>The dataset utilized from a csv testing and csv training file.</a:t>
            </a:r>
          </a:p>
          <a:p>
            <a:pPr lvl="1"/>
            <a:r>
              <a:rPr lang="en-US" dirty="0"/>
              <a:t>The source of the data from the author is not disclosed.</a:t>
            </a:r>
          </a:p>
          <a:p>
            <a:endParaRPr lang="en-US" dirty="0"/>
          </a:p>
          <a:p>
            <a:pPr lvl="1"/>
            <a:endParaRPr lang="en-US" dirty="0"/>
          </a:p>
        </p:txBody>
      </p:sp>
    </p:spTree>
    <p:extLst>
      <p:ext uri="{BB962C8B-B14F-4D97-AF65-F5344CB8AC3E}">
        <p14:creationId xmlns:p14="http://schemas.microsoft.com/office/powerpoint/2010/main" val="9061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 - Charts</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a:xfrm>
            <a:off x="646111" y="1409290"/>
            <a:ext cx="8946541" cy="679524"/>
          </a:xfrm>
        </p:spPr>
        <p:txBody>
          <a:bodyPr/>
          <a:lstStyle/>
          <a:p>
            <a:pPr marL="0" indent="0">
              <a:buNone/>
            </a:pPr>
            <a:r>
              <a:rPr lang="en-US" sz="2800" dirty="0"/>
              <a:t>Diseases &amp; Symptoms </a:t>
            </a:r>
          </a:p>
          <a:p>
            <a:pPr marL="0" indent="0">
              <a:buNone/>
            </a:pPr>
            <a:endParaRPr lang="en-US" dirty="0"/>
          </a:p>
        </p:txBody>
      </p:sp>
      <p:pic>
        <p:nvPicPr>
          <p:cNvPr id="5" name="Picture 4">
            <a:extLst>
              <a:ext uri="{FF2B5EF4-FFF2-40B4-BE49-F238E27FC236}">
                <a16:creationId xmlns:a16="http://schemas.microsoft.com/office/drawing/2014/main" id="{D60D223F-1FDB-421F-BD69-4A0A23BF850E}"/>
              </a:ext>
            </a:extLst>
          </p:cNvPr>
          <p:cNvPicPr>
            <a:picLocks noChangeAspect="1"/>
          </p:cNvPicPr>
          <p:nvPr/>
        </p:nvPicPr>
        <p:blipFill>
          <a:blip r:embed="rId3"/>
          <a:stretch>
            <a:fillRect/>
          </a:stretch>
        </p:blipFill>
        <p:spPr>
          <a:xfrm>
            <a:off x="750909" y="2088814"/>
            <a:ext cx="7258050" cy="4371975"/>
          </a:xfrm>
          <a:prstGeom prst="rect">
            <a:avLst/>
          </a:prstGeom>
        </p:spPr>
      </p:pic>
    </p:spTree>
    <p:extLst>
      <p:ext uri="{BB962C8B-B14F-4D97-AF65-F5344CB8AC3E}">
        <p14:creationId xmlns:p14="http://schemas.microsoft.com/office/powerpoint/2010/main" val="382400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Questions We Hope to Answer with the Data</a:t>
            </a:r>
          </a:p>
          <a:p>
            <a:pPr marL="0" indent="0">
              <a:buNone/>
            </a:pPr>
            <a:r>
              <a:rPr lang="en-US" dirty="0"/>
              <a:t>		1. Can our machine learning model be used to predict the 			correct disease based on symptoms entered?</a:t>
            </a:r>
          </a:p>
          <a:p>
            <a:pPr marL="0" indent="0">
              <a:buNone/>
            </a:pPr>
            <a:r>
              <a:rPr lang="en-US" dirty="0"/>
              <a:t>		2. How many symptoms need to be present to increase the 	accuracy of the model?</a:t>
            </a:r>
          </a:p>
          <a:p>
            <a:endParaRPr lang="en-US" dirty="0"/>
          </a:p>
          <a:p>
            <a:pPr lvl="1"/>
            <a:endParaRPr lang="en-US" dirty="0"/>
          </a:p>
        </p:txBody>
      </p:sp>
    </p:spTree>
    <p:extLst>
      <p:ext uri="{BB962C8B-B14F-4D97-AF65-F5344CB8AC3E}">
        <p14:creationId xmlns:p14="http://schemas.microsoft.com/office/powerpoint/2010/main" val="41082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7A2B-8F06-4C08-AA3B-735A11D451AE}"/>
              </a:ext>
            </a:extLst>
          </p:cNvPr>
          <p:cNvSpPr>
            <a:spLocks noGrp="1"/>
          </p:cNvSpPr>
          <p:nvPr>
            <p:ph type="title"/>
          </p:nvPr>
        </p:nvSpPr>
        <p:spPr/>
        <p:txBody>
          <a:bodyPr/>
          <a:lstStyle/>
          <a:p>
            <a:r>
              <a:rPr lang="en-US" dirty="0"/>
              <a:t>Technologies and Languages</a:t>
            </a:r>
          </a:p>
        </p:txBody>
      </p:sp>
      <p:sp>
        <p:nvSpPr>
          <p:cNvPr id="3" name="Content Placeholder 2">
            <a:extLst>
              <a:ext uri="{FF2B5EF4-FFF2-40B4-BE49-F238E27FC236}">
                <a16:creationId xmlns:a16="http://schemas.microsoft.com/office/drawing/2014/main" id="{59929EAB-D0FC-4492-9485-EBC78DA3EDFB}"/>
              </a:ext>
            </a:extLst>
          </p:cNvPr>
          <p:cNvSpPr>
            <a:spLocks noGrp="1"/>
          </p:cNvSpPr>
          <p:nvPr>
            <p:ph idx="1"/>
          </p:nvPr>
        </p:nvSpPr>
        <p:spPr/>
        <p:txBody>
          <a:bodyPr/>
          <a:lstStyle/>
          <a:p>
            <a:r>
              <a:rPr lang="en-US" dirty="0"/>
              <a:t>Jupyter Notebook</a:t>
            </a:r>
          </a:p>
          <a:p>
            <a:r>
              <a:rPr lang="en-US" dirty="0"/>
              <a:t>Python</a:t>
            </a:r>
          </a:p>
          <a:p>
            <a:pPr lvl="1"/>
            <a:r>
              <a:rPr lang="en-US" dirty="0"/>
              <a:t>Pandas</a:t>
            </a:r>
          </a:p>
          <a:p>
            <a:pPr lvl="1"/>
            <a:r>
              <a:rPr lang="en-US" dirty="0"/>
              <a:t>MatPlotLib</a:t>
            </a:r>
          </a:p>
          <a:p>
            <a:r>
              <a:rPr lang="en-US" dirty="0"/>
              <a:t>pgAdmin</a:t>
            </a:r>
          </a:p>
          <a:p>
            <a:r>
              <a:rPr lang="en-US" dirty="0"/>
              <a:t>PostgreSQL</a:t>
            </a:r>
          </a:p>
          <a:p>
            <a:r>
              <a:rPr lang="en-US" dirty="0"/>
              <a:t>Tableau</a:t>
            </a:r>
          </a:p>
          <a:p>
            <a:endParaRPr lang="en-US" dirty="0"/>
          </a:p>
          <a:p>
            <a:pPr marL="0" indent="0">
              <a:buNone/>
            </a:pPr>
            <a:endParaRPr lang="en-US" dirty="0"/>
          </a:p>
        </p:txBody>
      </p:sp>
    </p:spTree>
    <p:extLst>
      <p:ext uri="{BB962C8B-B14F-4D97-AF65-F5344CB8AC3E}">
        <p14:creationId xmlns:p14="http://schemas.microsoft.com/office/powerpoint/2010/main" val="29590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4D1-B7E0-45E3-AF80-4731396B9AAC}"/>
              </a:ext>
            </a:extLst>
          </p:cNvPr>
          <p:cNvSpPr>
            <a:spLocks noGrp="1"/>
          </p:cNvSpPr>
          <p:nvPr>
            <p:ph type="title"/>
          </p:nvPr>
        </p:nvSpPr>
        <p:spPr/>
        <p:txBody>
          <a:bodyPr/>
          <a:lstStyle/>
          <a:p>
            <a:r>
              <a:rPr lang="en-US" dirty="0"/>
              <a:t>Data Exploration Phase</a:t>
            </a:r>
          </a:p>
        </p:txBody>
      </p:sp>
      <p:sp>
        <p:nvSpPr>
          <p:cNvPr id="3" name="Text Placeholder 2">
            <a:extLst>
              <a:ext uri="{FF2B5EF4-FFF2-40B4-BE49-F238E27FC236}">
                <a16:creationId xmlns:a16="http://schemas.microsoft.com/office/drawing/2014/main" id="{FEDEB578-263A-4026-8966-6821C32338B9}"/>
              </a:ext>
            </a:extLst>
          </p:cNvPr>
          <p:cNvSpPr>
            <a:spLocks noGrp="1"/>
          </p:cNvSpPr>
          <p:nvPr>
            <p:ph type="body" idx="1"/>
          </p:nvPr>
        </p:nvSpPr>
        <p:spPr>
          <a:xfrm>
            <a:off x="1103312" y="1161729"/>
            <a:ext cx="4396338" cy="576262"/>
          </a:xfrm>
        </p:spPr>
        <p:txBody>
          <a:bodyPr/>
          <a:lstStyle/>
          <a:p>
            <a:r>
              <a:rPr lang="en-US" b="1" u="sng" dirty="0"/>
              <a:t>Preprocessing Data</a:t>
            </a:r>
          </a:p>
        </p:txBody>
      </p:sp>
      <p:sp>
        <p:nvSpPr>
          <p:cNvPr id="4" name="Content Placeholder 3">
            <a:extLst>
              <a:ext uri="{FF2B5EF4-FFF2-40B4-BE49-F238E27FC236}">
                <a16:creationId xmlns:a16="http://schemas.microsoft.com/office/drawing/2014/main" id="{113B55E9-5F54-4095-9350-D567D2D57927}"/>
              </a:ext>
            </a:extLst>
          </p:cNvPr>
          <p:cNvSpPr>
            <a:spLocks noGrp="1"/>
          </p:cNvSpPr>
          <p:nvPr>
            <p:ph sz="half" idx="2"/>
          </p:nvPr>
        </p:nvSpPr>
        <p:spPr>
          <a:xfrm>
            <a:off x="1103311" y="1853248"/>
            <a:ext cx="4992689" cy="3741738"/>
          </a:xfrm>
        </p:spPr>
        <p:txBody>
          <a:bodyPr/>
          <a:lstStyle/>
          <a:p>
            <a:r>
              <a:rPr lang="en-US" dirty="0"/>
              <a:t>Data Types evaluated</a:t>
            </a:r>
          </a:p>
          <a:p>
            <a:pPr lvl="1"/>
            <a:r>
              <a:rPr lang="en-US" dirty="0"/>
              <a:t>train_data.info()</a:t>
            </a:r>
          </a:p>
          <a:p>
            <a:pPr lvl="1"/>
            <a:r>
              <a:rPr lang="en-US" dirty="0"/>
              <a:t>test_data.info()</a:t>
            </a:r>
          </a:p>
          <a:p>
            <a:pPr lvl="1"/>
            <a:r>
              <a:rPr lang="en-US" dirty="0"/>
              <a:t>train_data.describe()</a:t>
            </a:r>
          </a:p>
          <a:p>
            <a:pPr lvl="1"/>
            <a:r>
              <a:rPr lang="en-US" dirty="0"/>
              <a:t>test_data.describe()</a:t>
            </a:r>
          </a:p>
          <a:p>
            <a:r>
              <a:rPr lang="en-US" dirty="0"/>
              <a:t>Null values removed</a:t>
            </a:r>
          </a:p>
          <a:p>
            <a:pPr lvl="1"/>
            <a:r>
              <a:rPr lang="en-US" dirty="0"/>
              <a:t>train_data.isnull().any()</a:t>
            </a:r>
          </a:p>
          <a:p>
            <a:pPr lvl="1"/>
            <a:r>
              <a:rPr lang="en-US" dirty="0"/>
              <a:t>train_data.drop(["Unnamed: 133"], axis=1, inplace=True)</a:t>
            </a:r>
          </a:p>
          <a:p>
            <a:endParaRPr lang="en-US" dirty="0"/>
          </a:p>
        </p:txBody>
      </p:sp>
      <p:pic>
        <p:nvPicPr>
          <p:cNvPr id="8" name="Content Placeholder 7">
            <a:extLst>
              <a:ext uri="{FF2B5EF4-FFF2-40B4-BE49-F238E27FC236}">
                <a16:creationId xmlns:a16="http://schemas.microsoft.com/office/drawing/2014/main" id="{4FB8A4E8-B36B-445E-A0C9-9BCC9FA6EC03}"/>
              </a:ext>
            </a:extLst>
          </p:cNvPr>
          <p:cNvPicPr>
            <a:picLocks noGrp="1" noChangeAspect="1"/>
          </p:cNvPicPr>
          <p:nvPr>
            <p:ph sz="quarter" idx="4"/>
          </p:nvPr>
        </p:nvPicPr>
        <p:blipFill>
          <a:blip r:embed="rId3"/>
          <a:stretch>
            <a:fillRect/>
          </a:stretch>
        </p:blipFill>
        <p:spPr>
          <a:xfrm>
            <a:off x="6759463" y="1853248"/>
            <a:ext cx="4619682" cy="3239481"/>
          </a:xfrm>
        </p:spPr>
      </p:pic>
    </p:spTree>
    <p:extLst>
      <p:ext uri="{BB962C8B-B14F-4D97-AF65-F5344CB8AC3E}">
        <p14:creationId xmlns:p14="http://schemas.microsoft.com/office/powerpoint/2010/main" val="336376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FF0A-0204-4E26-9EF8-D41CBE569E98}"/>
              </a:ext>
            </a:extLst>
          </p:cNvPr>
          <p:cNvSpPr>
            <a:spLocks noGrp="1"/>
          </p:cNvSpPr>
          <p:nvPr>
            <p:ph type="title"/>
          </p:nvPr>
        </p:nvSpPr>
        <p:spPr/>
        <p:txBody>
          <a:bodyPr/>
          <a:lstStyle/>
          <a:p>
            <a:r>
              <a:rPr lang="en-US" dirty="0"/>
              <a:t>Training and Testing Data</a:t>
            </a:r>
          </a:p>
        </p:txBody>
      </p:sp>
      <p:sp>
        <p:nvSpPr>
          <p:cNvPr id="3" name="Content Placeholder 2">
            <a:extLst>
              <a:ext uri="{FF2B5EF4-FFF2-40B4-BE49-F238E27FC236}">
                <a16:creationId xmlns:a16="http://schemas.microsoft.com/office/drawing/2014/main" id="{262B6239-AE27-4B7C-ADDC-8920468BBDFC}"/>
              </a:ext>
            </a:extLst>
          </p:cNvPr>
          <p:cNvSpPr>
            <a:spLocks noGrp="1"/>
          </p:cNvSpPr>
          <p:nvPr>
            <p:ph idx="1"/>
          </p:nvPr>
        </p:nvSpPr>
        <p:spPr>
          <a:xfrm>
            <a:off x="1103313" y="2052918"/>
            <a:ext cx="4598240" cy="4195481"/>
          </a:xfrm>
        </p:spPr>
        <p:txBody>
          <a:bodyPr/>
          <a:lstStyle/>
          <a:p>
            <a:r>
              <a:rPr lang="en-US" dirty="0"/>
              <a:t>Remove target from Features Data</a:t>
            </a:r>
          </a:p>
        </p:txBody>
      </p:sp>
      <p:pic>
        <p:nvPicPr>
          <p:cNvPr id="5" name="Picture 4">
            <a:extLst>
              <a:ext uri="{FF2B5EF4-FFF2-40B4-BE49-F238E27FC236}">
                <a16:creationId xmlns:a16="http://schemas.microsoft.com/office/drawing/2014/main" id="{2689E90B-E9F4-46F8-88A8-DFAE10944A9A}"/>
              </a:ext>
            </a:extLst>
          </p:cNvPr>
          <p:cNvPicPr>
            <a:picLocks noChangeAspect="1"/>
          </p:cNvPicPr>
          <p:nvPr/>
        </p:nvPicPr>
        <p:blipFill>
          <a:blip r:embed="rId3"/>
          <a:stretch>
            <a:fillRect/>
          </a:stretch>
        </p:blipFill>
        <p:spPr>
          <a:xfrm>
            <a:off x="1445463" y="2919412"/>
            <a:ext cx="4171950" cy="1019175"/>
          </a:xfrm>
          <a:prstGeom prst="rect">
            <a:avLst/>
          </a:prstGeom>
        </p:spPr>
      </p:pic>
      <p:sp>
        <p:nvSpPr>
          <p:cNvPr id="6" name="Content Placeholder 2">
            <a:extLst>
              <a:ext uri="{FF2B5EF4-FFF2-40B4-BE49-F238E27FC236}">
                <a16:creationId xmlns:a16="http://schemas.microsoft.com/office/drawing/2014/main" id="{63DA0C8B-725B-4F78-8907-98C458D0FFAD}"/>
              </a:ext>
            </a:extLst>
          </p:cNvPr>
          <p:cNvSpPr txBox="1">
            <a:spLocks/>
          </p:cNvSpPr>
          <p:nvPr/>
        </p:nvSpPr>
        <p:spPr>
          <a:xfrm>
            <a:off x="6224920" y="2052917"/>
            <a:ext cx="536106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Create Target (Dependent Variable)</a:t>
            </a:r>
          </a:p>
          <a:p>
            <a:endParaRPr lang="en-US" dirty="0"/>
          </a:p>
        </p:txBody>
      </p:sp>
      <p:pic>
        <p:nvPicPr>
          <p:cNvPr id="8" name="Picture 7">
            <a:extLst>
              <a:ext uri="{FF2B5EF4-FFF2-40B4-BE49-F238E27FC236}">
                <a16:creationId xmlns:a16="http://schemas.microsoft.com/office/drawing/2014/main" id="{59D7E894-A33B-49CA-988F-7C6282A68F8C}"/>
              </a:ext>
            </a:extLst>
          </p:cNvPr>
          <p:cNvPicPr>
            <a:picLocks noChangeAspect="1"/>
          </p:cNvPicPr>
          <p:nvPr/>
        </p:nvPicPr>
        <p:blipFill>
          <a:blip r:embed="rId4"/>
          <a:stretch>
            <a:fillRect/>
          </a:stretch>
        </p:blipFill>
        <p:spPr>
          <a:xfrm>
            <a:off x="6389354" y="2919412"/>
            <a:ext cx="5196632" cy="3481891"/>
          </a:xfrm>
          <a:prstGeom prst="rect">
            <a:avLst/>
          </a:prstGeom>
        </p:spPr>
      </p:pic>
    </p:spTree>
    <p:extLst>
      <p:ext uri="{BB962C8B-B14F-4D97-AF65-F5344CB8AC3E}">
        <p14:creationId xmlns:p14="http://schemas.microsoft.com/office/powerpoint/2010/main" val="48651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A6FF-B935-4595-886F-B65A9CD94EB3}"/>
              </a:ext>
            </a:extLst>
          </p:cNvPr>
          <p:cNvSpPr>
            <a:spLocks noGrp="1"/>
          </p:cNvSpPr>
          <p:nvPr>
            <p:ph type="title"/>
          </p:nvPr>
        </p:nvSpPr>
        <p:spPr/>
        <p:txBody>
          <a:bodyPr/>
          <a:lstStyle/>
          <a:p>
            <a:r>
              <a:rPr lang="en-US" dirty="0"/>
              <a:t>Create Symptoms DataFrame by Disease</a:t>
            </a:r>
          </a:p>
        </p:txBody>
      </p:sp>
      <p:sp>
        <p:nvSpPr>
          <p:cNvPr id="3" name="Content Placeholder 2">
            <a:extLst>
              <a:ext uri="{FF2B5EF4-FFF2-40B4-BE49-F238E27FC236}">
                <a16:creationId xmlns:a16="http://schemas.microsoft.com/office/drawing/2014/main" id="{97160B89-84B4-43D9-BEC0-4226A28EC36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4912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pgAdmin </a:t>
            </a:r>
            <a:br>
              <a:rPr lang="en-US" dirty="0"/>
            </a:br>
            <a:endParaRPr lang="en-US" dirty="0"/>
          </a:p>
        </p:txBody>
      </p:sp>
      <p:sp>
        <p:nvSpPr>
          <p:cNvPr id="3" name="Content Placeholder 2">
            <a:extLst>
              <a:ext uri="{FF2B5EF4-FFF2-40B4-BE49-F238E27FC236}">
                <a16:creationId xmlns:a16="http://schemas.microsoft.com/office/drawing/2014/main" id="{D4A12589-BAD7-4848-8481-8095BDA2E573}"/>
              </a:ext>
            </a:extLst>
          </p:cNvPr>
          <p:cNvSpPr>
            <a:spLocks noGrp="1"/>
          </p:cNvSpPr>
          <p:nvPr>
            <p:ph idx="1"/>
          </p:nvPr>
        </p:nvSpPr>
        <p:spPr>
          <a:xfrm>
            <a:off x="1103312" y="2052918"/>
            <a:ext cx="2830735" cy="4195481"/>
          </a:xfrm>
        </p:spPr>
        <p:txBody>
          <a:bodyPr/>
          <a:lstStyle/>
          <a:p>
            <a:r>
              <a:rPr lang="en-US" dirty="0"/>
              <a:t>3 Tables:</a:t>
            </a:r>
          </a:p>
          <a:p>
            <a:pPr marL="857250" lvl="1" indent="-457200">
              <a:buFont typeface="+mj-lt"/>
              <a:buAutoNum type="arabicPeriod"/>
            </a:pPr>
            <a:r>
              <a:rPr lang="en-US" sz="2000" dirty="0"/>
              <a:t>Train_data</a:t>
            </a:r>
          </a:p>
          <a:p>
            <a:pPr marL="857250" lvl="1" indent="-457200">
              <a:buFont typeface="+mj-lt"/>
              <a:buAutoNum type="arabicPeriod"/>
            </a:pPr>
            <a:r>
              <a:rPr lang="en-US" sz="2000" dirty="0"/>
              <a:t>Test_data</a:t>
            </a:r>
          </a:p>
          <a:p>
            <a:pPr marL="857250" lvl="1" indent="-457200">
              <a:buFont typeface="+mj-lt"/>
              <a:buAutoNum type="arabicPeriod"/>
            </a:pPr>
            <a:r>
              <a:rPr lang="en-US" sz="2000" dirty="0"/>
              <a:t>Sypt_df</a:t>
            </a:r>
          </a:p>
          <a:p>
            <a:pPr marL="400050" lvl="1" indent="0">
              <a:buNone/>
            </a:pPr>
            <a:endParaRPr lang="en-US" dirty="0"/>
          </a:p>
        </p:txBody>
      </p:sp>
      <p:pic>
        <p:nvPicPr>
          <p:cNvPr id="13" name="Picture 12">
            <a:extLst>
              <a:ext uri="{FF2B5EF4-FFF2-40B4-BE49-F238E27FC236}">
                <a16:creationId xmlns:a16="http://schemas.microsoft.com/office/drawing/2014/main" id="{99C1090C-9E8F-4A9F-8E69-B35F6C359460}"/>
              </a:ext>
            </a:extLst>
          </p:cNvPr>
          <p:cNvPicPr>
            <a:picLocks noChangeAspect="1"/>
          </p:cNvPicPr>
          <p:nvPr/>
        </p:nvPicPr>
        <p:blipFill>
          <a:blip r:embed="rId3"/>
          <a:stretch>
            <a:fillRect/>
          </a:stretch>
        </p:blipFill>
        <p:spPr>
          <a:xfrm>
            <a:off x="4052333" y="2201714"/>
            <a:ext cx="7277100" cy="3305175"/>
          </a:xfrm>
          <a:prstGeom prst="rect">
            <a:avLst/>
          </a:prstGeom>
        </p:spPr>
      </p:pic>
    </p:spTree>
    <p:extLst>
      <p:ext uri="{BB962C8B-B14F-4D97-AF65-F5344CB8AC3E}">
        <p14:creationId xmlns:p14="http://schemas.microsoft.com/office/powerpoint/2010/main" val="12029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pgAdmin </a:t>
            </a:r>
            <a:br>
              <a:rPr lang="en-US" dirty="0"/>
            </a:br>
            <a:endParaRPr lang="en-US" dirty="0"/>
          </a:p>
        </p:txBody>
      </p:sp>
      <p:pic>
        <p:nvPicPr>
          <p:cNvPr id="5" name="Picture 4">
            <a:extLst>
              <a:ext uri="{FF2B5EF4-FFF2-40B4-BE49-F238E27FC236}">
                <a16:creationId xmlns:a16="http://schemas.microsoft.com/office/drawing/2014/main" id="{CA13A414-A5AD-4F5E-88AA-6CA2E2DED866}"/>
              </a:ext>
            </a:extLst>
          </p:cNvPr>
          <p:cNvPicPr>
            <a:picLocks noChangeAspect="1"/>
          </p:cNvPicPr>
          <p:nvPr/>
        </p:nvPicPr>
        <p:blipFill>
          <a:blip r:embed="rId3"/>
          <a:stretch>
            <a:fillRect/>
          </a:stretch>
        </p:blipFill>
        <p:spPr>
          <a:xfrm>
            <a:off x="881283" y="1853248"/>
            <a:ext cx="7324725" cy="3438525"/>
          </a:xfrm>
          <a:prstGeom prst="rect">
            <a:avLst/>
          </a:prstGeom>
        </p:spPr>
      </p:pic>
    </p:spTree>
    <p:extLst>
      <p:ext uri="{BB962C8B-B14F-4D97-AF65-F5344CB8AC3E}">
        <p14:creationId xmlns:p14="http://schemas.microsoft.com/office/powerpoint/2010/main" val="2419336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1112</Words>
  <Application>Microsoft Office PowerPoint</Application>
  <PresentationFormat>Widescreen</PresentationFormat>
  <Paragraphs>147</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Data Analysis Final Project: Disease Prediction</vt:lpstr>
      <vt:lpstr>Disease Prediction using Machine Learning</vt:lpstr>
      <vt:lpstr>Disease Prediction using Machine Learning</vt:lpstr>
      <vt:lpstr>Technologies and Languages</vt:lpstr>
      <vt:lpstr>Data Exploration Phase</vt:lpstr>
      <vt:lpstr>Training and Testing Data</vt:lpstr>
      <vt:lpstr>Create Symptoms DataFrame by Disease</vt:lpstr>
      <vt:lpstr>Database - pgAdmin  </vt:lpstr>
      <vt:lpstr>Database - pgAdmin  </vt:lpstr>
      <vt:lpstr>Database - pgAdmin  </vt:lpstr>
      <vt:lpstr>Data Analysis Phase</vt:lpstr>
      <vt:lpstr>Machine Learning – Logistical Regression</vt:lpstr>
      <vt:lpstr>Machine Learning – Decision Tree</vt:lpstr>
      <vt:lpstr>Machine Learning – Random Forest</vt:lpstr>
      <vt:lpstr>Machine Learning – Naïve Bayes</vt:lpstr>
      <vt:lpstr>Test Patient 1</vt:lpstr>
      <vt:lpstr>Dashboard</vt:lpstr>
      <vt:lpstr>Dashboard - Charts</vt:lpstr>
      <vt:lpstr>Dashboard - Charts</vt:lpstr>
      <vt:lpstr>Dashboard -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 Bell</dc:creator>
  <cp:lastModifiedBy>Summer Bell</cp:lastModifiedBy>
  <cp:revision>28</cp:revision>
  <dcterms:created xsi:type="dcterms:W3CDTF">2020-07-11T20:57:31Z</dcterms:created>
  <dcterms:modified xsi:type="dcterms:W3CDTF">2021-11-07T20:55:16Z</dcterms:modified>
</cp:coreProperties>
</file>