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304" r:id="rId3"/>
    <p:sldId id="301" r:id="rId4"/>
    <p:sldId id="303" r:id="rId5"/>
    <p:sldId id="302" r:id="rId6"/>
    <p:sldId id="258" r:id="rId7"/>
    <p:sldId id="259" r:id="rId8"/>
    <p:sldId id="260" r:id="rId9"/>
    <p:sldId id="262" r:id="rId10"/>
    <p:sldId id="298" r:id="rId11"/>
    <p:sldId id="299" r:id="rId12"/>
    <p:sldId id="263" r:id="rId13"/>
    <p:sldId id="264" r:id="rId14"/>
    <p:sldId id="265" r:id="rId15"/>
    <p:sldId id="266" r:id="rId16"/>
    <p:sldId id="267" r:id="rId17"/>
    <p:sldId id="268" r:id="rId18"/>
    <p:sldId id="30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3" r:id="rId43"/>
    <p:sldId id="294" r:id="rId44"/>
    <p:sldId id="295" r:id="rId45"/>
    <p:sldId id="296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/>
    <p:restoredTop sz="94632"/>
  </p:normalViewPr>
  <p:slideViewPr>
    <p:cSldViewPr snapToGrid="0" snapToObjects="1">
      <p:cViewPr>
        <p:scale>
          <a:sx n="96" d="100"/>
          <a:sy n="96" d="100"/>
        </p:scale>
        <p:origin x="1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CEC7-53E7-3B4E-9A34-038CDF2B901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4E42B-799E-0B41-AEF1-56DBFDF8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82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5606" name="Rectangle 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rIns="90487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05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186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44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87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369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120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837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070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3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7654" name="Rectangle 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rIns="90487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55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5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1750" name="Rectangle 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rIns="90487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5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CF6BCF5-9FA0-B242-9A85-B1DABB297EC2}" type="slidenum">
              <a:rPr lang="en-US" altLang="en-US">
                <a:latin typeface="Tahoma" charset="0"/>
              </a:rPr>
              <a:pPr eaLnBrk="1" hangingPunct="1"/>
              <a:t>6</a:t>
            </a:fld>
            <a:endParaRPr lang="en-US" alt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85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8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7894" name="Rectangle 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rIns="90487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72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10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solidFill>
            <a:srgbClr val="FFFFFF"/>
          </a:solidFill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7" rIns="90487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04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478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156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206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9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77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85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93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788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8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82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1422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442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CC386CB-3CF7-654B-92A2-5A0664667872}" type="slidenum">
              <a:rPr lang="en-US" altLang="en-US">
                <a:latin typeface="Tahoma" charset="0"/>
              </a:rPr>
              <a:pPr eaLnBrk="1" hangingPunct="1"/>
              <a:t>44</a:t>
            </a:fld>
            <a:endParaRPr lang="en-US" alt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510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7F92844-0260-A84B-BC2C-8E6F299F53D9}" type="slidenum">
              <a:rPr lang="en-US" altLang="en-US">
                <a:latin typeface="Tahoma" charset="0"/>
              </a:rPr>
              <a:pPr eaLnBrk="1" hangingPunct="1"/>
              <a:t>45</a:t>
            </a:fld>
            <a:endParaRPr lang="en-US" alt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4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09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2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1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>
              <a:defRPr/>
            </a:pPr>
            <a:r>
              <a:rPr lang="en-US" sz="1200">
                <a:ea typeface="ＭＳ Ｐゴシック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26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F559-2B93-5B40-88D1-136AA97BD7B7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4154-23B1-8941-98FA-62ADDEB5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tainment.howstuffworks.com/surround-sound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RgymD_CO8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jones186.tumblr.com/page/27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pinterest.com/hajosc49/movie-projectors-and-fil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file:////http://www.mvcs.org/janterm/images/Windows_media_logo.jpg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file:////http://www.edb.utexas.edu/missiontomars/images/quicktime.gi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Lecture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/>
              <a:t>Digital Video !</a:t>
            </a:r>
          </a:p>
          <a:p>
            <a:pPr>
              <a:defRPr/>
            </a:pPr>
            <a:r>
              <a:rPr lang="en-US" sz="4000" b="1" dirty="0"/>
              <a:t>With a Primer on CODECs</a:t>
            </a:r>
          </a:p>
        </p:txBody>
      </p:sp>
    </p:spTree>
    <p:extLst>
      <p:ext uri="{BB962C8B-B14F-4D97-AF65-F5344CB8AC3E}">
        <p14:creationId xmlns:p14="http://schemas.microsoft.com/office/powerpoint/2010/main" val="135959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030"/>
          </a:xfrm>
        </p:spPr>
        <p:txBody>
          <a:bodyPr>
            <a:normAutofit fontScale="90000"/>
          </a:bodyPr>
          <a:lstStyle/>
          <a:p>
            <a:r>
              <a:rPr lang="en-US" dirty="0"/>
              <a:t>RED </a:t>
            </a:r>
            <a:r>
              <a:rPr lang="en-US" cap="all" dirty="0"/>
              <a:t>DSMC2 $54,500.00	  35,200,000 Pixels!		</a:t>
            </a:r>
            <a:endParaRPr lang="en-US" dirty="0"/>
          </a:p>
        </p:txBody>
      </p:sp>
      <p:pic>
        <p:nvPicPr>
          <p:cNvPr id="3" name="Picture 2" descr="https://www.red.com/SSP%20Applications/Red@SuiteCentric/SCA%20Kilimanjaro/img/products/710-0303_0.png?resizeid=3&amp;resizeh=600&amp;resizew=6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32" y="1690688"/>
            <a:ext cx="5126567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1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GoPro Black   $399.00     12,000,000 Pixels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52711" y="24045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https://assets-aem.gopro.com/content/dam/gopro/camera-compare/CC_H7Black_2X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79" y="1950180"/>
            <a:ext cx="33782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65622" y="4686172"/>
            <a:ext cx="13279089" cy="65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HERO 7 Black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92515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Producing Digital Video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1752600" y="2133600"/>
            <a:ext cx="2362200" cy="1371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Video capture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Editing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Playback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9" y="1920875"/>
            <a:ext cx="3716337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0134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Converting the Video Frame to Bits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4084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6084" name="Picture 10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1"/>
            <a:ext cx="43434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6085" name="Line 1029"/>
          <p:cNvSpPr>
            <a:spLocks noChangeShapeType="1"/>
          </p:cNvSpPr>
          <p:nvPr/>
        </p:nvSpPr>
        <p:spPr bwMode="auto">
          <a:xfrm>
            <a:off x="7391400" y="4953000"/>
            <a:ext cx="60960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086" name="Line 1030"/>
          <p:cNvSpPr>
            <a:spLocks noChangeShapeType="1"/>
          </p:cNvSpPr>
          <p:nvPr/>
        </p:nvSpPr>
        <p:spPr bwMode="auto">
          <a:xfrm>
            <a:off x="7467600" y="5029200"/>
            <a:ext cx="5334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092" name="Line 1036"/>
          <p:cNvSpPr>
            <a:spLocks noChangeShapeType="1"/>
          </p:cNvSpPr>
          <p:nvPr/>
        </p:nvSpPr>
        <p:spPr bwMode="auto">
          <a:xfrm>
            <a:off x="7467600" y="5105400"/>
            <a:ext cx="45720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093" name="Line 1037"/>
          <p:cNvSpPr>
            <a:spLocks noChangeShapeType="1"/>
          </p:cNvSpPr>
          <p:nvPr/>
        </p:nvSpPr>
        <p:spPr bwMode="auto">
          <a:xfrm flipV="1">
            <a:off x="7924800" y="54864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095" name="Line 1039"/>
          <p:cNvSpPr>
            <a:spLocks noChangeShapeType="1"/>
          </p:cNvSpPr>
          <p:nvPr/>
        </p:nvSpPr>
        <p:spPr bwMode="auto">
          <a:xfrm flipV="1">
            <a:off x="7848600" y="5486400"/>
            <a:ext cx="76200" cy="152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096" name="Line 1040"/>
          <p:cNvSpPr>
            <a:spLocks noChangeShapeType="1"/>
          </p:cNvSpPr>
          <p:nvPr/>
        </p:nvSpPr>
        <p:spPr bwMode="auto">
          <a:xfrm flipH="1">
            <a:off x="7848600" y="5486400"/>
            <a:ext cx="76200" cy="152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099" name="Rectangle 1043"/>
          <p:cNvSpPr>
            <a:spLocks noChangeArrowheads="1"/>
          </p:cNvSpPr>
          <p:nvPr/>
        </p:nvSpPr>
        <p:spPr bwMode="auto">
          <a:xfrm>
            <a:off x="7772400" y="5410200"/>
            <a:ext cx="2438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100" name="Text Box 1044"/>
          <p:cNvSpPr txBox="1">
            <a:spLocks noChangeArrowheads="1"/>
          </p:cNvSpPr>
          <p:nvPr/>
        </p:nvSpPr>
        <p:spPr bwMode="auto">
          <a:xfrm>
            <a:off x="7010400" y="5486401"/>
            <a:ext cx="2209800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CC6600"/>
              </a:buClr>
              <a:buSzPct val="100000"/>
              <a:buFontTx/>
              <a:buChar char="•"/>
              <a:defRPr/>
            </a:pPr>
            <a:r>
              <a:rPr lang="en-US" sz="1400">
                <a:ea typeface="ＭＳ Ｐゴシック" charset="0"/>
              </a:rPr>
              <a:t>110001100011111100000011100001100000011111000000000001111111111000000000</a:t>
            </a:r>
          </a:p>
        </p:txBody>
      </p:sp>
      <p:sp>
        <p:nvSpPr>
          <p:cNvPr id="46101" name="AutoShape 1045"/>
          <p:cNvSpPr>
            <a:spLocks noChangeArrowheads="1"/>
          </p:cNvSpPr>
          <p:nvPr/>
        </p:nvSpPr>
        <p:spPr bwMode="auto">
          <a:xfrm>
            <a:off x="7772400" y="4876800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102" name="Line 1046"/>
          <p:cNvSpPr>
            <a:spLocks noChangeShapeType="1"/>
          </p:cNvSpPr>
          <p:nvPr/>
        </p:nvSpPr>
        <p:spPr bwMode="auto">
          <a:xfrm>
            <a:off x="7620000" y="5029200"/>
            <a:ext cx="762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103" name="AutoShape 1047"/>
          <p:cNvSpPr>
            <a:spLocks noChangeArrowheads="1"/>
          </p:cNvSpPr>
          <p:nvPr/>
        </p:nvSpPr>
        <p:spPr bwMode="auto">
          <a:xfrm>
            <a:off x="7467600" y="52578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6105" name="Text Box 1049"/>
          <p:cNvSpPr txBox="1">
            <a:spLocks noChangeArrowheads="1"/>
          </p:cNvSpPr>
          <p:nvPr/>
        </p:nvSpPr>
        <p:spPr bwMode="auto">
          <a:xfrm>
            <a:off x="6858000" y="2362200"/>
            <a:ext cx="297180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buClr>
                <a:srgbClr val="CC6600"/>
              </a:buClr>
              <a:buSzPct val="100000"/>
              <a:buFontTx/>
              <a:buChar char="•"/>
              <a:defRPr/>
            </a:pPr>
            <a:r>
              <a:rPr lang="en-US" sz="2000" b="1">
                <a:ea typeface="ＭＳ Ｐゴシック" charset="0"/>
              </a:rPr>
              <a:t>Think of Video Frames as individual Images, stacked front to back</a:t>
            </a:r>
          </a:p>
        </p:txBody>
      </p:sp>
    </p:spTree>
    <p:extLst>
      <p:ext uri="{BB962C8B-B14F-4D97-AF65-F5344CB8AC3E}">
        <p14:creationId xmlns:p14="http://schemas.microsoft.com/office/powerpoint/2010/main" val="11517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  DVD – Digital Versatile Disk</a:t>
            </a:r>
          </a:p>
        </p:txBody>
      </p:sp>
      <p:sp>
        <p:nvSpPr>
          <p:cNvPr id="196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ea typeface="ＭＳ Ｐゴシック" charset="-128"/>
              </a:rPr>
              <a:t>Up to 133 minutes of medium resolution video, with 720 dots of horizontal resolution X 480 dots of vertical resolution  (The video compression ratio is typically 40:1 using MPEG-2 compression.) </a:t>
            </a:r>
          </a:p>
          <a:p>
            <a:pPr eaLnBrk="1" hangingPunct="1"/>
            <a:r>
              <a:rPr lang="en-US" altLang="en-US" dirty="0">
                <a:latin typeface="Arial" charset="0"/>
                <a:ea typeface="ＭＳ Ｐゴシック" charset="-128"/>
              </a:rPr>
              <a:t>Soundtrack presented in up to eight languages using 5.1 channel Dolby digital </a:t>
            </a:r>
            <a:r>
              <a:rPr lang="en-US" altLang="en-US" dirty="0">
                <a:latin typeface="Arial" charset="0"/>
                <a:ea typeface="ＭＳ Ｐゴシック" charset="-128"/>
                <a:hlinkClick r:id="rId3"/>
              </a:rPr>
              <a:t>surround sound</a:t>
            </a:r>
            <a:r>
              <a:rPr lang="en-US" altLang="en-US" dirty="0">
                <a:latin typeface="Arial" charset="0"/>
                <a:ea typeface="ＭＳ Ｐゴシック" charset="-128"/>
              </a:rPr>
              <a:t> </a:t>
            </a:r>
          </a:p>
          <a:p>
            <a:pPr eaLnBrk="1" hangingPunct="1"/>
            <a:r>
              <a:rPr lang="en-US" altLang="en-US" dirty="0">
                <a:latin typeface="Arial" charset="0"/>
                <a:ea typeface="ＭＳ Ｐゴシック" charset="-128"/>
              </a:rPr>
              <a:t>4.7Gb of storage total per disk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94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Blu-Ray High Definition DVD</a:t>
            </a:r>
          </a:p>
        </p:txBody>
      </p:sp>
      <p:sp>
        <p:nvSpPr>
          <p:cNvPr id="198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10 times the capacity of std DVD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Higher resolution: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Up to 1920X1080 dots of resolution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Up to 50GB of storage!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Uses a blue laser as opposed to a red one (shorter wavelength)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The current high def standard</a:t>
            </a:r>
          </a:p>
        </p:txBody>
      </p:sp>
    </p:spTree>
    <p:extLst>
      <p:ext uri="{BB962C8B-B14F-4D97-AF65-F5344CB8AC3E}">
        <p14:creationId xmlns:p14="http://schemas.microsoft.com/office/powerpoint/2010/main" val="38524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Video Aspect Ratios</a:t>
            </a:r>
          </a:p>
        </p:txBody>
      </p:sp>
      <p:pic>
        <p:nvPicPr>
          <p:cNvPr id="20070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r="1596"/>
          <a:stretch>
            <a:fillRect/>
          </a:stretch>
        </p:blipFill>
        <p:spPr>
          <a:xfrm>
            <a:off x="1109133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63107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sz="4000"/>
              <a:t>Advantages and Disadvantages of Digital Video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8001000" cy="434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Advantages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Scalable to different playback systems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Random access to frames</a:t>
            </a:r>
            <a:endParaRPr lang="en-US" altLang="en-US" b="1" i="1">
              <a:ea typeface="ＭＳ Ｐゴシック" charset="-128"/>
            </a:endParaRPr>
          </a:p>
          <a:p>
            <a:pPr lvl="1" eaLnBrk="1" hangingPunct="1"/>
            <a:r>
              <a:rPr lang="en-US" altLang="en-US">
                <a:ea typeface="ＭＳ Ｐゴシック" charset="-128"/>
              </a:rPr>
              <a:t>Easy to Edit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playback options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Potential for interactivity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Disadvantages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High playback and storage requirements 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( Who Cares!!)</a:t>
            </a:r>
          </a:p>
        </p:txBody>
      </p:sp>
    </p:spTree>
    <p:extLst>
      <p:ext uri="{BB962C8B-B14F-4D97-AF65-F5344CB8AC3E}">
        <p14:creationId xmlns:p14="http://schemas.microsoft.com/office/powerpoint/2010/main" val="8560652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Video Resolution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en-US" sz="2500" dirty="0">
                <a:ea typeface="ＭＳ Ｐゴシック" charset="-128"/>
              </a:rPr>
              <a:t>Standard definition video was typically delivered at 440 X 320 or 720 X 480 depending upon whether it was broadcast, stored on VHS videotape or standard DVD</a:t>
            </a: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endParaRPr lang="en-US" altLang="en-US" sz="2500" dirty="0">
              <a:ea typeface="ＭＳ Ｐゴシック" charset="-128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2500" dirty="0">
                <a:ea typeface="ＭＳ Ｐゴシック" charset="-128"/>
              </a:rPr>
              <a:t>High definition video is delivered at:</a:t>
            </a: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r>
              <a:rPr lang="en-US" altLang="en-US" sz="2500" dirty="0">
                <a:ea typeface="ＭＳ Ｐゴシック" charset="-128"/>
              </a:rPr>
              <a:t>         1280 × 720 pixels, </a:t>
            </a: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r>
              <a:rPr lang="en-US" altLang="en-US" sz="2500" dirty="0">
                <a:ea typeface="ＭＳ Ｐゴシック" charset="-128"/>
              </a:rPr>
              <a:t>     Or 1920 × 1080 pixels,</a:t>
            </a: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r>
              <a:rPr lang="en-US" altLang="en-US" sz="2500" dirty="0">
                <a:ea typeface="ＭＳ Ｐゴシック" charset="-128"/>
              </a:rPr>
              <a:t>     Or 3840  x  2160 pixels  </a:t>
            </a: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endParaRPr lang="en-US" altLang="en-US" sz="2500" dirty="0">
              <a:ea typeface="ＭＳ Ｐゴシック" charset="-128"/>
            </a:endParaRP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r>
              <a:rPr lang="en-US" altLang="en-US" sz="2500" dirty="0">
                <a:ea typeface="ＭＳ Ｐゴシック" charset="-128"/>
              </a:rPr>
              <a:t>3-5 fold increase in pixel resolution…lot</a:t>
            </a:r>
            <a:r>
              <a:rPr lang="ja-JP" altLang="en-US" sz="2500" dirty="0">
                <a:latin typeface="Arial" charset="0"/>
                <a:ea typeface="ＭＳ Ｐゴシック" charset="-128"/>
              </a:rPr>
              <a:t>’</a:t>
            </a:r>
            <a:r>
              <a:rPr lang="en-US" altLang="ja-JP" sz="2500" dirty="0">
                <a:ea typeface="ＭＳ Ｐゴシック" charset="-128"/>
              </a:rPr>
              <a:t>s more data…</a:t>
            </a: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endParaRPr lang="en-US" altLang="en-US" sz="2500" dirty="0">
              <a:ea typeface="ＭＳ Ｐゴシック" charset="-128"/>
            </a:endParaRPr>
          </a:p>
          <a:p>
            <a:pPr eaLnBrk="1" hangingPunct="1">
              <a:lnSpc>
                <a:spcPct val="70000"/>
              </a:lnSpc>
              <a:buFont typeface="Wingdings" charset="2"/>
              <a:buNone/>
            </a:pPr>
            <a:r>
              <a:rPr lang="en-US" altLang="en-US" sz="2500" dirty="0">
                <a:ea typeface="ＭＳ Ｐゴシック" charset="-128"/>
              </a:rPr>
              <a:t>How is it possible that we can afford to transmit this over cable, satellite and over the air given this drastic increase in resolution</a:t>
            </a:r>
          </a:p>
        </p:txBody>
      </p:sp>
    </p:spTree>
    <p:extLst>
      <p:ext uri="{BB962C8B-B14F-4D97-AF65-F5344CB8AC3E}">
        <p14:creationId xmlns:p14="http://schemas.microsoft.com/office/powerpoint/2010/main" val="91692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charset="-128"/>
              </a:rPr>
              <a:t>But, there is soooo much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88" y="2017714"/>
            <a:ext cx="7772400" cy="43830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If we didn’t have a way to efficiently compress all of the information in the video frames, we would quickly run out of cost effective storage capacity for consumer applications.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Thus the need for 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	Compression/Decompression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66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443A-13B8-C67D-A545-FB2C8A87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Motion Picture, ever…..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421F-8344-A028-7EFC-968A9959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=Bmuo45NR6qE&amp;list=PLJzUz1J8lJczfHYWLr1Lupm-FO_o9tCFz</a:t>
            </a:r>
          </a:p>
        </p:txBody>
      </p:sp>
    </p:spTree>
    <p:extLst>
      <p:ext uri="{BB962C8B-B14F-4D97-AF65-F5344CB8AC3E}">
        <p14:creationId xmlns:p14="http://schemas.microsoft.com/office/powerpoint/2010/main" val="98320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04803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Digital Compression Concepts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261143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Compression techniques are used to replace a file with another that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Decompression techniques expands the compressed file to recover the original data -- either exactly or in facsimile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A pair of compression/decompression techniques that work together is called a </a:t>
            </a:r>
            <a:r>
              <a:rPr lang="en-US" altLang="en-US" sz="2400" b="1" i="1">
                <a:ea typeface="ＭＳ Ｐゴシック" charset="-128"/>
              </a:rPr>
              <a:t>codec</a:t>
            </a:r>
            <a:r>
              <a:rPr lang="en-US" altLang="en-US" sz="2400">
                <a:ea typeface="ＭＳ Ｐゴシック" charset="-128"/>
              </a:rPr>
              <a:t> for short</a:t>
            </a:r>
          </a:p>
        </p:txBody>
      </p:sp>
      <p:pic>
        <p:nvPicPr>
          <p:cNvPr id="2458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597400"/>
            <a:ext cx="57023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1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Redundancy</a:t>
            </a:r>
          </a:p>
        </p:txBody>
      </p:sp>
      <p:sp>
        <p:nvSpPr>
          <p:cNvPr id="206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 compression is possible </a:t>
            </a:r>
            <a:r>
              <a:rPr lang="en-US" altLang="en-US">
                <a:ea typeface="ＭＳ Ｐゴシック" charset="-128"/>
              </a:rPr>
              <a:t>because many </a:t>
            </a:r>
            <a:r>
              <a:rPr lang="en-US" altLang="en-US" dirty="0">
                <a:ea typeface="ＭＳ Ｐゴシック" charset="-128"/>
              </a:rPr>
              <a:t>messages (images, etc.) are </a:t>
            </a:r>
            <a:r>
              <a:rPr lang="en-US" altLang="en-US" dirty="0">
                <a:solidFill>
                  <a:schemeClr val="accent2"/>
                </a:solidFill>
                <a:ea typeface="ＭＳ Ｐゴシック" charset="-128"/>
              </a:rPr>
              <a:t>redundant</a:t>
            </a:r>
            <a:r>
              <a:rPr lang="en-US" altLang="en-US" dirty="0">
                <a:ea typeface="ＭＳ Ｐゴシック" charset="-128"/>
              </a:rPr>
              <a:t>,  and they can theoretically be reconstructed from a smaller set of bits.</a:t>
            </a:r>
          </a:p>
        </p:txBody>
      </p:sp>
    </p:spTree>
    <p:extLst>
      <p:ext uri="{BB962C8B-B14F-4D97-AF65-F5344CB8AC3E}">
        <p14:creationId xmlns:p14="http://schemas.microsoft.com/office/powerpoint/2010/main" val="186482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Types of Data Compression</a:t>
            </a:r>
          </a:p>
        </p:txBody>
      </p:sp>
      <p:sp>
        <p:nvSpPr>
          <p:cNvPr id="208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We can divide up data-compression techniques in many different ways: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Lossy as opposed to lossless compression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Syntactic as opposed to semantic compression.</a:t>
            </a:r>
          </a:p>
        </p:txBody>
      </p:sp>
    </p:spTree>
    <p:extLst>
      <p:ext uri="{BB962C8B-B14F-4D97-AF65-F5344CB8AC3E}">
        <p14:creationId xmlns:p14="http://schemas.microsoft.com/office/powerpoint/2010/main" val="148880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Assumptions</a:t>
            </a:r>
          </a:p>
        </p:txBody>
      </p:sp>
      <p:sp>
        <p:nvSpPr>
          <p:cNvPr id="210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One way to look at data compression techniques is to ask what fact about the world they assume.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Syntactic techniques make very broad assumptions, semantic techniques can depend on very specific ones. </a:t>
            </a:r>
          </a:p>
        </p:txBody>
      </p:sp>
    </p:spTree>
    <p:extLst>
      <p:ext uri="{BB962C8B-B14F-4D97-AF65-F5344CB8AC3E}">
        <p14:creationId xmlns:p14="http://schemas.microsoft.com/office/powerpoint/2010/main" val="1940041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Run Length Encoding (RLE)</a:t>
            </a:r>
          </a:p>
        </p:txBody>
      </p:sp>
      <p:sp>
        <p:nvSpPr>
          <p:cNvPr id="212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Achieves modest savings with a Syntactic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Based on the assumption that redundancy is is present in certain repetitions of ASCII characters or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ABBCCDDDDDDDDDEEFGGGGG becomes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ABBCCD#9EEFG#5</a:t>
            </a:r>
          </a:p>
        </p:txBody>
      </p:sp>
    </p:spTree>
    <p:extLst>
      <p:ext uri="{BB962C8B-B14F-4D97-AF65-F5344CB8AC3E}">
        <p14:creationId xmlns:p14="http://schemas.microsoft.com/office/powerpoint/2010/main" val="106825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Image Compression</a:t>
            </a:r>
          </a:p>
        </p:txBody>
      </p:sp>
      <p:sp>
        <p:nvSpPr>
          <p:cNvPr id="2150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basic assumption of image compression is that pixel intensity values do not change much between neighboring pixels.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So record, say, the center pixel, and work out in a spiral.  For each new pixel, just record the difference between it and the previous one.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2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JPEG</a:t>
            </a:r>
          </a:p>
        </p:txBody>
      </p:sp>
      <p:sp>
        <p:nvSpPr>
          <p:cNvPr id="217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JPEG is set of lossy image compression standards.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JPEG combines a lossy scheme much like the one we just described, and then further compresses the data using a lossless scheme. If we have a long string of 0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(no change) this could be represented by a pointer back to a previous such string or the use of Run Length Encoding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JPEG results in some loss of detail due to averaging as well as slight discoloration</a:t>
            </a:r>
          </a:p>
        </p:txBody>
      </p:sp>
    </p:spTree>
    <p:extLst>
      <p:ext uri="{BB962C8B-B14F-4D97-AF65-F5344CB8AC3E}">
        <p14:creationId xmlns:p14="http://schemas.microsoft.com/office/powerpoint/2010/main" val="157632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352800" y="304800"/>
            <a:ext cx="6934200" cy="12192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sz="4000" dirty="0"/>
              <a:t>Video Compression:</a:t>
            </a:r>
            <a:br>
              <a:rPr lang="en-US" sz="4000" dirty="0"/>
            </a:br>
            <a:r>
              <a:rPr lang="en-US" sz="3600" dirty="0"/>
              <a:t>Coping with Large Files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1905000" y="2133600"/>
            <a:ext cx="8382000" cy="12192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/>
          <a:p>
            <a:pPr>
              <a:defRPr/>
            </a:pPr>
            <a:r>
              <a:rPr lang="en-US" dirty="0"/>
              <a:t>Video Compression is an encoding process that filters the original file in several successive stages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Without powerful compression we would NOT be able to produce CDs, DVDs, or Video Downloads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891979052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21187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Types of Codecs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Codecs that upon decompression always reproduce the original file exactly are called </a:t>
            </a:r>
            <a:r>
              <a:rPr lang="en-US" altLang="en-US" sz="2400" b="1">
                <a:ea typeface="ＭＳ Ｐゴシック" charset="-128"/>
              </a:rPr>
              <a:t>lossless codecs</a:t>
            </a:r>
            <a:endParaRPr lang="en-US" altLang="en-US" sz="24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Codecs that reproduce only an approximation of the original file upon decompression are called </a:t>
            </a:r>
            <a:r>
              <a:rPr lang="en-US" altLang="en-US" sz="2400" b="1">
                <a:ea typeface="ＭＳ Ｐゴシック" charset="-128"/>
              </a:rPr>
              <a:t>lossy codecs</a:t>
            </a:r>
            <a:endParaRPr lang="en-US" altLang="en-US" sz="2400" b="1" i="1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Codecs that take approximately the same amount of time to compress and decompress a file are referred to as </a:t>
            </a:r>
            <a:r>
              <a:rPr lang="en-US" altLang="en-US" sz="2400" b="1">
                <a:ea typeface="ＭＳ Ｐゴシック" charset="-128"/>
              </a:rPr>
              <a:t>symmetric codecs</a:t>
            </a:r>
            <a:endParaRPr lang="en-US" altLang="en-US" sz="240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By contrast, codecs that feature simple fast decompression but significantly slower compression are called </a:t>
            </a:r>
            <a:r>
              <a:rPr lang="en-US" altLang="en-US" sz="2400" b="1">
                <a:ea typeface="ＭＳ Ｐゴシック" charset="-128"/>
              </a:rPr>
              <a:t>asymmetric codecs</a:t>
            </a:r>
          </a:p>
        </p:txBody>
      </p:sp>
    </p:spTree>
    <p:extLst>
      <p:ext uri="{BB962C8B-B14F-4D97-AF65-F5344CB8AC3E}">
        <p14:creationId xmlns:p14="http://schemas.microsoft.com/office/powerpoint/2010/main" val="1224319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23235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Codec Methods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ea typeface="ＭＳ Ｐゴシック" charset="-128"/>
              </a:rPr>
              <a:t>Syntactic encoding</a:t>
            </a:r>
            <a:r>
              <a:rPr lang="en-US" altLang="en-US" dirty="0">
                <a:ea typeface="ＭＳ Ｐゴシック" charset="-128"/>
              </a:rPr>
              <a:t> methods attempt to reduce the redundancy of patterns in a file without any regard to the type of information represented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ea typeface="ＭＳ Ｐゴシック" charset="-128"/>
              </a:rPr>
              <a:t>Semantic methods</a:t>
            </a:r>
            <a:r>
              <a:rPr lang="en-US" altLang="en-US" dirty="0">
                <a:ea typeface="ＭＳ Ｐゴシック" charset="-128"/>
              </a:rPr>
              <a:t> consider special properties of the type of information represented to reduce nonessential information in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ea typeface="ＭＳ Ｐゴシック" charset="-128"/>
              </a:rPr>
              <a:t>Hybrid methods</a:t>
            </a:r>
            <a:r>
              <a:rPr lang="en-US" altLang="en-US" dirty="0">
                <a:ea typeface="ＭＳ Ｐゴシック" charset="-128"/>
              </a:rPr>
              <a:t> combine both syntactic and semantic methods</a:t>
            </a:r>
          </a:p>
        </p:txBody>
      </p:sp>
    </p:spTree>
    <p:extLst>
      <p:ext uri="{BB962C8B-B14F-4D97-AF65-F5344CB8AC3E}">
        <p14:creationId xmlns:p14="http://schemas.microsoft.com/office/powerpoint/2010/main" val="1874223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05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The Very First Videos (Movies) made in the U.S.</a:t>
            </a:r>
          </a:p>
          <a:p>
            <a:pPr lvl="8"/>
            <a:r>
              <a:rPr lang="en-US" sz="2400" dirty="0"/>
              <a:t>Circa 1895</a:t>
            </a:r>
          </a:p>
          <a:p>
            <a:pPr lvl="5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=QRgymD_CO8k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25283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Compressing Video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Video compression employs both spatial and temporal compression techniques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spatial techniques compress individual frames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temporal methods compress data in frames over time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QuickTime and AVI (Audio Video Interleaved) are two popular (and incompatible with each other) compression formats used on PCs</a:t>
            </a:r>
          </a:p>
        </p:txBody>
      </p:sp>
    </p:spTree>
    <p:extLst>
      <p:ext uri="{BB962C8B-B14F-4D97-AF65-F5344CB8AC3E}">
        <p14:creationId xmlns:p14="http://schemas.microsoft.com/office/powerpoint/2010/main" val="96125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27331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Temporal Compression in Video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92735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>
            <a:normAutofit/>
          </a:bodyPr>
          <a:lstStyle/>
          <a:p>
            <a:pPr>
              <a:defRPr/>
            </a:pPr>
            <a:r>
              <a:rPr lang="en-US" sz="2400" dirty="0" err="1"/>
              <a:t>Lossy</a:t>
            </a:r>
            <a:r>
              <a:rPr lang="en-US" sz="2400" dirty="0"/>
              <a:t> strategies for eliminating redundancy of information between frames employ temporal compression -- referred to as </a:t>
            </a:r>
            <a:r>
              <a:rPr lang="en-US" sz="2400" b="1" dirty="0" err="1"/>
              <a:t>interframe</a:t>
            </a:r>
            <a:r>
              <a:rPr lang="en-US" sz="2400" b="1" dirty="0"/>
              <a:t> compression</a:t>
            </a:r>
          </a:p>
          <a:p>
            <a:pPr>
              <a:defRPr/>
            </a:pPr>
            <a:r>
              <a:rPr lang="en-US" sz="2400" dirty="0"/>
              <a:t>Sequence of frames are considered together</a:t>
            </a:r>
            <a:endParaRPr lang="en-US" dirty="0"/>
          </a:p>
          <a:p>
            <a:pPr lvl="1">
              <a:buFont typeface="Arial"/>
              <a:buChar char="–"/>
              <a:defRPr/>
            </a:pPr>
            <a:r>
              <a:rPr lang="en-US" sz="2000" b="1" dirty="0"/>
              <a:t>key frames</a:t>
            </a:r>
            <a:endParaRPr lang="en-US" sz="2000" dirty="0"/>
          </a:p>
          <a:p>
            <a:pPr lvl="1">
              <a:buFont typeface="Arial"/>
              <a:buChar char="–"/>
              <a:defRPr/>
            </a:pPr>
            <a:r>
              <a:rPr lang="en-US" sz="2000" b="1" dirty="0"/>
              <a:t>difference frames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pic>
        <p:nvPicPr>
          <p:cNvPr id="40966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40301"/>
            <a:ext cx="426720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90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8305800" cy="11430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>
              <a:defRPr/>
            </a:pPr>
            <a:r>
              <a:rPr lang="en-US" sz="4000"/>
              <a:t>Other Brute Force Methods for Reducing Demands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dirty="0"/>
              <a:t>Frame rate adjustment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slow it from 30 to 24 fps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lvl="1">
              <a:buFont typeface="Arial"/>
              <a:buChar char="–"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/>
              <a:t>Lower resolution on individual frames</a:t>
            </a:r>
          </a:p>
          <a:p>
            <a:pPr lvl="1">
              <a:buFont typeface="Arial"/>
              <a:buChar char="–"/>
              <a:defRPr/>
            </a:pPr>
            <a:r>
              <a:rPr lang="en-US" dirty="0"/>
              <a:t>sometimes hard to notice by average viewer</a:t>
            </a:r>
          </a:p>
        </p:txBody>
      </p:sp>
    </p:spTree>
    <p:extLst>
      <p:ext uri="{BB962C8B-B14F-4D97-AF65-F5344CB8AC3E}">
        <p14:creationId xmlns:p14="http://schemas.microsoft.com/office/powerpoint/2010/main" val="4991483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MPEG 2- The Mother of all Video Compression!….so far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>
                <a:ea typeface="ＭＳ Ｐゴシック" charset="-128"/>
              </a:rPr>
              <a:t>Uses : Temporal and Spatial Redundancy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Basically it predicts what subsequent frames of video are going to be based on previous and future frames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It encodes that knowledge such that only one out of 12 frames has a complete set of digital binary information….the others have a combo of binary and vector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40:1 Compression Ratio…..makes DVDs possible</a:t>
            </a:r>
          </a:p>
        </p:txBody>
      </p:sp>
    </p:spTree>
    <p:extLst>
      <p:ext uri="{BB962C8B-B14F-4D97-AF65-F5344CB8AC3E}">
        <p14:creationId xmlns:p14="http://schemas.microsoft.com/office/powerpoint/2010/main" val="323096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382000" cy="1143000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sz="4000"/>
              <a:t>The Desktop Video System</a:t>
            </a:r>
            <a:br>
              <a:rPr lang="en-US" sz="4000"/>
            </a:br>
            <a:r>
              <a:rPr lang="en-US" sz="3200"/>
              <a:t>Basic Components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3352800" cy="2514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Analog 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Video Capture Card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CPU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Secondary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Edit and Playback Control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457358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9962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1" name="Picture 3" descr="http://image.slidesharecdn.com/digital-video4481/95/slide-13-728.jpg?1271320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-38100"/>
            <a:ext cx="92456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184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36547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Editing Digital Video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3733800" y="1905000"/>
            <a:ext cx="6400800" cy="4953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Clip Logging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Assembling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Transitions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dissolves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wipes,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Rotoscoping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Frame Editing (Digital Effects)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Compositing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keying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titling</a:t>
            </a:r>
          </a:p>
        </p:txBody>
      </p:sp>
    </p:spTree>
    <p:extLst>
      <p:ext uri="{BB962C8B-B14F-4D97-AF65-F5344CB8AC3E}">
        <p14:creationId xmlns:p14="http://schemas.microsoft.com/office/powerpoint/2010/main" val="7722404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ea typeface="ＭＳ Ｐゴシック" charset="-128"/>
              </a:rPr>
              <a:t>Compositing…..First we have a Mountain</a:t>
            </a:r>
          </a:p>
        </p:txBody>
      </p:sp>
      <p:pic>
        <p:nvPicPr>
          <p:cNvPr id="238594" name="Picture 3" descr="Finished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95538"/>
            <a:ext cx="6553200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58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Plane</a:t>
            </a:r>
          </a:p>
        </p:txBody>
      </p:sp>
      <p:pic>
        <p:nvPicPr>
          <p:cNvPr id="240642" name="Picture 3" descr="Small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1"/>
            <a:ext cx="62484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555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136775" y="4587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grpSp>
        <p:nvGrpSpPr>
          <p:cNvPr id="242690" name="Group 3"/>
          <p:cNvGrpSpPr>
            <a:grpSpLocks/>
          </p:cNvGrpSpPr>
          <p:nvPr/>
        </p:nvGrpSpPr>
        <p:grpSpPr bwMode="auto">
          <a:xfrm>
            <a:off x="2136775" y="458788"/>
            <a:ext cx="7315200" cy="3657600"/>
            <a:chOff x="0" y="0"/>
            <a:chExt cx="4608" cy="2304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304" cy="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  </a:t>
              </a:r>
              <a:r>
                <a:rPr lang="en-US" altLang="en-US" sz="21000"/>
                <a:t> </a:t>
              </a:r>
              <a:r>
                <a:rPr lang="en-US" altLang="en-US"/>
                <a:t>                                                     </a:t>
              </a: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304" y="0"/>
              <a:ext cx="2304" cy="2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  </a:t>
              </a:r>
              <a:r>
                <a:rPr lang="en-US" altLang="en-US" sz="21000"/>
                <a:t> </a:t>
              </a:r>
              <a:r>
                <a:rPr lang="en-US" altLang="en-US"/>
                <a:t>                                                     </a:t>
              </a:r>
            </a:p>
          </p:txBody>
        </p:sp>
      </p:grp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136775" y="4116389"/>
            <a:ext cx="7315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pic>
        <p:nvPicPr>
          <p:cNvPr id="242692" name="Picture 7" descr="Plane_Sha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1"/>
            <a:ext cx="63817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590800" y="3048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/>
              <a:t>Mountain and Plane…..Together !!</a:t>
            </a:r>
          </a:p>
        </p:txBody>
      </p:sp>
    </p:spTree>
    <p:extLst>
      <p:ext uri="{BB962C8B-B14F-4D97-AF65-F5344CB8AC3E}">
        <p14:creationId xmlns:p14="http://schemas.microsoft.com/office/powerpoint/2010/main" val="11716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35mm Theatre Film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416" y="3722668"/>
            <a:ext cx="7787227" cy="27576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V="1">
            <a:off x="5894174" y="-135465"/>
            <a:ext cx="90286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717171"/>
                </a:solidFill>
                <a:effectLst/>
                <a:latin typeface="Arial" charset="0"/>
                <a:hlinkClick r:id="rId2"/>
              </a:rPr>
              <a:t>  </a:t>
            </a:r>
            <a:endParaRPr kumimoji="0" lang="en-US" altLang="en-US" sz="17700" b="1" i="0" u="none" strike="noStrike" cap="none" normalizeH="0" baseline="0">
              <a:ln>
                <a:noFill/>
              </a:ln>
              <a:solidFill>
                <a:srgbClr val="71717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717171"/>
                </a:solidFill>
                <a:effectLst/>
                <a:latin typeface="Arial" charset="0"/>
              </a:rPr>
              <a:t>  </a:t>
            </a:r>
            <a:endParaRPr kumimoji="0" lang="en-US" altLang="en-US" sz="37500" b="1" i="0" u="none" strike="noStrike" cap="none" normalizeH="0" baseline="0">
              <a:ln>
                <a:noFill/>
              </a:ln>
              <a:solidFill>
                <a:srgbClr val="717171"/>
              </a:solidFill>
              <a:effectLst/>
              <a:latin typeface="Arial" charset="0"/>
            </a:endParaRPr>
          </a:p>
        </p:txBody>
      </p:sp>
      <p:pic>
        <p:nvPicPr>
          <p:cNvPr id="3075" name="Picture 3" descr="ellul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20" y="1847936"/>
            <a:ext cx="3526824" cy="440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08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Digital Video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 </a:t>
            </a:r>
            <a:r>
              <a:rPr lang="en-US" sz="3600"/>
              <a:t>The Entire Process Illustrated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4" y="1993900"/>
            <a:ext cx="44084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124201"/>
            <a:ext cx="43434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000626"/>
            <a:ext cx="4745038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800600" y="3657600"/>
            <a:ext cx="762000" cy="3048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6934200" y="4953000"/>
            <a:ext cx="838200" cy="4572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0554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05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Digital Cinema</a:t>
            </a:r>
          </a:p>
        </p:txBody>
      </p:sp>
      <p:sp>
        <p:nvSpPr>
          <p:cNvPr id="247810" name="Content Placeholder 2"/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Has replaced traditional film in all major movie theatres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Movies are shipped in encrypted memory packs or downloaded to the theatres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Ensures that every viewing is at the same level of quality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Prevents counterfeiting</a:t>
            </a:r>
          </a:p>
        </p:txBody>
      </p:sp>
      <p:pic>
        <p:nvPicPr>
          <p:cNvPr id="4" name="Picture 3" descr="arco 3-Chip DLP Projector: Picture 1 regul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723" y="2878626"/>
            <a:ext cx="3866103" cy="385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44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939" y="617538"/>
            <a:ext cx="7793037" cy="6016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600" dirty="0"/>
              <a:t>So What does Digital Video make 			possible?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88" y="1828801"/>
            <a:ext cx="7772400" cy="430371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Anyone can produce, direct, shoot, edit and publish a hi-</a:t>
            </a:r>
            <a:r>
              <a:rPr lang="en-US" dirty="0" err="1">
                <a:ea typeface="+mn-ea"/>
                <a:cs typeface="+mn-cs"/>
              </a:rPr>
              <a:t>def</a:t>
            </a:r>
            <a:r>
              <a:rPr lang="en-US" dirty="0">
                <a:ea typeface="+mn-ea"/>
                <a:cs typeface="+mn-cs"/>
              </a:rPr>
              <a:t> video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Portability 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Self publishing over the net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Video on Demand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+mn-ea"/>
              </a:rPr>
              <a:t>Downloading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+mn-ea"/>
              </a:rPr>
              <a:t>Streaming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ea typeface="+mn-ea"/>
              </a:rPr>
              <a:t>Purchasing</a:t>
            </a:r>
          </a:p>
          <a:p>
            <a:pPr marL="57150" indent="0">
              <a:buNone/>
              <a:defRPr/>
            </a:pPr>
            <a:r>
              <a:rPr lang="en-US" dirty="0">
                <a:ea typeface="+mn-ea"/>
                <a:cs typeface="+mn-cs"/>
              </a:rPr>
              <a:t>And it gets cheaper every day!</a:t>
            </a:r>
          </a:p>
          <a:p>
            <a:pPr marL="5715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/>
              <a:buChar char="–"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171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Summary</a:t>
            </a:r>
          </a:p>
        </p:txBody>
      </p:sp>
      <p:sp>
        <p:nvSpPr>
          <p:cNvPr id="24985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8001000" cy="4495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Digital video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scalable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allows unlimited editing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has interactive potential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Digital video can be produced with desktop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Flexible editing and playback options are major advantages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Storage requirement is biggest challenge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But, Remember Moore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Law !!</a:t>
            </a: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186273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905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1371600"/>
            <a:ext cx="46085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1806575" y="838200"/>
            <a:ext cx="8572500" cy="457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sz="3600" b="1" dirty="0">
                <a:solidFill>
                  <a:schemeClr val="hlink"/>
                </a:solidFill>
              </a:rPr>
            </a:br>
            <a:endParaRPr lang="en-US" sz="3600" dirty="0">
              <a:solidFill>
                <a:srgbClr val="FF7F01"/>
              </a:solidFill>
              <a:latin typeface="Arial" charset="0"/>
            </a:endParaRPr>
          </a:p>
        </p:txBody>
      </p:sp>
      <p:sp>
        <p:nvSpPr>
          <p:cNvPr id="251907" name="Rectangle 35"/>
          <p:cNvSpPr>
            <a:spLocks noGrp="1"/>
          </p:cNvSpPr>
          <p:nvPr>
            <p:ph idx="1"/>
          </p:nvPr>
        </p:nvSpPr>
        <p:spPr>
          <a:xfrm>
            <a:off x="1524000" y="2390776"/>
            <a:ext cx="4495800" cy="307816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Do Not Try This Unsupervised</a:t>
            </a: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Don’t Be Afraid of the Technology</a:t>
            </a:r>
          </a:p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Take the Plunge!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F5C29C-D234-184E-88B6-891CFB8EADC8}" type="slidenum">
              <a:rPr lang="en-US" altLang="en-US" sz="1200">
                <a:solidFill>
                  <a:srgbClr val="898989"/>
                </a:solidFill>
              </a:rPr>
              <a:pPr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38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24063" y="2665413"/>
            <a:ext cx="1611312" cy="3514568"/>
            <a:chOff x="500063" y="2665413"/>
            <a:chExt cx="1611312" cy="3514168"/>
          </a:xfrm>
        </p:grpSpPr>
        <p:pic>
          <p:nvPicPr>
            <p:cNvPr id="253970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3" y="2665413"/>
              <a:ext cx="1611312" cy="164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971" name="TextBox 4"/>
            <p:cNvSpPr txBox="1">
              <a:spLocks noChangeArrowheads="1"/>
            </p:cNvSpPr>
            <p:nvPr/>
          </p:nvSpPr>
          <p:spPr bwMode="auto">
            <a:xfrm>
              <a:off x="695325" y="4610100"/>
              <a:ext cx="1416050" cy="1569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7F01"/>
                  </a:solidFill>
                  <a:latin typeface="Tahoma" charset="0"/>
                </a:rPr>
                <a:t>Step 1:</a:t>
              </a:r>
            </a:p>
            <a:p>
              <a:pPr algn="ctr" eaLnBrk="1" hangingPunct="1"/>
              <a:r>
                <a:rPr lang="en-US" altLang="en-US">
                  <a:latin typeface="Tahoma" charset="0"/>
                </a:rPr>
                <a:t>Produce a Great Video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657601" y="2489200"/>
            <a:ext cx="2282825" cy="3319870"/>
            <a:chOff x="2133600" y="2489200"/>
            <a:chExt cx="2282825" cy="3319513"/>
          </a:xfrm>
        </p:grpSpPr>
        <p:pic>
          <p:nvPicPr>
            <p:cNvPr id="25396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2489200"/>
              <a:ext cx="1733550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968" name="TextBox 6"/>
            <p:cNvSpPr txBox="1">
              <a:spLocks noChangeArrowheads="1"/>
            </p:cNvSpPr>
            <p:nvPr/>
          </p:nvSpPr>
          <p:spPr bwMode="auto">
            <a:xfrm>
              <a:off x="2859088" y="4608513"/>
              <a:ext cx="1416050" cy="12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7F01"/>
                  </a:solidFill>
                  <a:latin typeface="Tahoma" charset="0"/>
                </a:rPr>
                <a:t>Step 2:</a:t>
              </a:r>
            </a:p>
            <a:p>
              <a:pPr algn="ctr" eaLnBrk="1" hangingPunct="1"/>
              <a:r>
                <a:rPr lang="en-US" altLang="en-US">
                  <a:latin typeface="Tahoma" charset="0"/>
                </a:rPr>
                <a:t>Encode Files</a:t>
              </a:r>
            </a:p>
          </p:txBody>
        </p:sp>
        <p:sp>
          <p:nvSpPr>
            <p:cNvPr id="12" name="Right Arrow 11"/>
            <p:cNvSpPr>
              <a:spLocks noChangeArrowheads="1"/>
            </p:cNvSpPr>
            <p:nvPr/>
          </p:nvSpPr>
          <p:spPr bwMode="auto">
            <a:xfrm>
              <a:off x="2133600" y="4647968"/>
              <a:ext cx="747713" cy="48254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740400" y="2613026"/>
            <a:ext cx="2057400" cy="3207153"/>
            <a:chOff x="4216472" y="2613025"/>
            <a:chExt cx="2057328" cy="3206795"/>
          </a:xfrm>
        </p:grpSpPr>
        <p:pic>
          <p:nvPicPr>
            <p:cNvPr id="253964" name="Picture 3" descr="C:\Users\mlh\AppData\Local\Microsoft\Windows\Temporary Internet Files\Content.IE5\PENV2WQ2\MC900435242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450" y="2613025"/>
              <a:ext cx="1017588" cy="201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965" name="TextBox 10"/>
            <p:cNvSpPr txBox="1">
              <a:spLocks noChangeArrowheads="1"/>
            </p:cNvSpPr>
            <p:nvPr/>
          </p:nvSpPr>
          <p:spPr bwMode="auto">
            <a:xfrm>
              <a:off x="4857750" y="4619625"/>
              <a:ext cx="1416050" cy="1200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7F01"/>
                  </a:solidFill>
                  <a:latin typeface="Tahoma" charset="0"/>
                </a:rPr>
                <a:t>Step 3:</a:t>
              </a:r>
            </a:p>
            <a:p>
              <a:pPr algn="ctr" eaLnBrk="1" hangingPunct="1"/>
              <a:r>
                <a:rPr lang="en-US" altLang="en-US">
                  <a:latin typeface="Tahoma" charset="0"/>
                </a:rPr>
                <a:t>Store</a:t>
              </a:r>
            </a:p>
            <a:p>
              <a:pPr algn="ctr" eaLnBrk="1" hangingPunct="1"/>
              <a:r>
                <a:rPr lang="en-US" altLang="en-US">
                  <a:latin typeface="Tahoma" charset="0"/>
                </a:rPr>
                <a:t>Files</a:t>
              </a:r>
            </a:p>
          </p:txBody>
        </p:sp>
        <p:sp>
          <p:nvSpPr>
            <p:cNvPr id="15" name="Right Arrow 14"/>
            <p:cNvSpPr>
              <a:spLocks noChangeArrowheads="1"/>
            </p:cNvSpPr>
            <p:nvPr/>
          </p:nvSpPr>
          <p:spPr bwMode="auto">
            <a:xfrm>
              <a:off x="4216472" y="4647973"/>
              <a:ext cx="747687" cy="482546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756525" y="2325688"/>
            <a:ext cx="2516188" cy="4232932"/>
            <a:chOff x="6232951" y="2324902"/>
            <a:chExt cx="2516360" cy="4234376"/>
          </a:xfrm>
        </p:grpSpPr>
        <p:pic>
          <p:nvPicPr>
            <p:cNvPr id="253960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000" y="2324902"/>
              <a:ext cx="1344112" cy="134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961" name="TextBox 12"/>
            <p:cNvSpPr txBox="1">
              <a:spLocks noChangeArrowheads="1"/>
            </p:cNvSpPr>
            <p:nvPr/>
          </p:nvSpPr>
          <p:spPr bwMode="auto">
            <a:xfrm>
              <a:off x="6915149" y="4619625"/>
              <a:ext cx="1834162" cy="1939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FF7F01"/>
                  </a:solidFill>
                  <a:latin typeface="Tahoma" charset="0"/>
                </a:rPr>
                <a:t>Step 4:</a:t>
              </a:r>
            </a:p>
            <a:p>
              <a:pPr algn="ctr" eaLnBrk="1" hangingPunct="1"/>
              <a:r>
                <a:rPr lang="en-US" altLang="en-US">
                  <a:latin typeface="Tahoma" charset="0"/>
                </a:rPr>
                <a:t>Deliver a Great Video to Any Device</a:t>
              </a: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6232951" y="4643442"/>
              <a:ext cx="747764" cy="482765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pic>
          <p:nvPicPr>
            <p:cNvPr id="253963" name="Picture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203" y="3414484"/>
              <a:ext cx="1177314" cy="892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806575" y="454026"/>
            <a:ext cx="8572500" cy="61277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600" b="1" dirty="0">
                <a:latin typeface="Arial" charset="0"/>
              </a:rPr>
              <a:t>Digital Video 101</a:t>
            </a:r>
            <a:br>
              <a:rPr lang="en-US" sz="3600" b="1" dirty="0">
                <a:latin typeface="Arial" charset="0"/>
              </a:rPr>
            </a:br>
            <a:endParaRPr lang="en-US" sz="3600" dirty="0">
              <a:solidFill>
                <a:srgbClr val="FF7F01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1CA1706-8EF3-474B-88D1-E394DAC7CD7A}" type="slidenum">
              <a:rPr lang="en-US" altLang="en-US" sz="1200">
                <a:solidFill>
                  <a:srgbClr val="898989"/>
                </a:solidFill>
              </a:rPr>
              <a:pPr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3959" name="Text Box 4"/>
          <p:cNvSpPr txBox="1">
            <a:spLocks noChangeArrowheads="1"/>
          </p:cNvSpPr>
          <p:nvPr/>
        </p:nvSpPr>
        <p:spPr bwMode="auto">
          <a:xfrm>
            <a:off x="2303464" y="1771650"/>
            <a:ext cx="758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ahoma" charset="0"/>
              </a:rPr>
              <a:t>Digital Video Workflow</a:t>
            </a:r>
          </a:p>
        </p:txBody>
      </p:sp>
    </p:spTree>
    <p:extLst>
      <p:ext uri="{BB962C8B-B14F-4D97-AF65-F5344CB8AC3E}">
        <p14:creationId xmlns:p14="http://schemas.microsoft.com/office/powerpoint/2010/main" val="201991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806575" y="454026"/>
            <a:ext cx="8572500" cy="9953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en-US" sz="3600" b="1" dirty="0">
                <a:latin typeface="Arial" charset="0"/>
              </a:rPr>
            </a:br>
            <a:endParaRPr lang="en-US" sz="3600" dirty="0">
              <a:solidFill>
                <a:srgbClr val="FF7F01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5214" y="3122614"/>
            <a:ext cx="5062537" cy="195738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5400" b="1">
                <a:latin typeface="Arial" charset="0"/>
                <a:ea typeface="ＭＳ Ｐゴシック" charset="-128"/>
              </a:rPr>
              <a:t>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3D0FAE-58D7-D74D-A2EB-F40A2029B63B}" type="slidenum">
              <a:rPr lang="en-US" altLang="en-US" sz="1200">
                <a:solidFill>
                  <a:srgbClr val="898989"/>
                </a:solidFill>
              </a:rPr>
              <a:pPr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510" y="-34360"/>
            <a:ext cx="10515600" cy="961118"/>
          </a:xfrm>
        </p:spPr>
        <p:txBody>
          <a:bodyPr/>
          <a:lstStyle/>
          <a:p>
            <a:r>
              <a:rPr lang="en-US" dirty="0"/>
              <a:t>                35 MM Theatre Film Projector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32" y="3439935"/>
            <a:ext cx="21102923" cy="6455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14132" y="1614311"/>
            <a:ext cx="24467157" cy="67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 descr="mage result for 35mm film projector pi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77" y="926758"/>
            <a:ext cx="5244179" cy="52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14132" y="4306710"/>
            <a:ext cx="244671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38" y="1805087"/>
            <a:ext cx="4009654" cy="47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12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ext Box 9"/>
          <p:cNvSpPr txBox="1">
            <a:spLocks noChangeArrowheads="1"/>
          </p:cNvSpPr>
          <p:nvPr/>
        </p:nvSpPr>
        <p:spPr bwMode="auto">
          <a:xfrm>
            <a:off x="4114800" y="5375276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b="1">
              <a:solidFill>
                <a:srgbClr val="BD1F17"/>
              </a:solidFill>
              <a:latin typeface="Tahoma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30414" y="5154613"/>
            <a:ext cx="8180387" cy="1589874"/>
            <a:chOff x="506413" y="5154153"/>
            <a:chExt cx="8180388" cy="1590100"/>
          </a:xfrm>
        </p:grpSpPr>
        <p:sp>
          <p:nvSpPr>
            <p:cNvPr id="183328" name="Text Box 8"/>
            <p:cNvSpPr txBox="1">
              <a:spLocks noChangeArrowheads="1"/>
            </p:cNvSpPr>
            <p:nvPr/>
          </p:nvSpPr>
          <p:spPr bwMode="auto">
            <a:xfrm>
              <a:off x="2438400" y="5154153"/>
              <a:ext cx="4343400" cy="46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latin typeface="Tahoma" charset="0"/>
                </a:rPr>
                <a:t>Improved Accessibility</a:t>
              </a:r>
            </a:p>
          </p:txBody>
        </p:sp>
        <p:sp>
          <p:nvSpPr>
            <p:cNvPr id="5" name="Right Arrow 4"/>
            <p:cNvSpPr>
              <a:spLocks noChangeArrowheads="1"/>
            </p:cNvSpPr>
            <p:nvPr/>
          </p:nvSpPr>
          <p:spPr bwMode="auto">
            <a:xfrm>
              <a:off x="506413" y="5520917"/>
              <a:ext cx="8180388" cy="441388"/>
            </a:xfrm>
            <a:prstGeom prst="rightArrow">
              <a:avLst>
                <a:gd name="adj1" fmla="val 50000"/>
                <a:gd name="adj2" fmla="val 50023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83330" name="Text Box 8"/>
            <p:cNvSpPr txBox="1">
              <a:spLocks noChangeArrowheads="1"/>
            </p:cNvSpPr>
            <p:nvPr/>
          </p:nvSpPr>
          <p:spPr bwMode="auto">
            <a:xfrm>
              <a:off x="2389188" y="5913138"/>
              <a:ext cx="4343400" cy="83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latin typeface="Tahoma" charset="0"/>
                </a:rPr>
                <a:t>Increased Technical Complexity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89075" y="2514600"/>
            <a:ext cx="9144000" cy="2725738"/>
            <a:chOff x="266561" y="1997000"/>
            <a:chExt cx="8585339" cy="2724960"/>
          </a:xfrm>
        </p:grpSpPr>
        <p:pic>
          <p:nvPicPr>
            <p:cNvPr id="183303" name="Picture 11" descr="imagePQ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788" y="2362200"/>
              <a:ext cx="873125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30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138" y="2514601"/>
              <a:ext cx="100806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 flipV="1">
              <a:off x="299352" y="3520565"/>
              <a:ext cx="8181411" cy="1587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3306" name="AutoShape 15"/>
            <p:cNvSpPr>
              <a:spLocks noChangeArrowheads="1"/>
            </p:cNvSpPr>
            <p:nvPr/>
          </p:nvSpPr>
          <p:spPr bwMode="auto">
            <a:xfrm rot="-8100000">
              <a:off x="681038" y="3459163"/>
              <a:ext cx="295275" cy="295275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07" name="AutoShape 16"/>
            <p:cNvSpPr>
              <a:spLocks noChangeArrowheads="1"/>
            </p:cNvSpPr>
            <p:nvPr/>
          </p:nvSpPr>
          <p:spPr bwMode="auto">
            <a:xfrm rot="-8100000">
              <a:off x="1629569" y="3429794"/>
              <a:ext cx="295275" cy="293687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08" name="AutoShape 17"/>
            <p:cNvSpPr>
              <a:spLocks noChangeArrowheads="1"/>
            </p:cNvSpPr>
            <p:nvPr/>
          </p:nvSpPr>
          <p:spPr bwMode="auto">
            <a:xfrm rot="-8100000">
              <a:off x="2723356" y="3459957"/>
              <a:ext cx="295275" cy="293688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09" name="Text Box 18"/>
            <p:cNvSpPr txBox="1">
              <a:spLocks noChangeArrowheads="1"/>
            </p:cNvSpPr>
            <p:nvPr/>
          </p:nvSpPr>
          <p:spPr bwMode="auto">
            <a:xfrm>
              <a:off x="457200" y="3890963"/>
              <a:ext cx="785813" cy="83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charset="0"/>
                </a:rPr>
                <a:t>‘60’s-70’s</a:t>
              </a:r>
            </a:p>
          </p:txBody>
        </p:sp>
        <p:sp>
          <p:nvSpPr>
            <p:cNvPr id="183310" name="Text Box 19"/>
            <p:cNvSpPr txBox="1">
              <a:spLocks noChangeArrowheads="1"/>
            </p:cNvSpPr>
            <p:nvPr/>
          </p:nvSpPr>
          <p:spPr bwMode="auto">
            <a:xfrm>
              <a:off x="1430338" y="3890963"/>
              <a:ext cx="835025" cy="83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charset="0"/>
                </a:rPr>
                <a:t>’70’s-80’s</a:t>
              </a:r>
            </a:p>
          </p:txBody>
        </p:sp>
        <p:sp>
          <p:nvSpPr>
            <p:cNvPr id="183311" name="Text Box 20"/>
            <p:cNvSpPr txBox="1">
              <a:spLocks noChangeArrowheads="1"/>
            </p:cNvSpPr>
            <p:nvPr/>
          </p:nvSpPr>
          <p:spPr bwMode="auto">
            <a:xfrm>
              <a:off x="2446338" y="3890963"/>
              <a:ext cx="8826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charset="0"/>
                </a:rPr>
                <a:t>‘90’s- 2000’</a:t>
              </a:r>
            </a:p>
          </p:txBody>
        </p:sp>
        <p:grpSp>
          <p:nvGrpSpPr>
            <p:cNvPr id="183312" name="Group 21"/>
            <p:cNvGrpSpPr>
              <a:grpSpLocks/>
            </p:cNvGrpSpPr>
            <p:nvPr/>
          </p:nvGrpSpPr>
          <p:grpSpPr bwMode="auto">
            <a:xfrm>
              <a:off x="3402013" y="2135188"/>
              <a:ext cx="947737" cy="1174750"/>
              <a:chOff x="192" y="1620"/>
              <a:chExt cx="1404" cy="1740"/>
            </a:xfrm>
          </p:grpSpPr>
          <p:pic>
            <p:nvPicPr>
              <p:cNvPr id="183326" name="Picture 22" descr="1037935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956"/>
                <a:ext cx="1404" cy="1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2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672" y="1620"/>
                <a:ext cx="768" cy="3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BD1F17"/>
                    </a:solidFill>
                    <a:effectLst>
                      <a:outerShdw dist="35921" dir="2700000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charset="0"/>
                    <a:ea typeface="Arial Black" charset="0"/>
                    <a:cs typeface="Arial Black" charset="0"/>
                  </a:rPr>
                  <a:t>MPEG</a:t>
                </a:r>
              </a:p>
            </p:txBody>
          </p:sp>
        </p:grpSp>
        <p:sp>
          <p:nvSpPr>
            <p:cNvPr id="183313" name="AutoShape 25"/>
            <p:cNvSpPr>
              <a:spLocks noChangeArrowheads="1"/>
            </p:cNvSpPr>
            <p:nvPr/>
          </p:nvSpPr>
          <p:spPr bwMode="auto">
            <a:xfrm rot="-8100000">
              <a:off x="5040313" y="3427413"/>
              <a:ext cx="295275" cy="295275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14" name="Text Box 26"/>
            <p:cNvSpPr txBox="1">
              <a:spLocks noChangeArrowheads="1"/>
            </p:cNvSpPr>
            <p:nvPr/>
          </p:nvSpPr>
          <p:spPr bwMode="auto">
            <a:xfrm>
              <a:off x="3590884" y="3902000"/>
              <a:ext cx="107316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charset="0"/>
                </a:rPr>
                <a:t>2003</a:t>
              </a:r>
            </a:p>
          </p:txBody>
        </p:sp>
        <p:sp>
          <p:nvSpPr>
            <p:cNvPr id="183315" name="AutoShape 27"/>
            <p:cNvSpPr>
              <a:spLocks noChangeArrowheads="1"/>
            </p:cNvSpPr>
            <p:nvPr/>
          </p:nvSpPr>
          <p:spPr bwMode="auto">
            <a:xfrm rot="-8100000">
              <a:off x="6564313" y="3427413"/>
              <a:ext cx="295275" cy="295275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16" name="Text Box 28"/>
            <p:cNvSpPr txBox="1">
              <a:spLocks noChangeArrowheads="1"/>
            </p:cNvSpPr>
            <p:nvPr/>
          </p:nvSpPr>
          <p:spPr bwMode="auto">
            <a:xfrm>
              <a:off x="4819650" y="3871913"/>
              <a:ext cx="835025" cy="46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charset="0"/>
                </a:rPr>
                <a:t>2005</a:t>
              </a:r>
            </a:p>
          </p:txBody>
        </p:sp>
        <p:sp>
          <p:nvSpPr>
            <p:cNvPr id="183317" name="AutoShape 29"/>
            <p:cNvSpPr>
              <a:spLocks noChangeArrowheads="1"/>
            </p:cNvSpPr>
            <p:nvPr/>
          </p:nvSpPr>
          <p:spPr bwMode="auto">
            <a:xfrm rot="-8100000">
              <a:off x="8164513" y="3427413"/>
              <a:ext cx="295275" cy="295275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18" name="Text Box 30"/>
            <p:cNvSpPr txBox="1">
              <a:spLocks noChangeArrowheads="1"/>
            </p:cNvSpPr>
            <p:nvPr/>
          </p:nvSpPr>
          <p:spPr bwMode="auto">
            <a:xfrm>
              <a:off x="8016875" y="3871913"/>
              <a:ext cx="835025" cy="46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Tahoma" charset="0"/>
                </a:rPr>
                <a:t>2018</a:t>
              </a:r>
            </a:p>
          </p:txBody>
        </p:sp>
        <p:pic>
          <p:nvPicPr>
            <p:cNvPr id="183319" name="Picture 31" descr="http://www.mvcs.org/janterm/images/Windows_media_logo.jpg"/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975" y="2479675"/>
              <a:ext cx="611188" cy="61277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320" name="Picture 32" descr="http://www.edb.utexas.edu/missiontomars/images/quicktime.gif"/>
            <p:cNvPicPr>
              <a:picLocks noChangeAspect="1" noChangeArrowheads="1"/>
            </p:cNvPicPr>
            <p:nvPr/>
          </p:nvPicPr>
          <p:blipFill>
            <a:blip r:embed="rId8" r:link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3" y="2479675"/>
              <a:ext cx="609600" cy="6111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321" name="Picture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613" y="2479675"/>
              <a:ext cx="1358900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3322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2327275"/>
              <a:ext cx="947738" cy="947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23" name="AutoShape 25"/>
            <p:cNvSpPr>
              <a:spLocks noChangeArrowheads="1"/>
            </p:cNvSpPr>
            <p:nvPr/>
          </p:nvSpPr>
          <p:spPr bwMode="auto">
            <a:xfrm rot="-8100000">
              <a:off x="3786981" y="3459957"/>
              <a:ext cx="295275" cy="293688"/>
            </a:xfrm>
            <a:prstGeom prst="rtTriangl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3324" name="Text Box 28"/>
            <p:cNvSpPr txBox="1">
              <a:spLocks noChangeArrowheads="1"/>
            </p:cNvSpPr>
            <p:nvPr/>
          </p:nvSpPr>
          <p:spPr bwMode="auto">
            <a:xfrm>
              <a:off x="6421438" y="3844925"/>
              <a:ext cx="835025" cy="46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charset="0"/>
                </a:rPr>
                <a:t>2009</a:t>
              </a:r>
            </a:p>
          </p:txBody>
        </p:sp>
        <p:pic>
          <p:nvPicPr>
            <p:cNvPr id="183325" name="Picture 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61" y="1997000"/>
              <a:ext cx="1009650" cy="129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2380973" y="1783671"/>
            <a:ext cx="758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hlink"/>
                </a:solidFill>
                <a:latin typeface="Tahoma" charset="0"/>
              </a:rPr>
              <a:t>Video Timeline</a:t>
            </a:r>
          </a:p>
        </p:txBody>
      </p:sp>
      <p:sp>
        <p:nvSpPr>
          <p:cNvPr id="183301" name="Rectangle 2"/>
          <p:cNvSpPr txBox="1">
            <a:spLocks/>
          </p:cNvSpPr>
          <p:nvPr/>
        </p:nvSpPr>
        <p:spPr bwMode="auto">
          <a:xfrm>
            <a:off x="1806575" y="454026"/>
            <a:ext cx="85725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174576"/>
                </a:solidFill>
                <a:latin typeface="Arial" charset="0"/>
              </a:rPr>
              <a:t>Digital Video </a:t>
            </a:r>
            <a:br>
              <a:rPr lang="en-US" altLang="en-US" sz="3600" b="1" dirty="0">
                <a:solidFill>
                  <a:srgbClr val="174576"/>
                </a:solidFill>
                <a:latin typeface="Arial" charset="0"/>
              </a:rPr>
            </a:br>
            <a:r>
              <a:rPr lang="en-US" altLang="en-US" sz="3600" dirty="0">
                <a:solidFill>
                  <a:srgbClr val="FF7F01"/>
                </a:solidFill>
                <a:latin typeface="Arial" charset="0"/>
              </a:rPr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8504BC2-8012-9B46-BCDC-29659EEFF66F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Film vs. Video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Film captures motion at 24 frames (Images) per second 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Video typically operates at 30 frames per second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Video inherits many of its characteristics from broadcast television, developed in the 1930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– 40</a:t>
            </a:r>
            <a:r>
              <a:rPr lang="ja-JP" altLang="en-US">
                <a:latin typeface="Arial" charset="0"/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</a:t>
            </a: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40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Video Starts off as Analog Information</a:t>
            </a:r>
          </a:p>
        </p:txBody>
      </p:sp>
      <p:sp>
        <p:nvSpPr>
          <p:cNvPr id="186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Just as in Imaging, the original information contained in video is analog by nature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Intensity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Color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Speed / Motion (30 Frames per Second)</a:t>
            </a:r>
          </a:p>
          <a:p>
            <a:pPr lvl="1" eaLnBrk="1" hangingPunct="1"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Digital technology allows us to convert it to bits, store it and manipulate it much easier than its analog counterpart</a:t>
            </a:r>
          </a:p>
        </p:txBody>
      </p:sp>
    </p:spTree>
    <p:extLst>
      <p:ext uri="{BB962C8B-B14F-4D97-AF65-F5344CB8AC3E}">
        <p14:creationId xmlns:p14="http://schemas.microsoft.com/office/powerpoint/2010/main" val="15425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CMOS  Video Imager</a:t>
            </a:r>
          </a:p>
        </p:txBody>
      </p:sp>
      <p:grpSp>
        <p:nvGrpSpPr>
          <p:cNvPr id="190466" name="Group 3"/>
          <p:cNvGrpSpPr>
            <a:grpSpLocks/>
          </p:cNvGrpSpPr>
          <p:nvPr/>
        </p:nvGrpSpPr>
        <p:grpSpPr bwMode="auto">
          <a:xfrm>
            <a:off x="3581401" y="1447800"/>
            <a:ext cx="3571875" cy="3900488"/>
            <a:chOff x="0" y="0"/>
            <a:chExt cx="2250" cy="2457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250" cy="2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900">
                  <a:latin typeface="Arial" charset="0"/>
                </a:rPr>
                <a:t>  </a:t>
              </a:r>
              <a:r>
                <a:rPr lang="en-US" altLang="en-US" sz="23200">
                  <a:latin typeface="Arial" charset="0"/>
                </a:rPr>
                <a:t> </a:t>
              </a:r>
              <a:r>
                <a:rPr lang="en-US" altLang="en-US" sz="900">
                  <a:latin typeface="Arial" charset="0"/>
                </a:rPr>
  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  </a:r>
              <a:br>
                <a:rPr lang="en-US" altLang="en-US" sz="900">
                  <a:latin typeface="Arial" charset="0"/>
                </a:rPr>
              </a:br>
              <a:r>
                <a:rPr lang="en-US" altLang="en-US" sz="600" b="1">
                  <a:latin typeface="Arial" charset="0"/>
                </a:rPr>
                <a:t>CCD</a:t>
              </a:r>
              <a:r>
                <a:rPr lang="en-US" altLang="en-US" sz="900">
                  <a:latin typeface="Arial" charset="0"/>
                </a:rPr>
                <a:t> </a:t>
              </a:r>
            </a:p>
          </p:txBody>
        </p:sp>
      </p:grpSp>
      <p:pic>
        <p:nvPicPr>
          <p:cNvPr id="190467" name="Picture 6" descr="camcorde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1"/>
            <a:ext cx="49149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590800" y="5715000"/>
            <a:ext cx="678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a typeface="ＭＳ Ｐゴシック" charset="0"/>
              </a:rPr>
              <a:t>500,000 to 30,000,000 Pixels</a:t>
            </a:r>
          </a:p>
        </p:txBody>
      </p:sp>
    </p:spTree>
    <p:extLst>
      <p:ext uri="{BB962C8B-B14F-4D97-AF65-F5344CB8AC3E}">
        <p14:creationId xmlns:p14="http://schemas.microsoft.com/office/powerpoint/2010/main" val="80573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1460</Words>
  <Application>Microsoft Macintosh PowerPoint</Application>
  <PresentationFormat>Widescreen</PresentationFormat>
  <Paragraphs>235</Paragraphs>
  <Slides>46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Office Theme</vt:lpstr>
      <vt:lpstr>Lecture </vt:lpstr>
      <vt:lpstr>The first Motion Picture, ever…..</vt:lpstr>
      <vt:lpstr>PowerPoint Presentation</vt:lpstr>
      <vt:lpstr>35mm Theatre Film…</vt:lpstr>
      <vt:lpstr>                35 MM Theatre Film Projector</vt:lpstr>
      <vt:lpstr>PowerPoint Presentation</vt:lpstr>
      <vt:lpstr>Film vs. Video</vt:lpstr>
      <vt:lpstr>Video Starts off as Analog Information</vt:lpstr>
      <vt:lpstr>The CMOS  Video Imager</vt:lpstr>
      <vt:lpstr>RED DSMC2 $54,500.00   35,200,000 Pixels!  </vt:lpstr>
      <vt:lpstr>GoPro Black   $399.00     12,000,000 Pixels</vt:lpstr>
      <vt:lpstr>Producing Digital Video</vt:lpstr>
      <vt:lpstr>Converting the Video Frame to Bits</vt:lpstr>
      <vt:lpstr>  DVD – Digital Versatile Disk</vt:lpstr>
      <vt:lpstr>Blu-Ray High Definition DVD</vt:lpstr>
      <vt:lpstr>Video Aspect Ratios</vt:lpstr>
      <vt:lpstr>Advantages and Disadvantages of Digital Video</vt:lpstr>
      <vt:lpstr>Video Resolution</vt:lpstr>
      <vt:lpstr>But, there is soooo much data!</vt:lpstr>
      <vt:lpstr>Digital Compression Concepts</vt:lpstr>
      <vt:lpstr>Redundancy</vt:lpstr>
      <vt:lpstr>Types of Data Compression</vt:lpstr>
      <vt:lpstr>Assumptions</vt:lpstr>
      <vt:lpstr>Run Length Encoding (RLE)</vt:lpstr>
      <vt:lpstr>Image Compression</vt:lpstr>
      <vt:lpstr>JPEG</vt:lpstr>
      <vt:lpstr>Video Compression: Coping with Large Files</vt:lpstr>
      <vt:lpstr>Types of Codecs</vt:lpstr>
      <vt:lpstr>Codec Methods</vt:lpstr>
      <vt:lpstr>Compressing Video</vt:lpstr>
      <vt:lpstr>Temporal Compression in Video</vt:lpstr>
      <vt:lpstr>Other Brute Force Methods for Reducing Demands</vt:lpstr>
      <vt:lpstr>MPEG 2- The Mother of all Video Compression!….so far</vt:lpstr>
      <vt:lpstr>The Desktop Video System Basic Components</vt:lpstr>
      <vt:lpstr>PowerPoint Presentation</vt:lpstr>
      <vt:lpstr>Editing Digital Video</vt:lpstr>
      <vt:lpstr>Compositing…..First we have a Mountain</vt:lpstr>
      <vt:lpstr>Plane</vt:lpstr>
      <vt:lpstr>PowerPoint Presentation</vt:lpstr>
      <vt:lpstr>Digital Video  The Entire Process Illustrated</vt:lpstr>
      <vt:lpstr>Digital Cinema</vt:lpstr>
      <vt:lpstr>So What does Digital Video make    possible?</vt:lpstr>
      <vt:lpstr>Summary</vt:lpstr>
      <vt:lpstr> </vt:lpstr>
      <vt:lpstr>Digital Video 101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Donald Stanford</cp:lastModifiedBy>
  <cp:revision>16</cp:revision>
  <dcterms:created xsi:type="dcterms:W3CDTF">2018-10-17T19:37:39Z</dcterms:created>
  <dcterms:modified xsi:type="dcterms:W3CDTF">2023-10-23T15:45:33Z</dcterms:modified>
</cp:coreProperties>
</file>