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0"/>
  </p:notesMasterIdLst>
  <p:sldIdLst>
    <p:sldId id="256" r:id="rId2"/>
    <p:sldId id="257" r:id="rId3"/>
    <p:sldId id="258" r:id="rId4"/>
    <p:sldId id="259" r:id="rId5"/>
    <p:sldId id="261" r:id="rId6"/>
    <p:sldId id="262" r:id="rId7"/>
    <p:sldId id="264" r:id="rId8"/>
    <p:sldId id="265" r:id="rId9"/>
    <p:sldId id="267" r:id="rId10"/>
    <p:sldId id="263"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266" r:id="rId48"/>
    <p:sldId id="305" r:id="rId49"/>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99"/>
        </a:solidFill>
        <a:effectLst/>
        <a:uFillTx/>
        <a:latin typeface="Tahoma"/>
        <a:ea typeface="Tahoma"/>
        <a:cs typeface="Tahoma"/>
        <a:sym typeface="Tahoma"/>
      </a:defRPr>
    </a:lvl1pPr>
    <a:lvl2pPr marL="0" marR="0" indent="4572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99"/>
        </a:solidFill>
        <a:effectLst/>
        <a:uFillTx/>
        <a:latin typeface="Tahoma"/>
        <a:ea typeface="Tahoma"/>
        <a:cs typeface="Tahoma"/>
        <a:sym typeface="Tahoma"/>
      </a:defRPr>
    </a:lvl2pPr>
    <a:lvl3pPr marL="0" marR="0" indent="9144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99"/>
        </a:solidFill>
        <a:effectLst/>
        <a:uFillTx/>
        <a:latin typeface="Tahoma"/>
        <a:ea typeface="Tahoma"/>
        <a:cs typeface="Tahoma"/>
        <a:sym typeface="Tahoma"/>
      </a:defRPr>
    </a:lvl3pPr>
    <a:lvl4pPr marL="0" marR="0" indent="13716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99"/>
        </a:solidFill>
        <a:effectLst/>
        <a:uFillTx/>
        <a:latin typeface="Tahoma"/>
        <a:ea typeface="Tahoma"/>
        <a:cs typeface="Tahoma"/>
        <a:sym typeface="Tahoma"/>
      </a:defRPr>
    </a:lvl4pPr>
    <a:lvl5pPr marL="0" marR="0" indent="18288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99"/>
        </a:solidFill>
        <a:effectLst/>
        <a:uFillTx/>
        <a:latin typeface="Tahoma"/>
        <a:ea typeface="Tahoma"/>
        <a:cs typeface="Tahoma"/>
        <a:sym typeface="Tahoma"/>
      </a:defRPr>
    </a:lvl5pPr>
    <a:lvl6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99"/>
        </a:solidFill>
        <a:effectLst/>
        <a:uFillTx/>
        <a:latin typeface="Tahoma"/>
        <a:ea typeface="Tahoma"/>
        <a:cs typeface="Tahoma"/>
        <a:sym typeface="Tahoma"/>
      </a:defRPr>
    </a:lvl6pPr>
    <a:lvl7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99"/>
        </a:solidFill>
        <a:effectLst/>
        <a:uFillTx/>
        <a:latin typeface="Tahoma"/>
        <a:ea typeface="Tahoma"/>
        <a:cs typeface="Tahoma"/>
        <a:sym typeface="Tahoma"/>
      </a:defRPr>
    </a:lvl7pPr>
    <a:lvl8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99"/>
        </a:solidFill>
        <a:effectLst/>
        <a:uFillTx/>
        <a:latin typeface="Tahoma"/>
        <a:ea typeface="Tahoma"/>
        <a:cs typeface="Tahoma"/>
        <a:sym typeface="Tahoma"/>
      </a:defRPr>
    </a:lvl8pPr>
    <a:lvl9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99"/>
        </a:solidFill>
        <a:effectLst/>
        <a:uFillTx/>
        <a:latin typeface="Tahoma"/>
        <a:ea typeface="Tahoma"/>
        <a:cs typeface="Tahoma"/>
        <a:sym typeface="Tahoma"/>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Tahoma"/>
          <a:ea typeface="Tahoma"/>
          <a:cs typeface="Tahoma"/>
        </a:font>
        <a:srgbClr val="000099"/>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ECEC"/>
          </a:solidFill>
        </a:fill>
      </a:tcStyle>
    </a:wholeTbl>
    <a:band2H>
      <a:tcTxStyle/>
      <a:tcStyle>
        <a:tcBdr/>
        <a:fill>
          <a:solidFill>
            <a:srgbClr val="E7F6F6"/>
          </a:solidFill>
        </a:fill>
      </a:tcStyle>
    </a:band2H>
    <a:firstCol>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Tahoma"/>
          <a:ea typeface="Tahoma"/>
          <a:cs typeface="Tahoma"/>
        </a:font>
        <a:srgbClr val="000099"/>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Tahoma"/>
          <a:ea typeface="Tahoma"/>
          <a:cs typeface="Tahoma"/>
        </a:font>
        <a:srgbClr val="000099"/>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Tahoma"/>
          <a:ea typeface="Tahoma"/>
          <a:cs typeface="Tahoma"/>
        </a:font>
        <a:srgbClr val="000099"/>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F"/>
          </a:solidFill>
        </a:fill>
      </a:tcStyle>
    </a:wholeTbl>
    <a:band2H>
      <a:tcTxStyle/>
      <a:tcStyle>
        <a:tcBdr/>
        <a:fill>
          <a:solidFill>
            <a:srgbClr val="FFFFFF"/>
          </a:solidFill>
        </a:fill>
      </a:tcStyle>
    </a:band2H>
    <a:firstCol>
      <a:tcTxStyle b="on" i="off">
        <a:font>
          <a:latin typeface="Tahoma"/>
          <a:ea typeface="Tahoma"/>
          <a:cs typeface="Tahom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Tahoma"/>
          <a:ea typeface="Tahoma"/>
          <a:cs typeface="Tahoma"/>
        </a:font>
        <a:srgbClr val="000099"/>
      </a:tcTxStyle>
      <a:tcStyle>
        <a:tcBdr>
          <a:left>
            <a:ln w="12700" cap="flat">
              <a:noFill/>
              <a:miter lim="400000"/>
            </a:ln>
          </a:left>
          <a:right>
            <a:ln w="12700" cap="flat">
              <a:noFill/>
              <a:miter lim="400000"/>
            </a:ln>
          </a:right>
          <a:top>
            <a:ln w="50800" cap="flat">
              <a:solidFill>
                <a:srgbClr val="000099"/>
              </a:solidFill>
              <a:prstDash val="solid"/>
              <a:round/>
            </a:ln>
          </a:top>
          <a:bottom>
            <a:ln w="25400" cap="flat">
              <a:solidFill>
                <a:srgbClr val="000099"/>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Tahoma"/>
          <a:ea typeface="Tahoma"/>
          <a:cs typeface="Tahoma"/>
        </a:font>
        <a:srgbClr val="FFFFFF"/>
      </a:tcTxStyle>
      <a:tcStyle>
        <a:tcBdr>
          <a:left>
            <a:ln w="12700" cap="flat">
              <a:noFill/>
              <a:miter lim="400000"/>
            </a:ln>
          </a:left>
          <a:right>
            <a:ln w="12700" cap="flat">
              <a:noFill/>
              <a:miter lim="400000"/>
            </a:ln>
          </a:right>
          <a:top>
            <a:ln w="25400" cap="flat">
              <a:solidFill>
                <a:srgbClr val="000099"/>
              </a:solidFill>
              <a:prstDash val="solid"/>
              <a:round/>
            </a:ln>
          </a:top>
          <a:bottom>
            <a:ln w="25400" cap="flat">
              <a:solidFill>
                <a:srgbClr val="000099"/>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Tahoma"/>
          <a:ea typeface="Tahoma"/>
          <a:cs typeface="Tahoma"/>
        </a:font>
        <a:srgbClr val="000099"/>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DD"/>
          </a:solidFill>
        </a:fill>
      </a:tcStyle>
    </a:wholeTbl>
    <a:band2H>
      <a:tcTxStyle/>
      <a:tcStyle>
        <a:tcBdr/>
        <a:fill>
          <a:solidFill>
            <a:srgbClr val="E6E6EF"/>
          </a:solidFill>
        </a:fill>
      </a:tcStyle>
    </a:band2H>
    <a:firstCol>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99"/>
          </a:solidFill>
        </a:fill>
      </a:tcStyle>
    </a:firstCol>
    <a:lastRow>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99"/>
          </a:solidFill>
        </a:fill>
      </a:tcStyle>
    </a:lastRow>
    <a:firstRow>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99"/>
          </a:solidFill>
        </a:fill>
      </a:tcStyle>
    </a:firstRow>
  </a:tblStyle>
  <a:tblStyle styleId="{2708684C-4D16-4618-839F-0558EEFCDFE6}" styleName="">
    <a:tblBg/>
    <a:wholeTbl>
      <a:tcTxStyle b="off"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a:tcStyle>
        <a:tcBdr/>
        <a:fill>
          <a:solidFill>
            <a:srgbClr val="FFFFFF"/>
          </a:solidFill>
        </a:fill>
      </a:tcStyle>
    </a:band2H>
    <a:firstCol>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254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37"/>
  </p:normalViewPr>
  <p:slideViewPr>
    <p:cSldViewPr snapToGrid="0" snapToObjects="1">
      <p:cViewPr varScale="1">
        <p:scale>
          <a:sx n="103" d="100"/>
          <a:sy n="103" d="100"/>
        </p:scale>
        <p:origin x="188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 name="Shape 25"/>
          <p:cNvSpPr>
            <a:spLocks noGrp="1" noRot="1" noChangeAspect="1"/>
          </p:cNvSpPr>
          <p:nvPr>
            <p:ph type="sldImg"/>
          </p:nvPr>
        </p:nvSpPr>
        <p:spPr>
          <a:xfrm>
            <a:off x="1143000" y="685800"/>
            <a:ext cx="4572000" cy="3429000"/>
          </a:xfrm>
          <a:prstGeom prst="rect">
            <a:avLst/>
          </a:prstGeom>
        </p:spPr>
        <p:txBody>
          <a:bodyPr/>
          <a:lstStyle/>
          <a:p>
            <a:endParaRPr/>
          </a:p>
        </p:txBody>
      </p:sp>
      <p:sp>
        <p:nvSpPr>
          <p:cNvPr id="26" name="Shape 2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j-lt"/>
        <a:ea typeface="+mj-ea"/>
        <a:cs typeface="+mj-cs"/>
        <a:sym typeface="Times New Roman"/>
      </a:defRPr>
    </a:lvl1pPr>
    <a:lvl2pPr indent="228600" latinLnBrk="0">
      <a:spcBef>
        <a:spcPts val="400"/>
      </a:spcBef>
      <a:defRPr sz="1200">
        <a:latin typeface="+mj-lt"/>
        <a:ea typeface="+mj-ea"/>
        <a:cs typeface="+mj-cs"/>
        <a:sym typeface="Times New Roman"/>
      </a:defRPr>
    </a:lvl2pPr>
    <a:lvl3pPr indent="457200" latinLnBrk="0">
      <a:spcBef>
        <a:spcPts val="400"/>
      </a:spcBef>
      <a:defRPr sz="1200">
        <a:latin typeface="+mj-lt"/>
        <a:ea typeface="+mj-ea"/>
        <a:cs typeface="+mj-cs"/>
        <a:sym typeface="Times New Roman"/>
      </a:defRPr>
    </a:lvl3pPr>
    <a:lvl4pPr indent="685800" latinLnBrk="0">
      <a:spcBef>
        <a:spcPts val="400"/>
      </a:spcBef>
      <a:defRPr sz="1200">
        <a:latin typeface="+mj-lt"/>
        <a:ea typeface="+mj-ea"/>
        <a:cs typeface="+mj-cs"/>
        <a:sym typeface="Times New Roman"/>
      </a:defRPr>
    </a:lvl4pPr>
    <a:lvl5pPr indent="914400" latinLnBrk="0">
      <a:spcBef>
        <a:spcPts val="400"/>
      </a:spcBef>
      <a:defRPr sz="1200">
        <a:latin typeface="+mj-lt"/>
        <a:ea typeface="+mj-ea"/>
        <a:cs typeface="+mj-cs"/>
        <a:sym typeface="Times New Roman"/>
      </a:defRPr>
    </a:lvl5pPr>
    <a:lvl6pPr indent="1143000" latinLnBrk="0">
      <a:spcBef>
        <a:spcPts val="400"/>
      </a:spcBef>
      <a:defRPr sz="1200">
        <a:latin typeface="+mj-lt"/>
        <a:ea typeface="+mj-ea"/>
        <a:cs typeface="+mj-cs"/>
        <a:sym typeface="Times New Roman"/>
      </a:defRPr>
    </a:lvl6pPr>
    <a:lvl7pPr indent="1371600" latinLnBrk="0">
      <a:spcBef>
        <a:spcPts val="400"/>
      </a:spcBef>
      <a:defRPr sz="1200">
        <a:latin typeface="+mj-lt"/>
        <a:ea typeface="+mj-ea"/>
        <a:cs typeface="+mj-cs"/>
        <a:sym typeface="Times New Roman"/>
      </a:defRPr>
    </a:lvl7pPr>
    <a:lvl8pPr indent="1600200" latinLnBrk="0">
      <a:spcBef>
        <a:spcPts val="400"/>
      </a:spcBef>
      <a:defRPr sz="1200">
        <a:latin typeface="+mj-lt"/>
        <a:ea typeface="+mj-ea"/>
        <a:cs typeface="+mj-cs"/>
        <a:sym typeface="Times New Roman"/>
      </a:defRPr>
    </a:lvl8pPr>
    <a:lvl9pPr indent="1828800" latinLnBrk="0">
      <a:spcBef>
        <a:spcPts val="400"/>
      </a:spcBef>
      <a:defRPr sz="1200">
        <a:latin typeface="+mj-lt"/>
        <a:ea typeface="+mj-ea"/>
        <a:cs typeface="+mj-cs"/>
        <a:sym typeface="Times New Roman"/>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Shape 1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8" name="Shape 18"/>
          <p:cNvSpPr/>
          <p:nvPr/>
        </p:nvSpPr>
        <p:spPr>
          <a:xfrm>
            <a:off x="285750" y="2803525"/>
            <a:ext cx="1" cy="3035300"/>
          </a:xfrm>
          <a:custGeom>
            <a:avLst/>
            <a:gdLst/>
            <a:ahLst/>
            <a:cxnLst>
              <a:cxn ang="0">
                <a:pos x="wd2" y="hd2"/>
              </a:cxn>
              <a:cxn ang="5400000">
                <a:pos x="wd2" y="hd2"/>
              </a:cxn>
              <a:cxn ang="10800000">
                <a:pos x="wd2" y="hd2"/>
              </a:cxn>
              <a:cxn ang="16200000">
                <a:pos x="wd2" y="hd2"/>
              </a:cxn>
            </a:cxnLst>
            <a:rect l="0" t="0" r="r" b="b"/>
            <a:pathLst>
              <a:path h="21600" extrusionOk="0">
                <a:moveTo>
                  <a:pt x="0" y="0"/>
                </a:moveTo>
                <a:lnTo>
                  <a:pt x="0" y="21600"/>
                </a:lnTo>
                <a:lnTo>
                  <a:pt x="0" y="0"/>
                </a:lnTo>
                <a:close/>
              </a:path>
            </a:pathLst>
          </a:custGeom>
          <a:ln w="12700">
            <a:miter lim="400000"/>
          </a:ln>
        </p:spPr>
        <p:txBody>
          <a:bodyPr lIns="45719" rIns="45719"/>
          <a:lstStyle/>
          <a:p>
            <a:pPr>
              <a:defRPr>
                <a:solidFill>
                  <a:srgbClr val="FFFFFF"/>
                </a:solidFill>
              </a:defRPr>
            </a:pPr>
            <a:endParaRPr/>
          </a:p>
        </p:txBody>
      </p:sp>
      <p:sp>
        <p:nvSpPr>
          <p:cNvPr id="19" name="Shape 1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4"/>
          <a:srcRect/>
          <a:stretch>
            <a:fillRect/>
          </a:stretch>
        </a:blip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457200" y="92074"/>
            <a:ext cx="8229600" cy="1508127"/>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lstStyle/>
          <a:p>
            <a:r>
              <a:t>Title Text</a:t>
            </a:r>
          </a:p>
        </p:txBody>
      </p:sp>
      <p:sp>
        <p:nvSpPr>
          <p:cNvPr id="3" name="Shape 3"/>
          <p:cNvSpPr>
            <a:spLocks noGrp="1"/>
          </p:cNvSpPr>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xmlns=""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8384892" y="6432651"/>
            <a:ext cx="301909" cy="288825"/>
          </a:xfrm>
          <a:prstGeom prst="rect">
            <a:avLst/>
          </a:prstGeom>
          <a:ln w="12700">
            <a:miter lim="400000"/>
          </a:ln>
        </p:spPr>
        <p:txBody>
          <a:bodyPr wrap="none" lIns="45719" rIns="45719" anchor="b">
            <a:spAutoFit/>
          </a:bodyPr>
          <a:lstStyle>
            <a:lvl1pPr algn="r" defTabSz="457200">
              <a:defRPr sz="1400">
                <a:solidFill>
                  <a:srgbClr val="FFFFFF"/>
                </a:solidFill>
                <a:effectLst>
                  <a:outerShdw blurRad="12700" dist="25400" dir="2700000" rotWithShape="0">
                    <a:srgbClr val="000000"/>
                  </a:outerShdw>
                </a:effectLst>
                <a:latin typeface="Arial"/>
                <a:ea typeface="Arial"/>
                <a:cs typeface="Arial"/>
                <a:sym typeface="Arial"/>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l" defTabSz="914400" rtl="0" latinLnBrk="0">
        <a:lnSpc>
          <a:spcPct val="100000"/>
        </a:lnSpc>
        <a:spcBef>
          <a:spcPts val="0"/>
        </a:spcBef>
        <a:spcAft>
          <a:spcPts val="0"/>
        </a:spcAft>
        <a:buClrTx/>
        <a:buSzTx/>
        <a:buFontTx/>
        <a:buNone/>
        <a:tabLst/>
        <a:defRPr sz="4400" b="0" i="0" u="none" strike="noStrike" cap="none" spc="0" baseline="0">
          <a:ln>
            <a:noFill/>
          </a:ln>
          <a:solidFill>
            <a:srgbClr val="FFFFFF"/>
          </a:solidFill>
          <a:uFillTx/>
          <a:latin typeface="Tahoma"/>
          <a:ea typeface="Tahoma"/>
          <a:cs typeface="Tahoma"/>
          <a:sym typeface="Tahoma"/>
        </a:defRPr>
      </a:lvl1pPr>
      <a:lvl2pPr marL="0" marR="0" indent="0" algn="l" defTabSz="914400" rtl="0" latinLnBrk="0">
        <a:lnSpc>
          <a:spcPct val="100000"/>
        </a:lnSpc>
        <a:spcBef>
          <a:spcPts val="0"/>
        </a:spcBef>
        <a:spcAft>
          <a:spcPts val="0"/>
        </a:spcAft>
        <a:buClrTx/>
        <a:buSzTx/>
        <a:buFontTx/>
        <a:buNone/>
        <a:tabLst/>
        <a:defRPr sz="4400" b="0" i="0" u="none" strike="noStrike" cap="none" spc="0" baseline="0">
          <a:ln>
            <a:noFill/>
          </a:ln>
          <a:solidFill>
            <a:srgbClr val="FFFFFF"/>
          </a:solidFill>
          <a:uFillTx/>
          <a:latin typeface="Tahoma"/>
          <a:ea typeface="Tahoma"/>
          <a:cs typeface="Tahoma"/>
          <a:sym typeface="Tahoma"/>
        </a:defRPr>
      </a:lvl2pPr>
      <a:lvl3pPr marL="0" marR="0" indent="0" algn="l" defTabSz="914400" rtl="0" latinLnBrk="0">
        <a:lnSpc>
          <a:spcPct val="100000"/>
        </a:lnSpc>
        <a:spcBef>
          <a:spcPts val="0"/>
        </a:spcBef>
        <a:spcAft>
          <a:spcPts val="0"/>
        </a:spcAft>
        <a:buClrTx/>
        <a:buSzTx/>
        <a:buFontTx/>
        <a:buNone/>
        <a:tabLst/>
        <a:defRPr sz="4400" b="0" i="0" u="none" strike="noStrike" cap="none" spc="0" baseline="0">
          <a:ln>
            <a:noFill/>
          </a:ln>
          <a:solidFill>
            <a:srgbClr val="FFFFFF"/>
          </a:solidFill>
          <a:uFillTx/>
          <a:latin typeface="Tahoma"/>
          <a:ea typeface="Tahoma"/>
          <a:cs typeface="Tahoma"/>
          <a:sym typeface="Tahoma"/>
        </a:defRPr>
      </a:lvl3pPr>
      <a:lvl4pPr marL="0" marR="0" indent="0" algn="l" defTabSz="914400" rtl="0" latinLnBrk="0">
        <a:lnSpc>
          <a:spcPct val="100000"/>
        </a:lnSpc>
        <a:spcBef>
          <a:spcPts val="0"/>
        </a:spcBef>
        <a:spcAft>
          <a:spcPts val="0"/>
        </a:spcAft>
        <a:buClrTx/>
        <a:buSzTx/>
        <a:buFontTx/>
        <a:buNone/>
        <a:tabLst/>
        <a:defRPr sz="4400" b="0" i="0" u="none" strike="noStrike" cap="none" spc="0" baseline="0">
          <a:ln>
            <a:noFill/>
          </a:ln>
          <a:solidFill>
            <a:srgbClr val="FFFFFF"/>
          </a:solidFill>
          <a:uFillTx/>
          <a:latin typeface="Tahoma"/>
          <a:ea typeface="Tahoma"/>
          <a:cs typeface="Tahoma"/>
          <a:sym typeface="Tahoma"/>
        </a:defRPr>
      </a:lvl4pPr>
      <a:lvl5pPr marL="0" marR="0" indent="0" algn="l" defTabSz="914400" rtl="0" latinLnBrk="0">
        <a:lnSpc>
          <a:spcPct val="100000"/>
        </a:lnSpc>
        <a:spcBef>
          <a:spcPts val="0"/>
        </a:spcBef>
        <a:spcAft>
          <a:spcPts val="0"/>
        </a:spcAft>
        <a:buClrTx/>
        <a:buSzTx/>
        <a:buFontTx/>
        <a:buNone/>
        <a:tabLst/>
        <a:defRPr sz="4400" b="0" i="0" u="none" strike="noStrike" cap="none" spc="0" baseline="0">
          <a:ln>
            <a:noFill/>
          </a:ln>
          <a:solidFill>
            <a:srgbClr val="FFFFFF"/>
          </a:solidFill>
          <a:uFillTx/>
          <a:latin typeface="Tahoma"/>
          <a:ea typeface="Tahoma"/>
          <a:cs typeface="Tahoma"/>
          <a:sym typeface="Tahoma"/>
        </a:defRPr>
      </a:lvl5pPr>
      <a:lvl6pPr marL="0" marR="0" indent="457200" algn="l" defTabSz="914400" rtl="0" latinLnBrk="0">
        <a:lnSpc>
          <a:spcPct val="100000"/>
        </a:lnSpc>
        <a:spcBef>
          <a:spcPts val="0"/>
        </a:spcBef>
        <a:spcAft>
          <a:spcPts val="0"/>
        </a:spcAft>
        <a:buClrTx/>
        <a:buSzTx/>
        <a:buFontTx/>
        <a:buNone/>
        <a:tabLst/>
        <a:defRPr sz="4400" b="0" i="0" u="none" strike="noStrike" cap="none" spc="0" baseline="0">
          <a:ln>
            <a:noFill/>
          </a:ln>
          <a:solidFill>
            <a:srgbClr val="FFFFFF"/>
          </a:solidFill>
          <a:uFillTx/>
          <a:latin typeface="Tahoma"/>
          <a:ea typeface="Tahoma"/>
          <a:cs typeface="Tahoma"/>
          <a:sym typeface="Tahoma"/>
        </a:defRPr>
      </a:lvl6pPr>
      <a:lvl7pPr marL="0" marR="0" indent="914400" algn="l" defTabSz="914400" rtl="0" latinLnBrk="0">
        <a:lnSpc>
          <a:spcPct val="100000"/>
        </a:lnSpc>
        <a:spcBef>
          <a:spcPts val="0"/>
        </a:spcBef>
        <a:spcAft>
          <a:spcPts val="0"/>
        </a:spcAft>
        <a:buClrTx/>
        <a:buSzTx/>
        <a:buFontTx/>
        <a:buNone/>
        <a:tabLst/>
        <a:defRPr sz="4400" b="0" i="0" u="none" strike="noStrike" cap="none" spc="0" baseline="0">
          <a:ln>
            <a:noFill/>
          </a:ln>
          <a:solidFill>
            <a:srgbClr val="FFFFFF"/>
          </a:solidFill>
          <a:uFillTx/>
          <a:latin typeface="Tahoma"/>
          <a:ea typeface="Tahoma"/>
          <a:cs typeface="Tahoma"/>
          <a:sym typeface="Tahoma"/>
        </a:defRPr>
      </a:lvl7pPr>
      <a:lvl8pPr marL="0" marR="0" indent="1371600" algn="l" defTabSz="914400" rtl="0" latinLnBrk="0">
        <a:lnSpc>
          <a:spcPct val="100000"/>
        </a:lnSpc>
        <a:spcBef>
          <a:spcPts val="0"/>
        </a:spcBef>
        <a:spcAft>
          <a:spcPts val="0"/>
        </a:spcAft>
        <a:buClrTx/>
        <a:buSzTx/>
        <a:buFontTx/>
        <a:buNone/>
        <a:tabLst/>
        <a:defRPr sz="4400" b="0" i="0" u="none" strike="noStrike" cap="none" spc="0" baseline="0">
          <a:ln>
            <a:noFill/>
          </a:ln>
          <a:solidFill>
            <a:srgbClr val="FFFFFF"/>
          </a:solidFill>
          <a:uFillTx/>
          <a:latin typeface="Tahoma"/>
          <a:ea typeface="Tahoma"/>
          <a:cs typeface="Tahoma"/>
          <a:sym typeface="Tahoma"/>
        </a:defRPr>
      </a:lvl8pPr>
      <a:lvl9pPr marL="0" marR="0" indent="1828800" algn="l" defTabSz="914400" rtl="0" latinLnBrk="0">
        <a:lnSpc>
          <a:spcPct val="100000"/>
        </a:lnSpc>
        <a:spcBef>
          <a:spcPts val="0"/>
        </a:spcBef>
        <a:spcAft>
          <a:spcPts val="0"/>
        </a:spcAft>
        <a:buClrTx/>
        <a:buSzTx/>
        <a:buFontTx/>
        <a:buNone/>
        <a:tabLst/>
        <a:defRPr sz="4400" b="0" i="0" u="none" strike="noStrike" cap="none" spc="0" baseline="0">
          <a:ln>
            <a:noFill/>
          </a:ln>
          <a:solidFill>
            <a:srgbClr val="FFFFFF"/>
          </a:solidFill>
          <a:uFillTx/>
          <a:latin typeface="Tahoma"/>
          <a:ea typeface="Tahoma"/>
          <a:cs typeface="Tahoma"/>
          <a:sym typeface="Tahoma"/>
        </a:defRPr>
      </a:lvl9pPr>
    </p:titleStyle>
    <p:bodyStyle>
      <a:lvl1pPr marL="342900" marR="0" indent="-342900" algn="l" defTabSz="914400" rtl="0" latinLnBrk="0">
        <a:lnSpc>
          <a:spcPct val="100000"/>
        </a:lnSpc>
        <a:spcBef>
          <a:spcPts val="700"/>
        </a:spcBef>
        <a:spcAft>
          <a:spcPts val="0"/>
        </a:spcAft>
        <a:buClr>
          <a:srgbClr val="FFCC00"/>
        </a:buClr>
        <a:buSzPct val="120000"/>
        <a:buFontTx/>
        <a:buChar char="❖"/>
        <a:tabLst/>
        <a:defRPr sz="3200" b="0" i="0" u="none" strike="noStrike" cap="none" spc="0" baseline="0">
          <a:ln>
            <a:noFill/>
          </a:ln>
          <a:solidFill>
            <a:srgbClr val="FFFFFF"/>
          </a:solidFill>
          <a:uFillTx/>
          <a:latin typeface="Tahoma"/>
          <a:ea typeface="Tahoma"/>
          <a:cs typeface="Tahoma"/>
          <a:sym typeface="Tahoma"/>
        </a:defRPr>
      </a:lvl1pPr>
      <a:lvl2pPr marL="783771" marR="0" indent="-326571" algn="l" defTabSz="914400" rtl="0" latinLnBrk="0">
        <a:lnSpc>
          <a:spcPct val="100000"/>
        </a:lnSpc>
        <a:spcBef>
          <a:spcPts val="700"/>
        </a:spcBef>
        <a:spcAft>
          <a:spcPts val="0"/>
        </a:spcAft>
        <a:buClr>
          <a:srgbClr val="FFCC00"/>
        </a:buClr>
        <a:buSzPct val="100000"/>
        <a:buFontTx/>
        <a:buChar char="–"/>
        <a:tabLst/>
        <a:defRPr sz="3200" b="0" i="0" u="none" strike="noStrike" cap="none" spc="0" baseline="0">
          <a:ln>
            <a:noFill/>
          </a:ln>
          <a:solidFill>
            <a:srgbClr val="FFFFFF"/>
          </a:solidFill>
          <a:uFillTx/>
          <a:latin typeface="Tahoma"/>
          <a:ea typeface="Tahoma"/>
          <a:cs typeface="Tahoma"/>
          <a:sym typeface="Tahoma"/>
        </a:defRPr>
      </a:lvl2pPr>
      <a:lvl3pPr marL="1219200" marR="0" indent="-304800" algn="l" defTabSz="914400" rtl="0" latinLnBrk="0">
        <a:lnSpc>
          <a:spcPct val="100000"/>
        </a:lnSpc>
        <a:spcBef>
          <a:spcPts val="700"/>
        </a:spcBef>
        <a:spcAft>
          <a:spcPts val="0"/>
        </a:spcAft>
        <a:buClr>
          <a:srgbClr val="FFCC00"/>
        </a:buClr>
        <a:buSzPct val="120000"/>
        <a:buFontTx/>
        <a:buChar char="•"/>
        <a:tabLst/>
        <a:defRPr sz="3200" b="0" i="0" u="none" strike="noStrike" cap="none" spc="0" baseline="0">
          <a:ln>
            <a:noFill/>
          </a:ln>
          <a:solidFill>
            <a:srgbClr val="FFFFFF"/>
          </a:solidFill>
          <a:uFillTx/>
          <a:latin typeface="Tahoma"/>
          <a:ea typeface="Tahoma"/>
          <a:cs typeface="Tahoma"/>
          <a:sym typeface="Tahoma"/>
        </a:defRPr>
      </a:lvl3pPr>
      <a:lvl4pPr marL="1737360" marR="0" indent="-365760" algn="l" defTabSz="914400" rtl="0" latinLnBrk="0">
        <a:lnSpc>
          <a:spcPct val="100000"/>
        </a:lnSpc>
        <a:spcBef>
          <a:spcPts val="700"/>
        </a:spcBef>
        <a:spcAft>
          <a:spcPts val="0"/>
        </a:spcAft>
        <a:buClr>
          <a:srgbClr val="FFCC00"/>
        </a:buClr>
        <a:buSzPct val="100000"/>
        <a:buFontTx/>
        <a:buChar char="–"/>
        <a:tabLst/>
        <a:defRPr sz="3200" b="0" i="0" u="none" strike="noStrike" cap="none" spc="0" baseline="0">
          <a:ln>
            <a:noFill/>
          </a:ln>
          <a:solidFill>
            <a:srgbClr val="FFFFFF"/>
          </a:solidFill>
          <a:uFillTx/>
          <a:latin typeface="Tahoma"/>
          <a:ea typeface="Tahoma"/>
          <a:cs typeface="Tahoma"/>
          <a:sym typeface="Tahoma"/>
        </a:defRPr>
      </a:lvl4pPr>
      <a:lvl5pPr marL="2235200" marR="0" indent="-406400" algn="l" defTabSz="914400" rtl="0" latinLnBrk="0">
        <a:lnSpc>
          <a:spcPct val="100000"/>
        </a:lnSpc>
        <a:spcBef>
          <a:spcPts val="700"/>
        </a:spcBef>
        <a:spcAft>
          <a:spcPts val="0"/>
        </a:spcAft>
        <a:buClr>
          <a:srgbClr val="FFCC00"/>
        </a:buClr>
        <a:buSzPct val="80000"/>
        <a:buFontTx/>
        <a:buChar char="❖"/>
        <a:tabLst/>
        <a:defRPr sz="3200" b="0" i="0" u="none" strike="noStrike" cap="none" spc="0" baseline="0">
          <a:ln>
            <a:noFill/>
          </a:ln>
          <a:solidFill>
            <a:srgbClr val="FFFFFF"/>
          </a:solidFill>
          <a:uFillTx/>
          <a:latin typeface="Tahoma"/>
          <a:ea typeface="Tahoma"/>
          <a:cs typeface="Tahoma"/>
          <a:sym typeface="Tahoma"/>
        </a:defRPr>
      </a:lvl5pPr>
      <a:lvl6pPr marL="2692400" marR="0" indent="-406400" algn="l" defTabSz="914400" rtl="0" latinLnBrk="0">
        <a:lnSpc>
          <a:spcPct val="100000"/>
        </a:lnSpc>
        <a:spcBef>
          <a:spcPts val="700"/>
        </a:spcBef>
        <a:spcAft>
          <a:spcPts val="0"/>
        </a:spcAft>
        <a:buClr>
          <a:srgbClr val="FFCC00"/>
        </a:buClr>
        <a:buSzPct val="80000"/>
        <a:buFontTx/>
        <a:buChar char=""/>
        <a:tabLst/>
        <a:defRPr sz="3200" b="0" i="0" u="none" strike="noStrike" cap="none" spc="0" baseline="0">
          <a:ln>
            <a:noFill/>
          </a:ln>
          <a:solidFill>
            <a:srgbClr val="FFFFFF"/>
          </a:solidFill>
          <a:uFillTx/>
          <a:latin typeface="Tahoma"/>
          <a:ea typeface="Tahoma"/>
          <a:cs typeface="Tahoma"/>
          <a:sym typeface="Tahoma"/>
        </a:defRPr>
      </a:lvl6pPr>
      <a:lvl7pPr marL="3149600" marR="0" indent="-406400" algn="l" defTabSz="914400" rtl="0" latinLnBrk="0">
        <a:lnSpc>
          <a:spcPct val="100000"/>
        </a:lnSpc>
        <a:spcBef>
          <a:spcPts val="700"/>
        </a:spcBef>
        <a:spcAft>
          <a:spcPts val="0"/>
        </a:spcAft>
        <a:buClr>
          <a:srgbClr val="FFCC00"/>
        </a:buClr>
        <a:buSzPct val="80000"/>
        <a:buFontTx/>
        <a:buChar char=""/>
        <a:tabLst/>
        <a:defRPr sz="3200" b="0" i="0" u="none" strike="noStrike" cap="none" spc="0" baseline="0">
          <a:ln>
            <a:noFill/>
          </a:ln>
          <a:solidFill>
            <a:srgbClr val="FFFFFF"/>
          </a:solidFill>
          <a:uFillTx/>
          <a:latin typeface="Tahoma"/>
          <a:ea typeface="Tahoma"/>
          <a:cs typeface="Tahoma"/>
          <a:sym typeface="Tahoma"/>
        </a:defRPr>
      </a:lvl7pPr>
      <a:lvl8pPr marL="3606800" marR="0" indent="-406400" algn="l" defTabSz="914400" rtl="0" latinLnBrk="0">
        <a:lnSpc>
          <a:spcPct val="100000"/>
        </a:lnSpc>
        <a:spcBef>
          <a:spcPts val="700"/>
        </a:spcBef>
        <a:spcAft>
          <a:spcPts val="0"/>
        </a:spcAft>
        <a:buClr>
          <a:srgbClr val="FFCC00"/>
        </a:buClr>
        <a:buSzPct val="80000"/>
        <a:buFontTx/>
        <a:buChar char=""/>
        <a:tabLst/>
        <a:defRPr sz="3200" b="0" i="0" u="none" strike="noStrike" cap="none" spc="0" baseline="0">
          <a:ln>
            <a:noFill/>
          </a:ln>
          <a:solidFill>
            <a:srgbClr val="FFFFFF"/>
          </a:solidFill>
          <a:uFillTx/>
          <a:latin typeface="Tahoma"/>
          <a:ea typeface="Tahoma"/>
          <a:cs typeface="Tahoma"/>
          <a:sym typeface="Tahoma"/>
        </a:defRPr>
      </a:lvl8pPr>
      <a:lvl9pPr marL="4064000" marR="0" indent="-406400" algn="l" defTabSz="914400" rtl="0" latinLnBrk="0">
        <a:lnSpc>
          <a:spcPct val="100000"/>
        </a:lnSpc>
        <a:spcBef>
          <a:spcPts val="700"/>
        </a:spcBef>
        <a:spcAft>
          <a:spcPts val="0"/>
        </a:spcAft>
        <a:buClr>
          <a:srgbClr val="FFCC00"/>
        </a:buClr>
        <a:buSzPct val="80000"/>
        <a:buFontTx/>
        <a:buChar char=""/>
        <a:tabLst/>
        <a:defRPr sz="3200" b="0" i="0" u="none" strike="noStrike" cap="none" spc="0" baseline="0">
          <a:ln>
            <a:noFill/>
          </a:ln>
          <a:solidFill>
            <a:srgbClr val="FFFFFF"/>
          </a:solidFill>
          <a:uFillTx/>
          <a:latin typeface="Tahoma"/>
          <a:ea typeface="Tahoma"/>
          <a:cs typeface="Tahoma"/>
          <a:sym typeface="Tahoma"/>
        </a:defRPr>
      </a:lvl9pPr>
    </p:bodyStyle>
    <p:otherStyle>
      <a:lvl1pPr marL="0" marR="0" indent="0" algn="r" defTabSz="457200" rtl="0" latinLnBrk="0">
        <a:lnSpc>
          <a:spcPct val="100000"/>
        </a:lnSpc>
        <a:spcBef>
          <a:spcPts val="0"/>
        </a:spcBef>
        <a:spcAft>
          <a:spcPts val="0"/>
        </a:spcAft>
        <a:buClrTx/>
        <a:buSzTx/>
        <a:buFontTx/>
        <a:buNone/>
        <a:tabLst/>
        <a:defRPr sz="1400" b="0" i="0" u="none" strike="noStrike" cap="none" spc="0" baseline="0">
          <a:ln>
            <a:noFill/>
          </a:ln>
          <a:solidFill>
            <a:schemeClr val="tx1"/>
          </a:solidFill>
          <a:effectLst>
            <a:outerShdw blurRad="12700" dist="25400" dir="2700000" rotWithShape="0">
              <a:srgbClr val="000000"/>
            </a:outerShdw>
          </a:effectLst>
          <a:uFillTx/>
          <a:latin typeface="+mn-lt"/>
          <a:ea typeface="+mn-ea"/>
          <a:cs typeface="+mn-cs"/>
          <a:sym typeface="Arial"/>
        </a:defRPr>
      </a:lvl1pPr>
      <a:lvl2pPr marL="0" marR="0" indent="457200" algn="r" defTabSz="457200" rtl="0" latinLnBrk="0">
        <a:lnSpc>
          <a:spcPct val="100000"/>
        </a:lnSpc>
        <a:spcBef>
          <a:spcPts val="0"/>
        </a:spcBef>
        <a:spcAft>
          <a:spcPts val="0"/>
        </a:spcAft>
        <a:buClrTx/>
        <a:buSzTx/>
        <a:buFontTx/>
        <a:buNone/>
        <a:tabLst/>
        <a:defRPr sz="1400" b="0" i="0" u="none" strike="noStrike" cap="none" spc="0" baseline="0">
          <a:ln>
            <a:noFill/>
          </a:ln>
          <a:solidFill>
            <a:schemeClr val="tx1"/>
          </a:solidFill>
          <a:effectLst>
            <a:outerShdw blurRad="12700" dist="25400" dir="2700000" rotWithShape="0">
              <a:srgbClr val="000000"/>
            </a:outerShdw>
          </a:effectLst>
          <a:uFillTx/>
          <a:latin typeface="+mn-lt"/>
          <a:ea typeface="+mn-ea"/>
          <a:cs typeface="+mn-cs"/>
          <a:sym typeface="Arial"/>
        </a:defRPr>
      </a:lvl2pPr>
      <a:lvl3pPr marL="0" marR="0" indent="914400" algn="r" defTabSz="457200" rtl="0" latinLnBrk="0">
        <a:lnSpc>
          <a:spcPct val="100000"/>
        </a:lnSpc>
        <a:spcBef>
          <a:spcPts val="0"/>
        </a:spcBef>
        <a:spcAft>
          <a:spcPts val="0"/>
        </a:spcAft>
        <a:buClrTx/>
        <a:buSzTx/>
        <a:buFontTx/>
        <a:buNone/>
        <a:tabLst/>
        <a:defRPr sz="1400" b="0" i="0" u="none" strike="noStrike" cap="none" spc="0" baseline="0">
          <a:ln>
            <a:noFill/>
          </a:ln>
          <a:solidFill>
            <a:schemeClr val="tx1"/>
          </a:solidFill>
          <a:effectLst>
            <a:outerShdw blurRad="12700" dist="25400" dir="2700000" rotWithShape="0">
              <a:srgbClr val="000000"/>
            </a:outerShdw>
          </a:effectLst>
          <a:uFillTx/>
          <a:latin typeface="+mn-lt"/>
          <a:ea typeface="+mn-ea"/>
          <a:cs typeface="+mn-cs"/>
          <a:sym typeface="Arial"/>
        </a:defRPr>
      </a:lvl3pPr>
      <a:lvl4pPr marL="0" marR="0" indent="1371600" algn="r" defTabSz="457200" rtl="0" latinLnBrk="0">
        <a:lnSpc>
          <a:spcPct val="100000"/>
        </a:lnSpc>
        <a:spcBef>
          <a:spcPts val="0"/>
        </a:spcBef>
        <a:spcAft>
          <a:spcPts val="0"/>
        </a:spcAft>
        <a:buClrTx/>
        <a:buSzTx/>
        <a:buFontTx/>
        <a:buNone/>
        <a:tabLst/>
        <a:defRPr sz="1400" b="0" i="0" u="none" strike="noStrike" cap="none" spc="0" baseline="0">
          <a:ln>
            <a:noFill/>
          </a:ln>
          <a:solidFill>
            <a:schemeClr val="tx1"/>
          </a:solidFill>
          <a:effectLst>
            <a:outerShdw blurRad="12700" dist="25400" dir="2700000" rotWithShape="0">
              <a:srgbClr val="000000"/>
            </a:outerShdw>
          </a:effectLst>
          <a:uFillTx/>
          <a:latin typeface="+mn-lt"/>
          <a:ea typeface="+mn-ea"/>
          <a:cs typeface="+mn-cs"/>
          <a:sym typeface="Arial"/>
        </a:defRPr>
      </a:lvl4pPr>
      <a:lvl5pPr marL="0" marR="0" indent="1828800" algn="r" defTabSz="457200" rtl="0" latinLnBrk="0">
        <a:lnSpc>
          <a:spcPct val="100000"/>
        </a:lnSpc>
        <a:spcBef>
          <a:spcPts val="0"/>
        </a:spcBef>
        <a:spcAft>
          <a:spcPts val="0"/>
        </a:spcAft>
        <a:buClrTx/>
        <a:buSzTx/>
        <a:buFontTx/>
        <a:buNone/>
        <a:tabLst/>
        <a:defRPr sz="1400" b="0" i="0" u="none" strike="noStrike" cap="none" spc="0" baseline="0">
          <a:ln>
            <a:noFill/>
          </a:ln>
          <a:solidFill>
            <a:schemeClr val="tx1"/>
          </a:solidFill>
          <a:effectLst>
            <a:outerShdw blurRad="12700" dist="25400" dir="2700000" rotWithShape="0">
              <a:srgbClr val="000000"/>
            </a:outerShdw>
          </a:effectLst>
          <a:uFillTx/>
          <a:latin typeface="+mn-lt"/>
          <a:ea typeface="+mn-ea"/>
          <a:cs typeface="+mn-cs"/>
          <a:sym typeface="Arial"/>
        </a:defRPr>
      </a:lvl5pPr>
      <a:lvl6pPr marL="0" marR="0" indent="0" algn="r" defTabSz="457200" rtl="0" latinLnBrk="0">
        <a:lnSpc>
          <a:spcPct val="100000"/>
        </a:lnSpc>
        <a:spcBef>
          <a:spcPts val="0"/>
        </a:spcBef>
        <a:spcAft>
          <a:spcPts val="0"/>
        </a:spcAft>
        <a:buClrTx/>
        <a:buSzTx/>
        <a:buFontTx/>
        <a:buNone/>
        <a:tabLst/>
        <a:defRPr sz="1400" b="0" i="0" u="none" strike="noStrike" cap="none" spc="0" baseline="0">
          <a:ln>
            <a:noFill/>
          </a:ln>
          <a:solidFill>
            <a:schemeClr val="tx1"/>
          </a:solidFill>
          <a:effectLst>
            <a:outerShdw blurRad="12700" dist="25400" dir="2700000" rotWithShape="0">
              <a:srgbClr val="000000"/>
            </a:outerShdw>
          </a:effectLst>
          <a:uFillTx/>
          <a:latin typeface="+mn-lt"/>
          <a:ea typeface="+mn-ea"/>
          <a:cs typeface="+mn-cs"/>
          <a:sym typeface="Arial"/>
        </a:defRPr>
      </a:lvl6pPr>
      <a:lvl7pPr marL="0" marR="0" indent="0" algn="r" defTabSz="457200" rtl="0" latinLnBrk="0">
        <a:lnSpc>
          <a:spcPct val="100000"/>
        </a:lnSpc>
        <a:spcBef>
          <a:spcPts val="0"/>
        </a:spcBef>
        <a:spcAft>
          <a:spcPts val="0"/>
        </a:spcAft>
        <a:buClrTx/>
        <a:buSzTx/>
        <a:buFontTx/>
        <a:buNone/>
        <a:tabLst/>
        <a:defRPr sz="1400" b="0" i="0" u="none" strike="noStrike" cap="none" spc="0" baseline="0">
          <a:ln>
            <a:noFill/>
          </a:ln>
          <a:solidFill>
            <a:schemeClr val="tx1"/>
          </a:solidFill>
          <a:effectLst>
            <a:outerShdw blurRad="12700" dist="25400" dir="2700000" rotWithShape="0">
              <a:srgbClr val="000000"/>
            </a:outerShdw>
          </a:effectLst>
          <a:uFillTx/>
          <a:latin typeface="+mn-lt"/>
          <a:ea typeface="+mn-ea"/>
          <a:cs typeface="+mn-cs"/>
          <a:sym typeface="Arial"/>
        </a:defRPr>
      </a:lvl7pPr>
      <a:lvl8pPr marL="0" marR="0" indent="0" algn="r" defTabSz="457200" rtl="0" latinLnBrk="0">
        <a:lnSpc>
          <a:spcPct val="100000"/>
        </a:lnSpc>
        <a:spcBef>
          <a:spcPts val="0"/>
        </a:spcBef>
        <a:spcAft>
          <a:spcPts val="0"/>
        </a:spcAft>
        <a:buClrTx/>
        <a:buSzTx/>
        <a:buFontTx/>
        <a:buNone/>
        <a:tabLst/>
        <a:defRPr sz="1400" b="0" i="0" u="none" strike="noStrike" cap="none" spc="0" baseline="0">
          <a:ln>
            <a:noFill/>
          </a:ln>
          <a:solidFill>
            <a:schemeClr val="tx1"/>
          </a:solidFill>
          <a:effectLst>
            <a:outerShdw blurRad="12700" dist="25400" dir="2700000" rotWithShape="0">
              <a:srgbClr val="000000"/>
            </a:outerShdw>
          </a:effectLst>
          <a:uFillTx/>
          <a:latin typeface="+mn-lt"/>
          <a:ea typeface="+mn-ea"/>
          <a:cs typeface="+mn-cs"/>
          <a:sym typeface="Arial"/>
        </a:defRPr>
      </a:lvl8pPr>
      <a:lvl9pPr marL="0" marR="0" indent="0" algn="r" defTabSz="457200" rtl="0" latinLnBrk="0">
        <a:lnSpc>
          <a:spcPct val="100000"/>
        </a:lnSpc>
        <a:spcBef>
          <a:spcPts val="0"/>
        </a:spcBef>
        <a:spcAft>
          <a:spcPts val="0"/>
        </a:spcAft>
        <a:buClrTx/>
        <a:buSzTx/>
        <a:buFontTx/>
        <a:buNone/>
        <a:tabLst/>
        <a:defRPr sz="1400" b="0" i="0" u="none" strike="noStrike" cap="none" spc="0" baseline="0">
          <a:ln>
            <a:noFill/>
          </a:ln>
          <a:solidFill>
            <a:schemeClr val="tx1"/>
          </a:solidFill>
          <a:effectLst>
            <a:outerShdw blurRad="12700" dist="25400" dir="2700000" rotWithShape="0">
              <a:srgbClr val="000000"/>
            </a:outerShdw>
          </a:effectLst>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hape 28"/>
          <p:cNvSpPr>
            <a:spLocks noGrp="1"/>
          </p:cNvSpPr>
          <p:nvPr>
            <p:ph type="title" idx="4294967295"/>
          </p:nvPr>
        </p:nvSpPr>
        <p:spPr>
          <a:xfrm>
            <a:off x="609600" y="2133600"/>
            <a:ext cx="7772400" cy="1470025"/>
          </a:xfrm>
          <a:prstGeom prst="rect">
            <a:avLst/>
          </a:prstGeom>
        </p:spPr>
        <p:txBody>
          <a:bodyPr anchor="b">
            <a:normAutofit fontScale="90000"/>
          </a:bodyPr>
          <a:lstStyle/>
          <a:p>
            <a:pPr algn="ctr" defTabSz="512063">
              <a:defRPr sz="2240">
                <a:effectLst>
                  <a:outerShdw blurRad="7112" dist="14224" dir="2700000" rotWithShape="0">
                    <a:srgbClr val="000000"/>
                  </a:outerShdw>
                </a:effectLst>
              </a:defRPr>
            </a:pPr>
            <a:r>
              <a:rPr sz="3600" dirty="0"/>
              <a:t>How to Think Like</a:t>
            </a:r>
            <a:br>
              <a:rPr sz="3600" dirty="0"/>
            </a:br>
            <a:r>
              <a:rPr sz="3600" dirty="0"/>
              <a:t>a Computer Programmer</a:t>
            </a:r>
            <a:br>
              <a:rPr dirty="0"/>
            </a:br>
            <a:br>
              <a:rPr dirty="0"/>
            </a:br>
            <a:r>
              <a:rPr sz="3100" dirty="0"/>
              <a:t>Beginning Python</a:t>
            </a:r>
          </a:p>
        </p:txBody>
      </p:sp>
      <p:sp>
        <p:nvSpPr>
          <p:cNvPr id="29" name="Shape 29"/>
          <p:cNvSpPr>
            <a:spLocks noGrp="1"/>
          </p:cNvSpPr>
          <p:nvPr>
            <p:ph type="body" sz="quarter" idx="4294967295"/>
          </p:nvPr>
        </p:nvSpPr>
        <p:spPr>
          <a:xfrm>
            <a:off x="1371600" y="4419600"/>
            <a:ext cx="6400800" cy="1752600"/>
          </a:xfrm>
          <a:prstGeom prst="rect">
            <a:avLst/>
          </a:prstGeom>
        </p:spPr>
        <p:txBody>
          <a:bodyPr>
            <a:normAutofit/>
          </a:bodyPr>
          <a:lstStyle/>
          <a:p>
            <a:pPr marL="0" indent="0" algn="ctr">
              <a:buSzTx/>
              <a:buNone/>
              <a:defRPr>
                <a:effectLst>
                  <a:outerShdw blurRad="12700" dist="25400" dir="2700000" rotWithShape="0">
                    <a:srgbClr val="000000"/>
                  </a:outerShdw>
                </a:effectLst>
              </a:defRPr>
            </a:pPr>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a:spLocks noGrp="1"/>
          </p:cNvSpPr>
          <p:nvPr>
            <p:ph type="title" idx="4294967295"/>
          </p:nvPr>
        </p:nvSpPr>
        <p:spPr>
          <a:xfrm>
            <a:off x="457200" y="76199"/>
            <a:ext cx="8229600" cy="1143002"/>
          </a:xfrm>
          <a:prstGeom prst="rect">
            <a:avLst/>
          </a:prstGeom>
        </p:spPr>
        <p:txBody>
          <a:bodyPr>
            <a:normAutofit/>
          </a:bodyPr>
          <a:lstStyle>
            <a:lvl1pPr defTabSz="905255">
              <a:defRPr sz="3564">
                <a:effectLst>
                  <a:outerShdw blurRad="12573" dist="25146" dir="2700000" rotWithShape="0">
                    <a:srgbClr val="000000"/>
                  </a:outerShdw>
                </a:effectLst>
              </a:defRPr>
            </a:lvl1pPr>
          </a:lstStyle>
          <a:p>
            <a:r>
              <a:t>Simplifying how we instruct the machine</a:t>
            </a:r>
          </a:p>
        </p:txBody>
      </p:sp>
      <p:sp>
        <p:nvSpPr>
          <p:cNvPr id="55" name="Shape 55"/>
          <p:cNvSpPr/>
          <p:nvPr/>
        </p:nvSpPr>
        <p:spPr>
          <a:xfrm>
            <a:off x="1066800" y="1752600"/>
            <a:ext cx="5791200" cy="54804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defTabSz="457200">
              <a:spcBef>
                <a:spcPts val="1900"/>
              </a:spcBef>
              <a:defRPr sz="3200">
                <a:solidFill>
                  <a:srgbClr val="FFFFFF"/>
                </a:solidFill>
                <a:latin typeface="Arial"/>
                <a:ea typeface="Arial"/>
                <a:cs typeface="Arial"/>
                <a:sym typeface="Arial"/>
              </a:defRPr>
            </a:lvl1pPr>
          </a:lstStyle>
          <a:p>
            <a:r>
              <a:t>High-level language</a:t>
            </a:r>
          </a:p>
        </p:txBody>
      </p:sp>
      <p:sp>
        <p:nvSpPr>
          <p:cNvPr id="56" name="Shape 56"/>
          <p:cNvSpPr/>
          <p:nvPr/>
        </p:nvSpPr>
        <p:spPr>
          <a:xfrm>
            <a:off x="1066800" y="3535362"/>
            <a:ext cx="4648200" cy="58477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defTabSz="457200">
              <a:spcBef>
                <a:spcPts val="1900"/>
              </a:spcBef>
              <a:defRPr sz="3200">
                <a:solidFill>
                  <a:srgbClr val="FFFFFF"/>
                </a:solidFill>
                <a:latin typeface="Arial"/>
                <a:ea typeface="Arial"/>
                <a:cs typeface="Arial"/>
                <a:sym typeface="Arial"/>
              </a:defRPr>
            </a:lvl1pPr>
          </a:lstStyle>
          <a:p>
            <a:endParaRPr dirty="0"/>
          </a:p>
        </p:txBody>
      </p:sp>
      <p:sp>
        <p:nvSpPr>
          <p:cNvPr id="57" name="Shape 57"/>
          <p:cNvSpPr/>
          <p:nvPr/>
        </p:nvSpPr>
        <p:spPr>
          <a:xfrm>
            <a:off x="1562101" y="5513100"/>
            <a:ext cx="4495800" cy="54804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defTabSz="457200">
              <a:spcBef>
                <a:spcPts val="1900"/>
              </a:spcBef>
              <a:defRPr sz="3200">
                <a:solidFill>
                  <a:srgbClr val="FFFFFF"/>
                </a:solidFill>
                <a:latin typeface="Arial"/>
                <a:ea typeface="Arial"/>
                <a:cs typeface="Arial"/>
                <a:sym typeface="Arial"/>
              </a:defRPr>
            </a:lvl1pPr>
          </a:lstStyle>
          <a:p>
            <a:r>
              <a:rPr dirty="0"/>
              <a:t>Machine Code</a:t>
            </a:r>
          </a:p>
        </p:txBody>
      </p:sp>
      <p:sp>
        <p:nvSpPr>
          <p:cNvPr id="59" name="Shape 59"/>
          <p:cNvSpPr/>
          <p:nvPr/>
        </p:nvSpPr>
        <p:spPr>
          <a:xfrm>
            <a:off x="2650332" y="2309067"/>
            <a:ext cx="685800" cy="1295400"/>
          </a:xfrm>
          <a:custGeom>
            <a:avLst/>
            <a:gdLst/>
            <a:ahLst/>
            <a:cxnLst>
              <a:cxn ang="0">
                <a:pos x="wd2" y="hd2"/>
              </a:cxn>
              <a:cxn ang="5400000">
                <a:pos x="wd2" y="hd2"/>
              </a:cxn>
              <a:cxn ang="10800000">
                <a:pos x="wd2" y="hd2"/>
              </a:cxn>
              <a:cxn ang="16200000">
                <a:pos x="wd2" y="hd2"/>
              </a:cxn>
            </a:cxnLst>
            <a:rect l="0" t="0" r="r" b="b"/>
            <a:pathLst>
              <a:path w="21600" h="21600" extrusionOk="0">
                <a:moveTo>
                  <a:pt x="0" y="16200"/>
                </a:moveTo>
                <a:lnTo>
                  <a:pt x="5400" y="16200"/>
                </a:lnTo>
                <a:lnTo>
                  <a:pt x="5400" y="0"/>
                </a:lnTo>
                <a:lnTo>
                  <a:pt x="16200" y="0"/>
                </a:lnTo>
                <a:lnTo>
                  <a:pt x="16200" y="16200"/>
                </a:lnTo>
                <a:lnTo>
                  <a:pt x="21600" y="16200"/>
                </a:lnTo>
                <a:lnTo>
                  <a:pt x="10800" y="21600"/>
                </a:lnTo>
                <a:close/>
              </a:path>
            </a:pathLst>
          </a:custGeom>
          <a:solidFill>
            <a:schemeClr val="accent1"/>
          </a:solidFill>
          <a:ln>
            <a:solidFill>
              <a:srgbClr val="FFFFFF"/>
            </a:solidFill>
          </a:ln>
        </p:spPr>
        <p:txBody>
          <a:bodyPr lIns="45719" rIns="45719" anchor="ctr"/>
          <a:lstStyle/>
          <a:p>
            <a:pPr defTabSz="457200">
              <a:defRPr sz="1800">
                <a:solidFill>
                  <a:srgbClr val="FFFFFF"/>
                </a:solidFill>
              </a:defRPr>
            </a:pPr>
            <a:endParaRPr/>
          </a:p>
        </p:txBody>
      </p:sp>
      <p:sp>
        <p:nvSpPr>
          <p:cNvPr id="60" name="Shape 60"/>
          <p:cNvSpPr/>
          <p:nvPr/>
        </p:nvSpPr>
        <p:spPr>
          <a:xfrm>
            <a:off x="3581400" y="2590800"/>
            <a:ext cx="2057400" cy="36933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defTabSz="457200">
              <a:spcBef>
                <a:spcPts val="1000"/>
              </a:spcBef>
              <a:defRPr sz="1800">
                <a:solidFill>
                  <a:srgbClr val="0033CC"/>
                </a:solidFill>
                <a:latin typeface="Arial"/>
                <a:ea typeface="Arial"/>
                <a:cs typeface="Arial"/>
                <a:sym typeface="Arial"/>
              </a:defRPr>
            </a:lvl1pPr>
          </a:lstStyle>
          <a:p>
            <a:r>
              <a:rPr dirty="0"/>
              <a:t>r</a:t>
            </a:r>
          </a:p>
        </p:txBody>
      </p:sp>
      <p:sp>
        <p:nvSpPr>
          <p:cNvPr id="61" name="Shape 61"/>
          <p:cNvSpPr/>
          <p:nvPr/>
        </p:nvSpPr>
        <p:spPr>
          <a:xfrm>
            <a:off x="2141125" y="3549432"/>
            <a:ext cx="2057400" cy="52322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defTabSz="457200">
              <a:spcBef>
                <a:spcPts val="1000"/>
              </a:spcBef>
              <a:defRPr sz="1800">
                <a:solidFill>
                  <a:srgbClr val="0033CC"/>
                </a:solidFill>
                <a:latin typeface="Arial"/>
                <a:ea typeface="Arial"/>
                <a:cs typeface="Arial"/>
                <a:sym typeface="Arial"/>
              </a:defRPr>
            </a:lvl1pPr>
          </a:lstStyle>
          <a:p>
            <a:r>
              <a:rPr lang="en-US" sz="2800" dirty="0" err="1">
                <a:solidFill>
                  <a:srgbClr val="FF0000"/>
                </a:solidFill>
              </a:rPr>
              <a:t>Interpreter</a:t>
            </a:r>
            <a:r>
              <a:rPr lang="en-US" dirty="0" err="1"/>
              <a:t>r</a:t>
            </a:r>
            <a:endParaRPr dirty="0"/>
          </a:p>
        </p:txBody>
      </p:sp>
      <p:sp>
        <p:nvSpPr>
          <p:cNvPr id="62" name="Shape 62"/>
          <p:cNvSpPr/>
          <p:nvPr/>
        </p:nvSpPr>
        <p:spPr>
          <a:xfrm>
            <a:off x="4757737" y="1524000"/>
            <a:ext cx="4419601" cy="155427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defTabSz="457200">
              <a:spcBef>
                <a:spcPts val="600"/>
              </a:spcBef>
              <a:defRPr sz="1100">
                <a:solidFill>
                  <a:srgbClr val="FFFFFF"/>
                </a:solidFill>
                <a:latin typeface="Courier New"/>
                <a:ea typeface="Courier New"/>
                <a:cs typeface="Courier New"/>
                <a:sym typeface="Courier New"/>
              </a:defRPr>
            </a:pPr>
            <a:r>
              <a:rPr sz="1200" dirty="0"/>
              <a:t>Matrix::Compute(double* values, int size) {</a:t>
            </a:r>
            <a:br>
              <a:rPr sz="1200" dirty="0"/>
            </a:br>
            <a:r>
              <a:rPr sz="1200" dirty="0"/>
              <a:t>   for(int </a:t>
            </a:r>
            <a:r>
              <a:rPr sz="1200" dirty="0" err="1"/>
              <a:t>i</a:t>
            </a:r>
            <a:r>
              <a:rPr sz="1200" dirty="0"/>
              <a:t>=0; </a:t>
            </a:r>
            <a:r>
              <a:rPr sz="1200" dirty="0" err="1"/>
              <a:t>i</a:t>
            </a:r>
            <a:r>
              <a:rPr sz="1200" dirty="0"/>
              <a:t>&lt;size; </a:t>
            </a:r>
            <a:r>
              <a:rPr sz="1200" dirty="0" err="1"/>
              <a:t>i</a:t>
            </a:r>
            <a:r>
              <a:rPr sz="1200" dirty="0"/>
              <a:t>++) {</a:t>
            </a:r>
            <a:br>
              <a:rPr sz="1200" dirty="0"/>
            </a:br>
            <a:r>
              <a:rPr sz="1200" dirty="0"/>
              <a:t>      for(int j=0; j&lt;size; </a:t>
            </a:r>
            <a:r>
              <a:rPr sz="1200" dirty="0" err="1"/>
              <a:t>j++</a:t>
            </a:r>
            <a:r>
              <a:rPr sz="1200" dirty="0"/>
              <a:t>) {</a:t>
            </a:r>
            <a:br>
              <a:rPr sz="1200" dirty="0"/>
            </a:br>
            <a:r>
              <a:rPr sz="1200" dirty="0"/>
              <a:t>         if(</a:t>
            </a:r>
            <a:r>
              <a:rPr sz="1200" dirty="0" err="1"/>
              <a:t>i</a:t>
            </a:r>
            <a:r>
              <a:rPr sz="1200" dirty="0"/>
              <a:t>&lt;j &amp;&amp; values[</a:t>
            </a:r>
            <a:r>
              <a:rPr sz="1200" dirty="0" err="1"/>
              <a:t>i</a:t>
            </a:r>
            <a:r>
              <a:rPr sz="1200" dirty="0"/>
              <a:t>*</a:t>
            </a:r>
            <a:r>
              <a:rPr sz="1200" dirty="0" err="1"/>
              <a:t>size+j</a:t>
            </a:r>
            <a:r>
              <a:rPr sz="1200" dirty="0"/>
              <a:t>]&lt;0.0)</a:t>
            </a:r>
            <a:br>
              <a:rPr sz="1200" dirty="0"/>
            </a:br>
            <a:r>
              <a:rPr sz="1200" dirty="0"/>
              <a:t>            values[</a:t>
            </a:r>
            <a:r>
              <a:rPr sz="1200" dirty="0" err="1"/>
              <a:t>i</a:t>
            </a:r>
            <a:r>
              <a:rPr sz="1200" dirty="0"/>
              <a:t>*</a:t>
            </a:r>
            <a:r>
              <a:rPr sz="1200" dirty="0" err="1"/>
              <a:t>size+j</a:t>
            </a:r>
            <a:r>
              <a:rPr sz="1200" dirty="0"/>
              <a:t>] = values[j*</a:t>
            </a:r>
            <a:r>
              <a:rPr sz="1200" dirty="0" err="1"/>
              <a:t>size+i</a:t>
            </a:r>
            <a:r>
              <a:rPr sz="1200" dirty="0"/>
              <a:t>];</a:t>
            </a:r>
            <a:br>
              <a:rPr sz="1200" dirty="0"/>
            </a:br>
            <a:r>
              <a:rPr sz="1200" dirty="0"/>
              <a:t>         values[</a:t>
            </a:r>
            <a:r>
              <a:rPr sz="1200" dirty="0" err="1"/>
              <a:t>i</a:t>
            </a:r>
            <a:r>
              <a:rPr sz="1200" dirty="0"/>
              <a:t>*</a:t>
            </a:r>
            <a:r>
              <a:rPr sz="1200" dirty="0" err="1"/>
              <a:t>size+j</a:t>
            </a:r>
            <a:r>
              <a:rPr sz="1200" dirty="0"/>
              <a:t>] = 2*values[</a:t>
            </a:r>
            <a:r>
              <a:rPr sz="1200" dirty="0" err="1"/>
              <a:t>i</a:t>
            </a:r>
            <a:r>
              <a:rPr sz="1200" dirty="0"/>
              <a:t>*</a:t>
            </a:r>
            <a:r>
              <a:rPr sz="1200" dirty="0" err="1"/>
              <a:t>size+j</a:t>
            </a:r>
            <a:r>
              <a:rPr sz="1200" dirty="0"/>
              <a:t>];</a:t>
            </a:r>
            <a:br>
              <a:rPr dirty="0"/>
            </a:br>
            <a:r>
              <a:rPr dirty="0"/>
              <a:t>      }</a:t>
            </a:r>
          </a:p>
        </p:txBody>
      </p:sp>
      <p:sp>
        <p:nvSpPr>
          <p:cNvPr id="63" name="Shape 63"/>
          <p:cNvSpPr/>
          <p:nvPr/>
        </p:nvSpPr>
        <p:spPr>
          <a:xfrm>
            <a:off x="5638800" y="3200400"/>
            <a:ext cx="2895600" cy="276999"/>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defTabSz="457200">
              <a:spcBef>
                <a:spcPts val="700"/>
              </a:spcBef>
              <a:defRPr sz="1200" i="1">
                <a:solidFill>
                  <a:srgbClr val="FFFFFF"/>
                </a:solidFill>
                <a:latin typeface="Courier New"/>
                <a:ea typeface="Courier New"/>
                <a:cs typeface="Courier New"/>
                <a:sym typeface="Courier New"/>
              </a:defRPr>
            </a:pPr>
            <a:endParaRPr dirty="0"/>
          </a:p>
        </p:txBody>
      </p:sp>
      <p:sp>
        <p:nvSpPr>
          <p:cNvPr id="64" name="Shape 64"/>
          <p:cNvSpPr/>
          <p:nvPr/>
        </p:nvSpPr>
        <p:spPr>
          <a:xfrm>
            <a:off x="5334000" y="4400580"/>
            <a:ext cx="3048000" cy="22250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defTabSz="457200">
              <a:spcBef>
                <a:spcPts val="700"/>
              </a:spcBef>
              <a:defRPr sz="1200">
                <a:solidFill>
                  <a:srgbClr val="FFFFFF"/>
                </a:solidFill>
                <a:latin typeface="Courier New"/>
                <a:ea typeface="Courier New"/>
                <a:cs typeface="Courier New"/>
                <a:sym typeface="Courier New"/>
              </a:defRPr>
            </a:pPr>
            <a:r>
              <a:rPr dirty="0"/>
              <a:t>1001010101101011010101010010101010111101</a:t>
            </a:r>
            <a:br>
              <a:rPr dirty="0"/>
            </a:br>
            <a:r>
              <a:rPr dirty="0"/>
              <a:t>0000110101001110101011101011000110101001</a:t>
            </a:r>
            <a:br>
              <a:rPr dirty="0"/>
            </a:br>
            <a:r>
              <a:rPr dirty="0"/>
              <a:t>0011010101010101010101101111010101010100</a:t>
            </a:r>
            <a:br>
              <a:rPr dirty="0"/>
            </a:br>
            <a:r>
              <a:rPr dirty="0"/>
              <a:t>1111010101010101110101010101101110101011</a:t>
            </a:r>
            <a:br>
              <a:rPr dirty="0"/>
            </a:br>
            <a:r>
              <a:rPr dirty="0"/>
              <a:t>0110101101011101000101010000101010101100</a:t>
            </a:r>
            <a:br>
              <a:rPr dirty="0"/>
            </a:br>
            <a:r>
              <a:rPr dirty="0"/>
              <a:t>0100001010101010111110101010101011111111</a:t>
            </a:r>
          </a:p>
        </p:txBody>
      </p:sp>
      <p:sp>
        <p:nvSpPr>
          <p:cNvPr id="2" name="Shape 59">
            <a:extLst>
              <a:ext uri="{FF2B5EF4-FFF2-40B4-BE49-F238E27FC236}">
                <a16:creationId xmlns:a16="http://schemas.microsoft.com/office/drawing/2014/main" id="{06454443-AC13-BE74-2A07-FADD158A1D90}"/>
              </a:ext>
            </a:extLst>
          </p:cNvPr>
          <p:cNvSpPr/>
          <p:nvPr/>
        </p:nvSpPr>
        <p:spPr>
          <a:xfrm>
            <a:off x="2705100" y="4133680"/>
            <a:ext cx="685800" cy="1295400"/>
          </a:xfrm>
          <a:custGeom>
            <a:avLst/>
            <a:gdLst/>
            <a:ahLst/>
            <a:cxnLst>
              <a:cxn ang="0">
                <a:pos x="wd2" y="hd2"/>
              </a:cxn>
              <a:cxn ang="5400000">
                <a:pos x="wd2" y="hd2"/>
              </a:cxn>
              <a:cxn ang="10800000">
                <a:pos x="wd2" y="hd2"/>
              </a:cxn>
              <a:cxn ang="16200000">
                <a:pos x="wd2" y="hd2"/>
              </a:cxn>
            </a:cxnLst>
            <a:rect l="0" t="0" r="r" b="b"/>
            <a:pathLst>
              <a:path w="21600" h="21600" extrusionOk="0">
                <a:moveTo>
                  <a:pt x="0" y="16200"/>
                </a:moveTo>
                <a:lnTo>
                  <a:pt x="5400" y="16200"/>
                </a:lnTo>
                <a:lnTo>
                  <a:pt x="5400" y="0"/>
                </a:lnTo>
                <a:lnTo>
                  <a:pt x="16200" y="0"/>
                </a:lnTo>
                <a:lnTo>
                  <a:pt x="16200" y="16200"/>
                </a:lnTo>
                <a:lnTo>
                  <a:pt x="21600" y="16200"/>
                </a:lnTo>
                <a:lnTo>
                  <a:pt x="10800" y="21600"/>
                </a:lnTo>
                <a:close/>
              </a:path>
            </a:pathLst>
          </a:custGeom>
          <a:solidFill>
            <a:schemeClr val="accent1"/>
          </a:solidFill>
          <a:ln>
            <a:solidFill>
              <a:srgbClr val="FFFFFF"/>
            </a:solidFill>
          </a:ln>
        </p:spPr>
        <p:txBody>
          <a:bodyPr lIns="45719" rIns="45719" anchor="ctr"/>
          <a:lstStyle/>
          <a:p>
            <a:pPr defTabSz="457200">
              <a:defRPr sz="1800">
                <a:solidFill>
                  <a:srgbClr val="FFFFFF"/>
                </a:solidFill>
              </a:defRPr>
            </a:pPr>
            <a:endParaRPr/>
          </a:p>
        </p:txBody>
      </p:sp>
    </p:spTree>
    <p:extLst>
      <p:ext uri="{BB962C8B-B14F-4D97-AF65-F5344CB8AC3E}">
        <p14:creationId xmlns:p14="http://schemas.microsoft.com/office/powerpoint/2010/main" val="132047221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Shape 85"/>
          <p:cNvSpPr>
            <a:spLocks noGrp="1"/>
          </p:cNvSpPr>
          <p:nvPr>
            <p:ph type="title" idx="4294967295"/>
          </p:nvPr>
        </p:nvSpPr>
        <p:spPr>
          <a:xfrm>
            <a:off x="457200" y="292100"/>
            <a:ext cx="8229600" cy="1384300"/>
          </a:xfrm>
          <a:prstGeom prst="rect">
            <a:avLst/>
          </a:prstGeom>
        </p:spPr>
        <p:txBody>
          <a:bodyPr>
            <a:normAutofit/>
          </a:bodyPr>
          <a:lstStyle>
            <a:lvl1pPr>
              <a:defRPr>
                <a:effectLst>
                  <a:outerShdw blurRad="12700" dist="25400" dir="2700000" rotWithShape="0">
                    <a:srgbClr val="000000"/>
                  </a:outerShdw>
                </a:effectLst>
              </a:defRPr>
            </a:lvl1pPr>
          </a:lstStyle>
          <a:p>
            <a:r>
              <a:t>Pseudocode</a:t>
            </a:r>
          </a:p>
        </p:txBody>
      </p:sp>
      <p:sp>
        <p:nvSpPr>
          <p:cNvPr id="86" name="Shape 86"/>
          <p:cNvSpPr>
            <a:spLocks noGrp="1"/>
          </p:cNvSpPr>
          <p:nvPr>
            <p:ph type="body" idx="4294967295"/>
          </p:nvPr>
        </p:nvSpPr>
        <p:spPr>
          <a:xfrm>
            <a:off x="457200" y="1905000"/>
            <a:ext cx="8229600" cy="4114800"/>
          </a:xfrm>
          <a:prstGeom prst="rect">
            <a:avLst/>
          </a:prstGeom>
        </p:spPr>
        <p:txBody>
          <a:bodyPr>
            <a:normAutofit/>
          </a:bodyPr>
          <a:lstStyle/>
          <a:p>
            <a:pPr>
              <a:spcBef>
                <a:spcPts val="600"/>
              </a:spcBef>
              <a:buChar char="•"/>
              <a:defRPr sz="2800">
                <a:effectLst>
                  <a:outerShdw blurRad="12700" dist="25400" dir="2700000" rotWithShape="0">
                    <a:srgbClr val="000000"/>
                  </a:outerShdw>
                </a:effectLst>
              </a:defRPr>
            </a:pPr>
            <a:r>
              <a:t>There are lots of details to programming languages</a:t>
            </a:r>
          </a:p>
          <a:p>
            <a:pPr>
              <a:buSzTx/>
              <a:buNone/>
              <a:defRPr sz="2800">
                <a:effectLst>
                  <a:outerShdw blurRad="12700" dist="25400" dir="2700000" rotWithShape="0">
                    <a:srgbClr val="000000"/>
                  </a:outerShdw>
                </a:effectLst>
              </a:defRPr>
            </a:pPr>
            <a:endParaRPr/>
          </a:p>
          <a:p>
            <a:pPr>
              <a:spcBef>
                <a:spcPts val="600"/>
              </a:spcBef>
              <a:buChar char="•"/>
              <a:defRPr sz="2800">
                <a:effectLst>
                  <a:outerShdw blurRad="12700" dist="25400" dir="2700000" rotWithShape="0">
                    <a:srgbClr val="000000"/>
                  </a:outerShdw>
                </a:effectLst>
              </a:defRPr>
            </a:pPr>
            <a:r>
              <a:t>We</a:t>
            </a:r>
            <a:r>
              <a:rPr>
                <a:latin typeface="Arial"/>
                <a:ea typeface="Arial"/>
                <a:cs typeface="Arial"/>
                <a:sym typeface="Arial"/>
              </a:rPr>
              <a:t>’</a:t>
            </a:r>
            <a:r>
              <a:t>ll also use something called </a:t>
            </a:r>
            <a:r>
              <a:rPr>
                <a:latin typeface="Arial"/>
                <a:ea typeface="Arial"/>
                <a:cs typeface="Arial"/>
                <a:sym typeface="Arial"/>
              </a:rPr>
              <a:t>“</a:t>
            </a:r>
            <a:r>
              <a:t>pseudocode</a:t>
            </a:r>
            <a:r>
              <a:rPr>
                <a:latin typeface="Arial"/>
                <a:ea typeface="Arial"/>
                <a:cs typeface="Arial"/>
                <a:sym typeface="Arial"/>
              </a:rPr>
              <a:t>”</a:t>
            </a:r>
          </a:p>
          <a:p>
            <a:pPr>
              <a:buSzTx/>
              <a:buNone/>
              <a:defRPr sz="2800">
                <a:effectLst>
                  <a:outerShdw blurRad="12700" dist="25400" dir="2700000" rotWithShape="0">
                    <a:srgbClr val="000000"/>
                  </a:outerShdw>
                </a:effectLst>
              </a:defRPr>
            </a:pPr>
            <a:endParaRPr>
              <a:latin typeface="Arial"/>
              <a:ea typeface="Arial"/>
              <a:cs typeface="Arial"/>
              <a:sym typeface="Arial"/>
            </a:endParaRPr>
          </a:p>
          <a:p>
            <a:pPr>
              <a:spcBef>
                <a:spcPts val="600"/>
              </a:spcBef>
              <a:buChar char="•"/>
              <a:defRPr sz="2800">
                <a:effectLst>
                  <a:outerShdw blurRad="12700" dist="25400" dir="2700000" rotWithShape="0">
                    <a:srgbClr val="000000"/>
                  </a:outerShdw>
                </a:effectLst>
              </a:defRPr>
            </a:pPr>
            <a:r>
              <a:t>Most of the way to a programming language</a:t>
            </a:r>
          </a:p>
          <a:p>
            <a:pPr marL="742950" lvl="1" indent="-285750">
              <a:spcBef>
                <a:spcPts val="0"/>
              </a:spcBef>
              <a:buClrTx/>
              <a:buFont typeface="Tahoma"/>
              <a:defRPr sz="2400">
                <a:effectLst>
                  <a:outerShdw blurRad="12700" dist="25400" dir="2700000" rotWithShape="0">
                    <a:srgbClr val="000000"/>
                  </a:outerShdw>
                </a:effectLst>
              </a:defRPr>
            </a:pPr>
            <a:r>
              <a:t>Excludes some details</a:t>
            </a:r>
          </a:p>
          <a:p>
            <a:pPr marL="742950" lvl="1" indent="-285750">
              <a:spcBef>
                <a:spcPts val="0"/>
              </a:spcBef>
              <a:buClrTx/>
              <a:buFont typeface="Tahoma"/>
              <a:defRPr sz="2400">
                <a:effectLst>
                  <a:outerShdw blurRad="12700" dist="25400" dir="2700000" rotWithShape="0">
                    <a:srgbClr val="000000"/>
                  </a:outerShdw>
                </a:effectLst>
              </a:defRPr>
            </a:pPr>
            <a:r>
              <a:t>With some plain English mixed in</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Shape 88"/>
          <p:cNvSpPr>
            <a:spLocks noGrp="1"/>
          </p:cNvSpPr>
          <p:nvPr>
            <p:ph type="title" idx="4294967295"/>
          </p:nvPr>
        </p:nvSpPr>
        <p:spPr>
          <a:xfrm>
            <a:off x="457200" y="292100"/>
            <a:ext cx="8229600" cy="1384300"/>
          </a:xfrm>
          <a:prstGeom prst="rect">
            <a:avLst/>
          </a:prstGeom>
        </p:spPr>
        <p:txBody>
          <a:bodyPr>
            <a:normAutofit/>
          </a:bodyPr>
          <a:lstStyle>
            <a:lvl1pPr>
              <a:defRPr>
                <a:effectLst>
                  <a:outerShdw blurRad="12700" dist="25400" dir="2700000" rotWithShape="0">
                    <a:srgbClr val="000000"/>
                  </a:outerShdw>
                </a:effectLst>
              </a:defRPr>
            </a:lvl1pPr>
          </a:lstStyle>
          <a:p>
            <a:r>
              <a:t>Some Core Concepts</a:t>
            </a:r>
          </a:p>
        </p:txBody>
      </p:sp>
      <p:sp>
        <p:nvSpPr>
          <p:cNvPr id="89" name="Shape 89"/>
          <p:cNvSpPr>
            <a:spLocks noGrp="1"/>
          </p:cNvSpPr>
          <p:nvPr>
            <p:ph type="body" idx="4294967295"/>
          </p:nvPr>
        </p:nvSpPr>
        <p:spPr>
          <a:xfrm>
            <a:off x="457200" y="1447800"/>
            <a:ext cx="6324600" cy="4525963"/>
          </a:xfrm>
          <a:prstGeom prst="rect">
            <a:avLst/>
          </a:prstGeom>
        </p:spPr>
        <p:txBody>
          <a:bodyPr>
            <a:normAutofit/>
          </a:bodyPr>
          <a:lstStyle/>
          <a:p>
            <a:pPr>
              <a:spcBef>
                <a:spcPts val="600"/>
              </a:spcBef>
              <a:buChar char="•"/>
              <a:defRPr sz="2800">
                <a:effectLst>
                  <a:outerShdw blurRad="12700" dist="25400" dir="2700000" rotWithShape="0">
                    <a:srgbClr val="000000"/>
                  </a:outerShdw>
                </a:effectLst>
              </a:defRPr>
            </a:pPr>
            <a:r>
              <a:t>(A quick taste of what you'll be learning in Python)</a:t>
            </a:r>
          </a:p>
          <a:p>
            <a:pPr>
              <a:spcBef>
                <a:spcPts val="600"/>
              </a:spcBef>
              <a:buChar char="•"/>
              <a:defRPr sz="2800">
                <a:effectLst>
                  <a:outerShdw blurRad="12700" dist="25400" dir="2700000" rotWithShape="0">
                    <a:srgbClr val="000000"/>
                  </a:outerShdw>
                </a:effectLst>
              </a:defRPr>
            </a:pPr>
            <a:r>
              <a:t>State</a:t>
            </a:r>
          </a:p>
          <a:p>
            <a:pPr>
              <a:spcBef>
                <a:spcPts val="600"/>
              </a:spcBef>
              <a:buChar char="•"/>
              <a:defRPr sz="2800">
                <a:effectLst>
                  <a:outerShdw blurRad="12700" dist="25400" dir="2700000" rotWithShape="0">
                    <a:srgbClr val="000000"/>
                  </a:outerShdw>
                </a:effectLst>
              </a:defRPr>
            </a:pPr>
            <a:r>
              <a:t>Expressions</a:t>
            </a:r>
          </a:p>
          <a:p>
            <a:pPr>
              <a:spcBef>
                <a:spcPts val="600"/>
              </a:spcBef>
              <a:buChar char="•"/>
              <a:defRPr sz="2800">
                <a:effectLst>
                  <a:outerShdw blurRad="12700" dist="25400" dir="2700000" rotWithShape="0">
                    <a:srgbClr val="000000"/>
                  </a:outerShdw>
                </a:effectLst>
              </a:defRPr>
            </a:pPr>
            <a:r>
              <a:t>Variables</a:t>
            </a:r>
          </a:p>
          <a:p>
            <a:pPr>
              <a:spcBef>
                <a:spcPts val="600"/>
              </a:spcBef>
              <a:buChar char="•"/>
              <a:defRPr sz="2800">
                <a:effectLst>
                  <a:outerShdw blurRad="12700" dist="25400" dir="2700000" rotWithShape="0">
                    <a:srgbClr val="000000"/>
                  </a:outerShdw>
                </a:effectLst>
              </a:defRPr>
            </a:pPr>
            <a:r>
              <a:t>Control</a:t>
            </a:r>
          </a:p>
        </p:txBody>
      </p:sp>
      <p:pic>
        <p:nvPicPr>
          <p:cNvPr id="90" name="python.jpeg" descr="python"/>
          <p:cNvPicPr>
            <a:picLocks noChangeAspect="1"/>
          </p:cNvPicPr>
          <p:nvPr/>
        </p:nvPicPr>
        <p:blipFill>
          <a:blip r:embed="rId2"/>
          <a:stretch>
            <a:fillRect/>
          </a:stretch>
        </p:blipFill>
        <p:spPr>
          <a:xfrm>
            <a:off x="3581400" y="2392362"/>
            <a:ext cx="5562600" cy="4449763"/>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 name="chessboard.jpeg" descr="chessboard"/>
          <p:cNvPicPr>
            <a:picLocks noChangeAspect="1"/>
          </p:cNvPicPr>
          <p:nvPr/>
        </p:nvPicPr>
        <p:blipFill>
          <a:blip r:embed="rId2"/>
          <a:stretch>
            <a:fillRect/>
          </a:stretch>
        </p:blipFill>
        <p:spPr>
          <a:xfrm>
            <a:off x="0" y="0"/>
            <a:ext cx="9144000" cy="6858000"/>
          </a:xfrm>
          <a:prstGeom prst="rect">
            <a:avLst/>
          </a:prstGeom>
          <a:ln w="12700">
            <a:miter lim="400000"/>
          </a:ln>
        </p:spPr>
      </p:pic>
      <p:sp>
        <p:nvSpPr>
          <p:cNvPr id="93" name="Shape 93"/>
          <p:cNvSpPr>
            <a:spLocks noGrp="1"/>
          </p:cNvSpPr>
          <p:nvPr>
            <p:ph type="title" idx="4294967295"/>
          </p:nvPr>
        </p:nvSpPr>
        <p:spPr>
          <a:xfrm>
            <a:off x="4724400" y="-1"/>
            <a:ext cx="4191000" cy="1143002"/>
          </a:xfrm>
          <a:prstGeom prst="rect">
            <a:avLst/>
          </a:prstGeom>
        </p:spPr>
        <p:txBody>
          <a:bodyPr>
            <a:normAutofit/>
          </a:bodyPr>
          <a:lstStyle>
            <a:lvl1pPr>
              <a:defRPr>
                <a:solidFill>
                  <a:srgbClr val="000099"/>
                </a:solidFill>
                <a:effectLst>
                  <a:outerShdw blurRad="12700" dist="25400" dir="2700000" rotWithShape="0">
                    <a:srgbClr val="000000"/>
                  </a:outerShdw>
                </a:effectLst>
              </a:defRPr>
            </a:lvl1pPr>
          </a:lstStyle>
          <a:p>
            <a:r>
              <a:t>State</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 name="faces.jpeg" descr="faces"/>
          <p:cNvPicPr>
            <a:picLocks noChangeAspect="1"/>
          </p:cNvPicPr>
          <p:nvPr/>
        </p:nvPicPr>
        <p:blipFill>
          <a:blip r:embed="rId2"/>
          <a:stretch>
            <a:fillRect/>
          </a:stretch>
        </p:blipFill>
        <p:spPr>
          <a:xfrm>
            <a:off x="0" y="0"/>
            <a:ext cx="9144000" cy="6872288"/>
          </a:xfrm>
          <a:prstGeom prst="rect">
            <a:avLst/>
          </a:prstGeom>
          <a:ln w="12700">
            <a:miter lim="400000"/>
          </a:ln>
        </p:spPr>
      </p:pic>
      <p:sp>
        <p:nvSpPr>
          <p:cNvPr id="96" name="Shape 96"/>
          <p:cNvSpPr>
            <a:spLocks noGrp="1"/>
          </p:cNvSpPr>
          <p:nvPr>
            <p:ph type="title" idx="4294967295"/>
          </p:nvPr>
        </p:nvSpPr>
        <p:spPr>
          <a:xfrm>
            <a:off x="457200" y="685799"/>
            <a:ext cx="8229600" cy="1143002"/>
          </a:xfrm>
          <a:prstGeom prst="rect">
            <a:avLst/>
          </a:prstGeom>
        </p:spPr>
        <p:txBody>
          <a:bodyPr>
            <a:normAutofit/>
          </a:bodyPr>
          <a:lstStyle/>
          <a:p>
            <a:pPr>
              <a:defRPr sz="6000">
                <a:solidFill>
                  <a:srgbClr val="FF3300"/>
                </a:solidFill>
                <a:effectLst>
                  <a:outerShdw blurRad="12700" dist="38100" dir="2700000" rotWithShape="0">
                    <a:srgbClr val="000000"/>
                  </a:outerShdw>
                </a:effectLst>
              </a:defRPr>
            </a:pPr>
            <a:r>
              <a:t>Expression</a:t>
            </a:r>
            <a:r>
              <a:rPr sz="5400"/>
              <a:t>s</a:t>
            </a:r>
          </a:p>
        </p:txBody>
      </p:sp>
      <p:sp>
        <p:nvSpPr>
          <p:cNvPr id="97" name="Shape 97"/>
          <p:cNvSpPr>
            <a:spLocks noGrp="1"/>
          </p:cNvSpPr>
          <p:nvPr>
            <p:ph type="body" sz="half" idx="4294967295"/>
          </p:nvPr>
        </p:nvSpPr>
        <p:spPr>
          <a:xfrm>
            <a:off x="2667000" y="2438400"/>
            <a:ext cx="4038600" cy="4068763"/>
          </a:xfrm>
          <a:prstGeom prst="rect">
            <a:avLst/>
          </a:prstGeom>
        </p:spPr>
        <p:txBody>
          <a:bodyPr>
            <a:normAutofit/>
          </a:bodyPr>
          <a:lstStyle/>
          <a:p>
            <a:pPr marL="336042" indent="-336042" defTabSz="896111">
              <a:spcBef>
                <a:spcPts val="900"/>
              </a:spcBef>
              <a:buSzTx/>
              <a:buNone/>
              <a:defRPr sz="3920">
                <a:effectLst>
                  <a:outerShdw blurRad="12446" dist="24892" dir="2700000" rotWithShape="0">
                    <a:srgbClr val="000000"/>
                  </a:outerShdw>
                </a:effectLst>
              </a:defRPr>
            </a:pPr>
            <a:r>
              <a:t>&gt; print </a:t>
            </a:r>
            <a:r>
              <a:rPr>
                <a:latin typeface="Arial"/>
                <a:ea typeface="Arial"/>
                <a:cs typeface="Arial"/>
                <a:sym typeface="Arial"/>
              </a:rPr>
              <a:t>“</a:t>
            </a:r>
            <a:r>
              <a:t>Hello</a:t>
            </a:r>
            <a:r>
              <a:rPr>
                <a:latin typeface="Arial"/>
                <a:ea typeface="Arial"/>
                <a:cs typeface="Arial"/>
                <a:sym typeface="Arial"/>
              </a:rPr>
              <a:t>”</a:t>
            </a:r>
          </a:p>
          <a:p>
            <a:pPr marL="336042" indent="-336042" defTabSz="896111">
              <a:spcBef>
                <a:spcPts val="900"/>
              </a:spcBef>
              <a:buSzTx/>
              <a:buNone/>
              <a:defRPr sz="3920">
                <a:effectLst>
                  <a:outerShdw blurRad="12446" dist="24892" dir="2700000" rotWithShape="0">
                    <a:srgbClr val="000000"/>
                  </a:outerShdw>
                </a:effectLst>
              </a:defRPr>
            </a:pPr>
            <a:r>
              <a:t>  Hello</a:t>
            </a:r>
          </a:p>
          <a:p>
            <a:pPr marL="336042" indent="-336042" defTabSz="896111">
              <a:spcBef>
                <a:spcPts val="900"/>
              </a:spcBef>
              <a:buSzTx/>
              <a:buNone/>
              <a:defRPr sz="3920">
                <a:effectLst>
                  <a:outerShdw blurRad="12446" dist="24892" dir="2700000" rotWithShape="0">
                    <a:srgbClr val="000000"/>
                  </a:outerShdw>
                </a:effectLst>
              </a:defRPr>
            </a:pPr>
            <a:r>
              <a:t>&gt; print (5+3)</a:t>
            </a:r>
            <a:br/>
            <a:r>
              <a:t>8</a:t>
            </a:r>
          </a:p>
          <a:p>
            <a:pPr marL="336042" indent="-336042" defTabSz="896111">
              <a:spcBef>
                <a:spcPts val="900"/>
              </a:spcBef>
              <a:buSzTx/>
              <a:buNone/>
              <a:defRPr sz="3920">
                <a:effectLst>
                  <a:outerShdw blurRad="12446" dist="24892" dir="2700000" rotWithShape="0">
                    <a:srgbClr val="000000"/>
                  </a:outerShdw>
                </a:effectLst>
              </a:defRPr>
            </a:pPr>
            <a:r>
              <a:t>&gt;print (5*5-2)</a:t>
            </a:r>
            <a:br/>
            <a:r>
              <a:t>23</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Shape 99"/>
          <p:cNvSpPr>
            <a:spLocks noGrp="1"/>
          </p:cNvSpPr>
          <p:nvPr>
            <p:ph type="title" idx="4294967295"/>
          </p:nvPr>
        </p:nvSpPr>
        <p:spPr>
          <a:xfrm>
            <a:off x="457200" y="292100"/>
            <a:ext cx="8229600" cy="1384300"/>
          </a:xfrm>
          <a:prstGeom prst="rect">
            <a:avLst/>
          </a:prstGeom>
        </p:spPr>
        <p:txBody>
          <a:bodyPr>
            <a:normAutofit/>
          </a:bodyPr>
          <a:lstStyle>
            <a:lvl1pPr>
              <a:defRPr>
                <a:effectLst>
                  <a:outerShdw blurRad="12700" dist="25400" dir="2700000" rotWithShape="0">
                    <a:srgbClr val="000000"/>
                  </a:outerShdw>
                </a:effectLst>
              </a:defRPr>
            </a:lvl1pPr>
          </a:lstStyle>
          <a:p>
            <a:r>
              <a:t>Variables</a:t>
            </a:r>
          </a:p>
        </p:txBody>
      </p:sp>
      <p:sp>
        <p:nvSpPr>
          <p:cNvPr id="100" name="Shape 100"/>
          <p:cNvSpPr>
            <a:spLocks noGrp="1"/>
          </p:cNvSpPr>
          <p:nvPr>
            <p:ph type="body" idx="4294967295"/>
          </p:nvPr>
        </p:nvSpPr>
        <p:spPr>
          <a:xfrm>
            <a:off x="152400" y="1371600"/>
            <a:ext cx="8991600" cy="5257800"/>
          </a:xfrm>
          <a:prstGeom prst="rect">
            <a:avLst/>
          </a:prstGeom>
        </p:spPr>
        <p:txBody>
          <a:bodyPr>
            <a:normAutofit/>
          </a:bodyPr>
          <a:lstStyle/>
          <a:p>
            <a:pPr>
              <a:spcBef>
                <a:spcPts val="500"/>
              </a:spcBef>
              <a:buChar char="•"/>
              <a:defRPr sz="2400">
                <a:effectLst>
                  <a:outerShdw blurRad="12700" dist="25400" dir="2700000" rotWithShape="0">
                    <a:srgbClr val="000000"/>
                  </a:outerShdw>
                </a:effectLst>
              </a:defRPr>
            </a:pPr>
            <a:r>
              <a:t>Not exactly like Algebra</a:t>
            </a:r>
          </a:p>
          <a:p>
            <a:pPr>
              <a:spcBef>
                <a:spcPts val="500"/>
              </a:spcBef>
              <a:buChar char="•"/>
              <a:defRPr sz="2400">
                <a:effectLst>
                  <a:outerShdw blurRad="12700" dist="25400" dir="2700000" rotWithShape="0">
                    <a:srgbClr val="000000"/>
                  </a:outerShdw>
                </a:effectLst>
              </a:defRPr>
            </a:pPr>
            <a:r>
              <a:t>In Algebra x=5 (or 5=x) expresses a truth</a:t>
            </a:r>
          </a:p>
          <a:p>
            <a:pPr>
              <a:spcBef>
                <a:spcPts val="500"/>
              </a:spcBef>
              <a:buChar char="•"/>
              <a:defRPr sz="2400">
                <a:effectLst>
                  <a:outerShdw blurRad="12700" dist="25400" dir="2700000" rotWithShape="0">
                    <a:srgbClr val="000000"/>
                  </a:outerShdw>
                </a:effectLst>
              </a:defRPr>
            </a:pPr>
            <a:r>
              <a:t>In a program, x=5 updates something in the computer</a:t>
            </a:r>
            <a:r>
              <a:rPr>
                <a:latin typeface="Arial"/>
                <a:ea typeface="Arial"/>
                <a:cs typeface="Arial"/>
                <a:sym typeface="Arial"/>
              </a:rPr>
              <a:t>’</a:t>
            </a:r>
            <a:r>
              <a:t>s memory</a:t>
            </a:r>
          </a:p>
          <a:p>
            <a:pPr marL="742950" lvl="1" indent="-285750">
              <a:spcBef>
                <a:spcPts val="0"/>
              </a:spcBef>
              <a:buClrTx/>
              <a:buFont typeface="Tahoma"/>
              <a:defRPr sz="2400">
                <a:effectLst>
                  <a:outerShdw blurRad="12700" dist="25400" dir="2700000" rotWithShape="0">
                    <a:srgbClr val="000000"/>
                  </a:outerShdw>
                </a:effectLst>
              </a:defRPr>
            </a:pPr>
            <a:r>
              <a:t>(and 5=x wouldn</a:t>
            </a:r>
            <a:r>
              <a:rPr>
                <a:latin typeface="Arial"/>
                <a:ea typeface="Arial"/>
                <a:cs typeface="Arial"/>
                <a:sym typeface="Arial"/>
              </a:rPr>
              <a:t>’</a:t>
            </a:r>
            <a:r>
              <a:t>t work: it</a:t>
            </a:r>
            <a:r>
              <a:rPr>
                <a:latin typeface="Arial"/>
                <a:ea typeface="Arial"/>
                <a:cs typeface="Arial"/>
                <a:sym typeface="Arial"/>
              </a:rPr>
              <a:t>’</a:t>
            </a:r>
            <a:r>
              <a:t>s not a valid statement)</a:t>
            </a:r>
          </a:p>
        </p:txBody>
      </p:sp>
      <p:sp>
        <p:nvSpPr>
          <p:cNvPr id="101" name="Shape 101"/>
          <p:cNvSpPr/>
          <p:nvPr/>
        </p:nvSpPr>
        <p:spPr>
          <a:xfrm>
            <a:off x="2209800" y="3581400"/>
            <a:ext cx="3200400" cy="245364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defTabSz="457200">
              <a:defRPr sz="2800">
                <a:solidFill>
                  <a:srgbClr val="FFFFFF"/>
                </a:solidFill>
                <a:latin typeface="Courier New"/>
                <a:ea typeface="Courier New"/>
                <a:cs typeface="Courier New"/>
                <a:sym typeface="Courier New"/>
              </a:defRPr>
            </a:pPr>
            <a:r>
              <a:t>&gt; x=0</a:t>
            </a:r>
          </a:p>
          <a:p>
            <a:pPr defTabSz="457200">
              <a:defRPr sz="2800">
                <a:solidFill>
                  <a:srgbClr val="FFFFFF"/>
                </a:solidFill>
                <a:latin typeface="Courier New"/>
                <a:ea typeface="Courier New"/>
                <a:cs typeface="Courier New"/>
                <a:sym typeface="Courier New"/>
              </a:defRPr>
            </a:pPr>
            <a:r>
              <a:t>&gt; print (x)</a:t>
            </a:r>
          </a:p>
          <a:p>
            <a:pPr defTabSz="457200">
              <a:defRPr sz="2800" b="1">
                <a:solidFill>
                  <a:srgbClr val="FF0000"/>
                </a:solidFill>
                <a:latin typeface="Courier New"/>
                <a:ea typeface="Courier New"/>
                <a:cs typeface="Courier New"/>
                <a:sym typeface="Courier New"/>
              </a:defRPr>
            </a:pPr>
            <a:r>
              <a:t>0</a:t>
            </a:r>
          </a:p>
          <a:p>
            <a:pPr defTabSz="457200">
              <a:defRPr sz="2800">
                <a:solidFill>
                  <a:srgbClr val="FFFFFF"/>
                </a:solidFill>
                <a:latin typeface="Courier New"/>
                <a:ea typeface="Courier New"/>
                <a:cs typeface="Courier New"/>
                <a:sym typeface="Courier New"/>
              </a:defRPr>
            </a:pPr>
            <a:r>
              <a:t>&gt; x=5</a:t>
            </a:r>
          </a:p>
          <a:p>
            <a:pPr defTabSz="457200">
              <a:defRPr sz="2800">
                <a:solidFill>
                  <a:srgbClr val="FFFFFF"/>
                </a:solidFill>
                <a:latin typeface="Courier New"/>
                <a:ea typeface="Courier New"/>
                <a:cs typeface="Courier New"/>
                <a:sym typeface="Courier New"/>
              </a:defRPr>
            </a:pPr>
            <a:r>
              <a:t>&gt; print (x)</a:t>
            </a:r>
          </a:p>
          <a:p>
            <a:pPr defTabSz="457200">
              <a:defRPr sz="2800" b="1">
                <a:solidFill>
                  <a:srgbClr val="FF0000"/>
                </a:solidFill>
                <a:latin typeface="Courier New"/>
                <a:ea typeface="Courier New"/>
                <a:cs typeface="Courier New"/>
                <a:sym typeface="Courier New"/>
              </a:defRPr>
            </a:pPr>
            <a:r>
              <a:t>5</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Shape 103"/>
          <p:cNvSpPr>
            <a:spLocks noGrp="1"/>
          </p:cNvSpPr>
          <p:nvPr>
            <p:ph type="title" idx="4294967295"/>
          </p:nvPr>
        </p:nvSpPr>
        <p:spPr>
          <a:xfrm>
            <a:off x="457200" y="292100"/>
            <a:ext cx="8229600" cy="1384300"/>
          </a:xfrm>
          <a:prstGeom prst="rect">
            <a:avLst/>
          </a:prstGeom>
        </p:spPr>
        <p:txBody>
          <a:bodyPr>
            <a:normAutofit/>
          </a:bodyPr>
          <a:lstStyle>
            <a:lvl1pPr>
              <a:defRPr>
                <a:effectLst>
                  <a:outerShdw blurRad="12700" dist="25400" dir="2700000" rotWithShape="0">
                    <a:srgbClr val="000000"/>
                  </a:outerShdw>
                </a:effectLst>
              </a:defRPr>
            </a:lvl1pPr>
          </a:lstStyle>
          <a:p>
            <a:r>
              <a:t>Control Structures</a:t>
            </a:r>
          </a:p>
        </p:txBody>
      </p:sp>
      <p:sp>
        <p:nvSpPr>
          <p:cNvPr id="104" name="Shape 104"/>
          <p:cNvSpPr>
            <a:spLocks noGrp="1"/>
          </p:cNvSpPr>
          <p:nvPr>
            <p:ph type="body" idx="4294967295"/>
          </p:nvPr>
        </p:nvSpPr>
        <p:spPr>
          <a:xfrm>
            <a:off x="457200" y="1905000"/>
            <a:ext cx="8229600" cy="4114800"/>
          </a:xfrm>
          <a:prstGeom prst="rect">
            <a:avLst/>
          </a:prstGeom>
        </p:spPr>
        <p:txBody>
          <a:bodyPr>
            <a:normAutofit/>
          </a:bodyPr>
          <a:lstStyle/>
          <a:p>
            <a:pPr marL="336042" indent="-336042" defTabSz="896111">
              <a:buChar char="•"/>
              <a:defRPr sz="3136">
                <a:effectLst>
                  <a:outerShdw blurRad="12446" dist="24892" dir="2700000" rotWithShape="0">
                    <a:srgbClr val="000000"/>
                  </a:outerShdw>
                </a:effectLst>
              </a:defRPr>
            </a:pPr>
            <a:r>
              <a:rPr dirty="0"/>
              <a:t>Lets you make decisions</a:t>
            </a:r>
          </a:p>
          <a:p>
            <a:pPr marL="336042" indent="-336042" defTabSz="896111">
              <a:buChar char="•"/>
              <a:defRPr sz="3136">
                <a:effectLst>
                  <a:outerShdw blurRad="12446" dist="24892" dir="2700000" rotWithShape="0">
                    <a:srgbClr val="000000"/>
                  </a:outerShdw>
                </a:effectLst>
              </a:defRPr>
            </a:pPr>
            <a:endParaRPr dirty="0"/>
          </a:p>
          <a:p>
            <a:pPr marL="336042" indent="-336042" defTabSz="896111">
              <a:buChar char="•"/>
              <a:defRPr sz="3136">
                <a:effectLst>
                  <a:outerShdw blurRad="12446" dist="24892" dir="2700000" rotWithShape="0">
                    <a:srgbClr val="000000"/>
                  </a:outerShdw>
                </a:effectLst>
              </a:defRPr>
            </a:pPr>
            <a:endParaRPr dirty="0"/>
          </a:p>
          <a:p>
            <a:pPr marL="336042" indent="-336042" defTabSz="896111">
              <a:buChar char="•"/>
              <a:defRPr sz="3136">
                <a:effectLst>
                  <a:outerShdw blurRad="12446" dist="24892" dir="2700000" rotWithShape="0">
                    <a:srgbClr val="000000"/>
                  </a:outerShdw>
                </a:effectLst>
              </a:defRPr>
            </a:pPr>
            <a:endParaRPr dirty="0"/>
          </a:p>
          <a:p>
            <a:pPr marL="336042" indent="-336042" defTabSz="896111">
              <a:buChar char="•"/>
              <a:defRPr sz="3136">
                <a:effectLst>
                  <a:outerShdw blurRad="12446" dist="24892" dir="2700000" rotWithShape="0">
                    <a:srgbClr val="000000"/>
                  </a:outerShdw>
                </a:effectLst>
              </a:defRPr>
            </a:pPr>
            <a:endParaRPr dirty="0"/>
          </a:p>
          <a:p>
            <a:pPr marL="0" indent="0" defTabSz="896111">
              <a:buNone/>
              <a:defRPr sz="3136">
                <a:effectLst>
                  <a:outerShdw blurRad="12446" dist="24892" dir="2700000" rotWithShape="0">
                    <a:srgbClr val="000000"/>
                  </a:outerShdw>
                </a:effectLst>
              </a:defRPr>
            </a:pPr>
            <a:endParaRPr dirty="0"/>
          </a:p>
        </p:txBody>
      </p:sp>
      <p:sp>
        <p:nvSpPr>
          <p:cNvPr id="105" name="Shape 105"/>
          <p:cNvSpPr/>
          <p:nvPr/>
        </p:nvSpPr>
        <p:spPr>
          <a:xfrm>
            <a:off x="1981200" y="2362200"/>
            <a:ext cx="6901865" cy="2801154"/>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defTabSz="457200">
              <a:defRPr sz="3600">
                <a:solidFill>
                  <a:srgbClr val="FFFFFF"/>
                </a:solidFill>
                <a:latin typeface="Courier New"/>
                <a:ea typeface="Courier New"/>
                <a:cs typeface="Courier New"/>
                <a:sym typeface="Courier New"/>
              </a:defRPr>
            </a:pPr>
            <a:r>
              <a:t>if(x&gt;5):</a:t>
            </a:r>
          </a:p>
          <a:p>
            <a:pPr lvl="1" defTabSz="457200">
              <a:defRPr sz="3600">
                <a:solidFill>
                  <a:srgbClr val="FFFFFF"/>
                </a:solidFill>
                <a:latin typeface="Courier New"/>
                <a:ea typeface="Courier New"/>
                <a:cs typeface="Courier New"/>
                <a:sym typeface="Courier New"/>
              </a:defRPr>
            </a:pPr>
            <a:r>
              <a:t>   print (</a:t>
            </a:r>
            <a:r>
              <a:rPr>
                <a:latin typeface="Arial"/>
                <a:ea typeface="Arial"/>
                <a:cs typeface="Arial"/>
                <a:sym typeface="Arial"/>
              </a:rPr>
              <a:t>“</a:t>
            </a:r>
            <a:r>
              <a:t>x is big</a:t>
            </a:r>
            <a:r>
              <a:rPr>
                <a:latin typeface="Arial"/>
                <a:ea typeface="Arial"/>
                <a:cs typeface="Arial"/>
                <a:sym typeface="Arial"/>
              </a:rPr>
              <a:t>”</a:t>
            </a:r>
            <a:r>
              <a:t>)</a:t>
            </a:r>
          </a:p>
          <a:p>
            <a:pPr defTabSz="457200">
              <a:defRPr sz="3600">
                <a:solidFill>
                  <a:srgbClr val="FFFFFF"/>
                </a:solidFill>
                <a:latin typeface="Courier New"/>
                <a:ea typeface="Courier New"/>
                <a:cs typeface="Courier New"/>
                <a:sym typeface="Courier New"/>
              </a:defRPr>
            </a:pPr>
            <a:r>
              <a:t>Else:</a:t>
            </a:r>
          </a:p>
          <a:p>
            <a:pPr lvl="1" defTabSz="457200">
              <a:defRPr sz="3600">
                <a:solidFill>
                  <a:srgbClr val="FFFFFF"/>
                </a:solidFill>
                <a:latin typeface="Courier New"/>
                <a:ea typeface="Courier New"/>
                <a:cs typeface="Courier New"/>
                <a:sym typeface="Courier New"/>
              </a:defRPr>
            </a:pPr>
            <a:r>
              <a:t>   print (</a:t>
            </a:r>
            <a:r>
              <a:rPr>
                <a:latin typeface="Arial"/>
                <a:ea typeface="Arial"/>
                <a:cs typeface="Arial"/>
                <a:sym typeface="Arial"/>
              </a:rPr>
              <a:t>“</a:t>
            </a:r>
            <a:r>
              <a:t>x is small</a:t>
            </a:r>
            <a:r>
              <a:rPr>
                <a:latin typeface="Arial"/>
                <a:ea typeface="Arial"/>
                <a:cs typeface="Arial"/>
                <a:sym typeface="Arial"/>
              </a:rPr>
              <a:t>”</a:t>
            </a:r>
            <a:r>
              <a:t>)</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Shape 107"/>
          <p:cNvSpPr>
            <a:spLocks noGrp="1"/>
          </p:cNvSpPr>
          <p:nvPr>
            <p:ph type="title" idx="4294967295"/>
          </p:nvPr>
        </p:nvSpPr>
        <p:spPr>
          <a:xfrm>
            <a:off x="457200" y="292100"/>
            <a:ext cx="8229600" cy="1384300"/>
          </a:xfrm>
          <a:prstGeom prst="rect">
            <a:avLst/>
          </a:prstGeom>
        </p:spPr>
        <p:txBody>
          <a:bodyPr>
            <a:normAutofit/>
          </a:bodyPr>
          <a:lstStyle>
            <a:lvl1pPr>
              <a:defRPr>
                <a:effectLst>
                  <a:outerShdw blurRad="12700" dist="25400" dir="2700000" rotWithShape="0">
                    <a:srgbClr val="000000"/>
                  </a:outerShdw>
                </a:effectLst>
              </a:defRPr>
            </a:lvl1pPr>
          </a:lstStyle>
          <a:p>
            <a:r>
              <a:t>Programs</a:t>
            </a:r>
          </a:p>
        </p:txBody>
      </p:sp>
      <p:sp>
        <p:nvSpPr>
          <p:cNvPr id="108" name="Shape 108"/>
          <p:cNvSpPr>
            <a:spLocks noGrp="1"/>
          </p:cNvSpPr>
          <p:nvPr>
            <p:ph type="body" sz="half" idx="4294967295"/>
          </p:nvPr>
        </p:nvSpPr>
        <p:spPr>
          <a:xfrm>
            <a:off x="3810000" y="1798637"/>
            <a:ext cx="5029200" cy="4525963"/>
          </a:xfrm>
          <a:prstGeom prst="rect">
            <a:avLst/>
          </a:prstGeom>
        </p:spPr>
        <p:txBody>
          <a:bodyPr>
            <a:normAutofit/>
          </a:bodyPr>
          <a:lstStyle/>
          <a:p>
            <a:pPr>
              <a:spcBef>
                <a:spcPts val="600"/>
              </a:spcBef>
              <a:buSzTx/>
              <a:buNone/>
              <a:defRPr sz="2800">
                <a:effectLst>
                  <a:outerShdw blurRad="12700" dist="25400" dir="2700000" rotWithShape="0">
                    <a:srgbClr val="000000"/>
                  </a:outerShdw>
                </a:effectLst>
              </a:defRPr>
            </a:pPr>
            <a:r>
              <a:t>  </a:t>
            </a:r>
            <a:r>
              <a:rPr>
                <a:latin typeface="Arial"/>
                <a:ea typeface="Arial"/>
                <a:cs typeface="Arial"/>
                <a:sym typeface="Arial"/>
              </a:rPr>
              <a:t>“</a:t>
            </a:r>
            <a:r>
              <a:t>The computer programmer is a creator of universes for which he alone is responsible. Universes of virtually unlimited complexity can be created in the form of computer programs.</a:t>
            </a:r>
            <a:r>
              <a:rPr>
                <a:latin typeface="Arial"/>
                <a:ea typeface="Arial"/>
                <a:cs typeface="Arial"/>
                <a:sym typeface="Arial"/>
              </a:rPr>
              <a:t>”</a:t>
            </a:r>
          </a:p>
        </p:txBody>
      </p:sp>
      <p:pic>
        <p:nvPicPr>
          <p:cNvPr id="109" name="escher.jpeg" descr="escher"/>
          <p:cNvPicPr>
            <a:picLocks noChangeAspect="1"/>
          </p:cNvPicPr>
          <p:nvPr/>
        </p:nvPicPr>
        <p:blipFill>
          <a:blip r:embed="rId2"/>
          <a:stretch>
            <a:fillRect/>
          </a:stretch>
        </p:blipFill>
        <p:spPr>
          <a:xfrm>
            <a:off x="228600" y="1930400"/>
            <a:ext cx="3556000" cy="3556000"/>
          </a:xfrm>
          <a:prstGeom prst="rect">
            <a:avLst/>
          </a:prstGeom>
          <a:ln w="12700">
            <a:miter lim="400000"/>
          </a:ln>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 name="fractal.png" descr="fractal"/>
          <p:cNvPicPr>
            <a:picLocks noChangeAspect="1"/>
          </p:cNvPicPr>
          <p:nvPr/>
        </p:nvPicPr>
        <p:blipFill>
          <a:blip r:embed="rId2"/>
          <a:stretch>
            <a:fillRect/>
          </a:stretch>
        </p:blipFill>
        <p:spPr>
          <a:xfrm>
            <a:off x="0" y="0"/>
            <a:ext cx="9144000" cy="6858000"/>
          </a:xfrm>
          <a:prstGeom prst="rect">
            <a:avLst/>
          </a:prstGeom>
          <a:ln w="12700">
            <a:miter lim="400000"/>
          </a:ln>
        </p:spPr>
      </p:pic>
      <p:sp>
        <p:nvSpPr>
          <p:cNvPr id="112" name="Shape 112"/>
          <p:cNvSpPr>
            <a:spLocks noGrp="1"/>
          </p:cNvSpPr>
          <p:nvPr>
            <p:ph type="title" idx="4294967295"/>
          </p:nvPr>
        </p:nvSpPr>
        <p:spPr>
          <a:xfrm>
            <a:off x="-152400" y="152399"/>
            <a:ext cx="3886200" cy="1143002"/>
          </a:xfrm>
          <a:prstGeom prst="rect">
            <a:avLst/>
          </a:prstGeom>
        </p:spPr>
        <p:txBody>
          <a:bodyPr>
            <a:normAutofit/>
          </a:bodyPr>
          <a:lstStyle>
            <a:lvl1pPr>
              <a:defRPr>
                <a:solidFill>
                  <a:srgbClr val="FF3300"/>
                </a:solidFill>
                <a:effectLst>
                  <a:outerShdw blurRad="12700" dist="25400" dir="2700000" rotWithShape="0">
                    <a:srgbClr val="000000"/>
                  </a:outerShdw>
                </a:effectLst>
              </a:defRPr>
            </a:lvl1pPr>
          </a:lstStyle>
          <a:p>
            <a:r>
              <a:t>Complexity</a:t>
            </a:r>
          </a:p>
        </p:txBody>
      </p:sp>
      <p:sp>
        <p:nvSpPr>
          <p:cNvPr id="113" name="Shape 113"/>
          <p:cNvSpPr>
            <a:spLocks noGrp="1"/>
          </p:cNvSpPr>
          <p:nvPr>
            <p:ph type="body" sz="quarter" idx="4294967295"/>
          </p:nvPr>
        </p:nvSpPr>
        <p:spPr>
          <a:xfrm>
            <a:off x="152400" y="5181600"/>
            <a:ext cx="6096000" cy="1676400"/>
          </a:xfrm>
          <a:prstGeom prst="rect">
            <a:avLst/>
          </a:prstGeom>
        </p:spPr>
        <p:txBody>
          <a:bodyPr>
            <a:normAutofit/>
          </a:bodyPr>
          <a:lstStyle/>
          <a:p>
            <a:pPr>
              <a:spcBef>
                <a:spcPts val="600"/>
              </a:spcBef>
              <a:buSzTx/>
              <a:buNone/>
              <a:defRPr sz="2800">
                <a:solidFill>
                  <a:srgbClr val="FF3300"/>
                </a:solidFill>
                <a:effectLst>
                  <a:outerShdw blurRad="12700" dist="25400" dir="2700000" rotWithShape="0">
                    <a:srgbClr val="000000"/>
                  </a:outerShdw>
                </a:effectLst>
              </a:defRPr>
            </a:pPr>
            <a:r>
              <a:t>Controlling complexity is the essence of computer programming</a:t>
            </a:r>
          </a:p>
          <a:p>
            <a:pPr>
              <a:spcBef>
                <a:spcPts val="600"/>
              </a:spcBef>
              <a:buSzTx/>
              <a:buNone/>
              <a:defRPr sz="2800">
                <a:solidFill>
                  <a:srgbClr val="000099"/>
                </a:solidFill>
                <a:effectLst>
                  <a:outerShdw blurRad="12700" dist="25400" dir="2700000" rotWithShape="0">
                    <a:srgbClr val="000000"/>
                  </a:outerShdw>
                </a:effectLst>
              </a:defRPr>
            </a:pPr>
            <a:r>
              <a:t>				-Brian Kernigan </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Shape 115"/>
          <p:cNvSpPr>
            <a:spLocks noGrp="1"/>
          </p:cNvSpPr>
          <p:nvPr>
            <p:ph type="title" idx="4294967295"/>
          </p:nvPr>
        </p:nvSpPr>
        <p:spPr>
          <a:xfrm>
            <a:off x="457200" y="292100"/>
            <a:ext cx="8229600" cy="1384300"/>
          </a:xfrm>
          <a:prstGeom prst="rect">
            <a:avLst/>
          </a:prstGeom>
        </p:spPr>
        <p:txBody>
          <a:bodyPr>
            <a:normAutofit/>
          </a:bodyPr>
          <a:lstStyle>
            <a:lvl1pPr>
              <a:defRPr>
                <a:effectLst>
                  <a:outerShdw blurRad="12700" dist="25400" dir="2700000" rotWithShape="0">
                    <a:srgbClr val="000000"/>
                  </a:outerShdw>
                </a:effectLst>
              </a:defRPr>
            </a:lvl1pPr>
          </a:lstStyle>
          <a:p>
            <a:r>
              <a:t>The Process</a:t>
            </a:r>
          </a:p>
        </p:txBody>
      </p:sp>
      <p:pic>
        <p:nvPicPr>
          <p:cNvPr id="116" name="nterpreter.jpeg" descr="nterpreter"/>
          <p:cNvPicPr>
            <a:picLocks noChangeAspect="1"/>
          </p:cNvPicPr>
          <p:nvPr/>
        </p:nvPicPr>
        <p:blipFill>
          <a:blip r:embed="rId2"/>
          <a:stretch>
            <a:fillRect/>
          </a:stretch>
        </p:blipFill>
        <p:spPr>
          <a:xfrm>
            <a:off x="2970129" y="1371600"/>
            <a:ext cx="3051342" cy="5257800"/>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hape 31"/>
          <p:cNvSpPr>
            <a:spLocks noGrp="1"/>
          </p:cNvSpPr>
          <p:nvPr>
            <p:ph type="title" idx="4294967295"/>
          </p:nvPr>
        </p:nvSpPr>
        <p:spPr>
          <a:xfrm>
            <a:off x="457200" y="292100"/>
            <a:ext cx="8229600" cy="1384300"/>
          </a:xfrm>
          <a:prstGeom prst="rect">
            <a:avLst/>
          </a:prstGeom>
        </p:spPr>
        <p:txBody>
          <a:bodyPr>
            <a:normAutofit/>
          </a:bodyPr>
          <a:lstStyle>
            <a:lvl1pPr>
              <a:defRPr>
                <a:effectLst>
                  <a:outerShdw blurRad="12700" dist="25400" dir="2700000" rotWithShape="0">
                    <a:srgbClr val="000000"/>
                  </a:outerShdw>
                </a:effectLst>
              </a:defRPr>
            </a:lvl1pPr>
          </a:lstStyle>
          <a:p>
            <a:r>
              <a:t>What is Computer Science?</a:t>
            </a:r>
          </a:p>
        </p:txBody>
      </p:sp>
      <p:sp>
        <p:nvSpPr>
          <p:cNvPr id="32" name="Shape 32"/>
          <p:cNvSpPr>
            <a:spLocks noGrp="1"/>
          </p:cNvSpPr>
          <p:nvPr>
            <p:ph type="body" sz="half" idx="4294967295"/>
          </p:nvPr>
        </p:nvSpPr>
        <p:spPr>
          <a:xfrm>
            <a:off x="4800600" y="1828800"/>
            <a:ext cx="3962400" cy="4525963"/>
          </a:xfrm>
          <a:prstGeom prst="rect">
            <a:avLst/>
          </a:prstGeom>
        </p:spPr>
        <p:txBody>
          <a:bodyPr>
            <a:normAutofit/>
          </a:bodyPr>
          <a:lstStyle/>
          <a:p>
            <a:pPr>
              <a:spcBef>
                <a:spcPts val="600"/>
              </a:spcBef>
              <a:buChar char="•"/>
              <a:defRPr sz="2800">
                <a:effectLst>
                  <a:outerShdw blurRad="12700" dist="25400" dir="2700000" rotWithShape="0">
                    <a:srgbClr val="000000"/>
                  </a:outerShdw>
                </a:effectLst>
              </a:defRPr>
            </a:pPr>
            <a:r>
              <a:rPr dirty="0"/>
              <a:t>Not using a computer</a:t>
            </a:r>
          </a:p>
          <a:p>
            <a:pPr>
              <a:spcBef>
                <a:spcPts val="600"/>
              </a:spcBef>
              <a:buChar char="•"/>
              <a:defRPr sz="2800">
                <a:effectLst>
                  <a:outerShdw blurRad="12700" dist="25400" dir="2700000" rotWithShape="0">
                    <a:srgbClr val="000000"/>
                  </a:outerShdw>
                </a:effectLst>
              </a:defRPr>
            </a:pPr>
            <a:r>
              <a:rPr dirty="0"/>
              <a:t>Not just programming</a:t>
            </a:r>
          </a:p>
          <a:p>
            <a:pPr>
              <a:spcBef>
                <a:spcPts val="600"/>
              </a:spcBef>
              <a:buChar char="•"/>
              <a:defRPr sz="2800">
                <a:effectLst>
                  <a:outerShdw blurRad="12700" dist="25400" dir="2700000" rotWithShape="0">
                    <a:srgbClr val="000000"/>
                  </a:outerShdw>
                </a:effectLst>
              </a:defRPr>
            </a:pPr>
            <a:r>
              <a:rPr dirty="0"/>
              <a:t>A field at the intersection of Math, Engineering, </a:t>
            </a:r>
            <a:r>
              <a:rPr lang="en-US" dirty="0"/>
              <a:t>and most of the other sciences</a:t>
            </a:r>
            <a:endParaRPr dirty="0"/>
          </a:p>
        </p:txBody>
      </p:sp>
      <p:pic>
        <p:nvPicPr>
          <p:cNvPr id="33" name="sunlab.png" descr="sunlab"/>
          <p:cNvPicPr>
            <a:picLocks noChangeAspect="1"/>
          </p:cNvPicPr>
          <p:nvPr/>
        </p:nvPicPr>
        <p:blipFill>
          <a:blip r:embed="rId2"/>
          <a:stretch>
            <a:fillRect/>
          </a:stretch>
        </p:blipFill>
        <p:spPr>
          <a:xfrm>
            <a:off x="304800" y="1981200"/>
            <a:ext cx="4343400" cy="3257550"/>
          </a:xfrm>
          <a:prstGeom prst="rect">
            <a:avLst/>
          </a:prstGeom>
          <a:ln w="12700">
            <a:miter lim="400000"/>
          </a:ln>
        </p:spPr>
      </p:pic>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Shape 118"/>
          <p:cNvSpPr>
            <a:spLocks noGrp="1"/>
          </p:cNvSpPr>
          <p:nvPr>
            <p:ph type="title" idx="4294967295"/>
          </p:nvPr>
        </p:nvSpPr>
        <p:spPr>
          <a:xfrm>
            <a:off x="457200" y="292100"/>
            <a:ext cx="8229600" cy="1384300"/>
          </a:xfrm>
          <a:prstGeom prst="rect">
            <a:avLst/>
          </a:prstGeom>
        </p:spPr>
        <p:txBody>
          <a:bodyPr>
            <a:normAutofit/>
          </a:bodyPr>
          <a:lstStyle/>
          <a:p>
            <a:pPr>
              <a:defRPr>
                <a:effectLst>
                  <a:outerShdw blurRad="12700" dist="25400" dir="2700000" rotWithShape="0">
                    <a:srgbClr val="000000"/>
                  </a:outerShdw>
                </a:effectLst>
              </a:defRPr>
            </a:pPr>
            <a:r>
              <a:t>But what do</a:t>
            </a:r>
            <a:r>
              <a:rPr u="sng"/>
              <a:t> you </a:t>
            </a:r>
            <a:r>
              <a:t>DO?</a:t>
            </a:r>
          </a:p>
        </p:txBody>
      </p:sp>
      <p:sp>
        <p:nvSpPr>
          <p:cNvPr id="119" name="Shape 119"/>
          <p:cNvSpPr>
            <a:spLocks noGrp="1"/>
          </p:cNvSpPr>
          <p:nvPr>
            <p:ph type="body" sz="half" idx="4294967295"/>
          </p:nvPr>
        </p:nvSpPr>
        <p:spPr>
          <a:xfrm>
            <a:off x="457200" y="1905000"/>
            <a:ext cx="4724400" cy="4114800"/>
          </a:xfrm>
          <a:prstGeom prst="rect">
            <a:avLst/>
          </a:prstGeom>
        </p:spPr>
        <p:txBody>
          <a:bodyPr>
            <a:normAutofit/>
          </a:bodyPr>
          <a:lstStyle/>
          <a:p>
            <a:pPr>
              <a:spcBef>
                <a:spcPts val="600"/>
              </a:spcBef>
              <a:buChar char="•"/>
              <a:defRPr sz="2800">
                <a:effectLst>
                  <a:outerShdw blurRad="12700" dist="25400" dir="2700000" rotWithShape="0">
                    <a:srgbClr val="000000"/>
                  </a:outerShdw>
                </a:effectLst>
              </a:defRPr>
            </a:pPr>
            <a:r>
              <a:t>Design</a:t>
            </a:r>
          </a:p>
          <a:p>
            <a:pPr marL="742950" lvl="1" indent="-285750">
              <a:spcBef>
                <a:spcPts val="0"/>
              </a:spcBef>
              <a:buClrTx/>
              <a:buFont typeface="Tahoma"/>
              <a:defRPr sz="2400">
                <a:effectLst>
                  <a:outerShdw blurRad="12700" dist="25400" dir="2700000" rotWithShape="0">
                    <a:srgbClr val="000000"/>
                  </a:outerShdw>
                </a:effectLst>
              </a:defRPr>
            </a:pPr>
            <a:r>
              <a:t>Requirements</a:t>
            </a:r>
          </a:p>
          <a:p>
            <a:pPr marL="1143000" lvl="2" indent="-228600">
              <a:spcBef>
                <a:spcPts val="0"/>
              </a:spcBef>
              <a:defRPr sz="2000">
                <a:effectLst>
                  <a:outerShdw blurRad="12700" dist="25400" dir="2700000" rotWithShape="0">
                    <a:srgbClr val="000000"/>
                  </a:outerShdw>
                </a:effectLst>
              </a:defRPr>
            </a:pPr>
            <a:r>
              <a:t>Use cases</a:t>
            </a:r>
          </a:p>
          <a:p>
            <a:pPr marL="742950" lvl="1" indent="-285750">
              <a:spcBef>
                <a:spcPts val="0"/>
              </a:spcBef>
              <a:buClrTx/>
              <a:buFont typeface="Tahoma"/>
              <a:defRPr sz="2400">
                <a:effectLst>
                  <a:outerShdw blurRad="12700" dist="25400" dir="2700000" rotWithShape="0">
                    <a:srgbClr val="000000"/>
                  </a:outerShdw>
                </a:effectLst>
              </a:defRPr>
            </a:pPr>
            <a:r>
              <a:t>Pseudocode</a:t>
            </a:r>
          </a:p>
          <a:p>
            <a:pPr marL="742950" lvl="1" indent="-285750">
              <a:spcBef>
                <a:spcPts val="0"/>
              </a:spcBef>
              <a:buClrTx/>
              <a:buFont typeface="Tahoma"/>
              <a:defRPr sz="2400">
                <a:effectLst>
                  <a:outerShdw blurRad="12700" dist="25400" dir="2700000" rotWithShape="0">
                    <a:srgbClr val="000000"/>
                  </a:outerShdw>
                </a:effectLst>
              </a:defRPr>
            </a:pPr>
            <a:r>
              <a:t>Formal Code</a:t>
            </a:r>
          </a:p>
          <a:p>
            <a:pPr marL="742950" lvl="1" indent="-285750">
              <a:spcBef>
                <a:spcPts val="0"/>
              </a:spcBef>
              <a:buClrTx/>
              <a:buFont typeface="Tahoma"/>
              <a:defRPr sz="2400">
                <a:effectLst>
                  <a:outerShdw blurRad="12700" dist="25400" dir="2700000" rotWithShape="0">
                    <a:srgbClr val="000000"/>
                  </a:outerShdw>
                </a:effectLst>
              </a:defRPr>
            </a:pPr>
            <a:r>
              <a:t>Test</a:t>
            </a:r>
          </a:p>
          <a:p>
            <a:pPr marL="742950" lvl="1" indent="-285750">
              <a:spcBef>
                <a:spcPts val="0"/>
              </a:spcBef>
              <a:buClrTx/>
              <a:buFont typeface="Tahoma"/>
              <a:defRPr sz="2400">
                <a:effectLst>
                  <a:outerShdw blurRad="12700" dist="25400" dir="2700000" rotWithShape="0">
                    <a:srgbClr val="000000"/>
                  </a:outerShdw>
                </a:effectLst>
              </a:defRPr>
            </a:pPr>
            <a:r>
              <a:t>Debug</a:t>
            </a:r>
          </a:p>
        </p:txBody>
      </p:sp>
      <p:pic>
        <p:nvPicPr>
          <p:cNvPr id="120" name="working.jpeg" descr="working"/>
          <p:cNvPicPr>
            <a:picLocks noChangeAspect="1"/>
          </p:cNvPicPr>
          <p:nvPr/>
        </p:nvPicPr>
        <p:blipFill>
          <a:blip r:embed="rId2"/>
          <a:stretch>
            <a:fillRect/>
          </a:stretch>
        </p:blipFill>
        <p:spPr>
          <a:xfrm>
            <a:off x="5334000" y="2805112"/>
            <a:ext cx="3184525" cy="3048001"/>
          </a:xfrm>
          <a:prstGeom prst="rect">
            <a:avLst/>
          </a:prstGeom>
          <a:ln w="12700">
            <a:miter lim="400000"/>
          </a:ln>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Shape 122"/>
          <p:cNvSpPr>
            <a:spLocks noGrp="1"/>
          </p:cNvSpPr>
          <p:nvPr>
            <p:ph type="title" idx="4294967295"/>
          </p:nvPr>
        </p:nvSpPr>
        <p:spPr>
          <a:xfrm>
            <a:off x="457200" y="292100"/>
            <a:ext cx="8229600" cy="1384300"/>
          </a:xfrm>
          <a:prstGeom prst="rect">
            <a:avLst/>
          </a:prstGeom>
        </p:spPr>
        <p:txBody>
          <a:bodyPr>
            <a:normAutofit/>
          </a:bodyPr>
          <a:lstStyle>
            <a:lvl1pPr>
              <a:defRPr>
                <a:effectLst>
                  <a:outerShdw blurRad="12700" dist="25400" dir="2700000" rotWithShape="0">
                    <a:srgbClr val="000000"/>
                  </a:outerShdw>
                </a:effectLst>
              </a:defRPr>
            </a:lvl1pPr>
          </a:lstStyle>
          <a:p>
            <a:r>
              <a:t>Design</a:t>
            </a:r>
          </a:p>
        </p:txBody>
      </p:sp>
      <p:sp>
        <p:nvSpPr>
          <p:cNvPr id="123" name="Shape 123"/>
          <p:cNvSpPr>
            <a:spLocks noGrp="1"/>
          </p:cNvSpPr>
          <p:nvPr>
            <p:ph type="body" sz="half" idx="4294967295"/>
          </p:nvPr>
        </p:nvSpPr>
        <p:spPr>
          <a:xfrm>
            <a:off x="457199" y="1524000"/>
            <a:ext cx="4572002" cy="5181600"/>
          </a:xfrm>
          <a:prstGeom prst="rect">
            <a:avLst/>
          </a:prstGeom>
        </p:spPr>
        <p:txBody>
          <a:bodyPr>
            <a:normAutofit/>
          </a:bodyPr>
          <a:lstStyle/>
          <a:p>
            <a:pPr>
              <a:spcBef>
                <a:spcPts val="600"/>
              </a:spcBef>
              <a:buChar char="•"/>
              <a:defRPr sz="2800">
                <a:effectLst>
                  <a:outerShdw blurRad="12700" dist="25400" dir="2700000" rotWithShape="0">
                    <a:srgbClr val="000000"/>
                  </a:outerShdw>
                </a:effectLst>
              </a:defRPr>
            </a:pPr>
            <a:r>
              <a:t>Most programming is not done sitting in front of a computer</a:t>
            </a:r>
          </a:p>
          <a:p>
            <a:pPr>
              <a:spcBef>
                <a:spcPts val="600"/>
              </a:spcBef>
              <a:buChar char="•"/>
              <a:defRPr sz="2800">
                <a:effectLst>
                  <a:outerShdw blurRad="12700" dist="25400" dir="2700000" rotWithShape="0">
                    <a:srgbClr val="000000"/>
                  </a:outerShdw>
                </a:effectLst>
              </a:defRPr>
            </a:pPr>
            <a:r>
              <a:t>You need to really understand what the program will do</a:t>
            </a:r>
          </a:p>
          <a:p>
            <a:pPr>
              <a:spcBef>
                <a:spcPts val="600"/>
              </a:spcBef>
              <a:buChar char="•"/>
              <a:defRPr sz="2800">
                <a:effectLst>
                  <a:outerShdw blurRad="12700" dist="25400" dir="2700000" rotWithShape="0">
                    <a:srgbClr val="000000"/>
                  </a:outerShdw>
                </a:effectLst>
              </a:defRPr>
            </a:pPr>
            <a:r>
              <a:t>How it interacts with the user</a:t>
            </a:r>
          </a:p>
          <a:p>
            <a:pPr>
              <a:spcBef>
                <a:spcPts val="600"/>
              </a:spcBef>
              <a:buChar char="•"/>
              <a:defRPr sz="2800">
                <a:effectLst>
                  <a:outerShdw blurRad="12700" dist="25400" dir="2700000" rotWithShape="0">
                    <a:srgbClr val="000000"/>
                  </a:outerShdw>
                </a:effectLst>
              </a:defRPr>
            </a:pPr>
            <a:r>
              <a:t>And how it is structured internally</a:t>
            </a:r>
          </a:p>
        </p:txBody>
      </p:sp>
      <p:pic>
        <p:nvPicPr>
          <p:cNvPr id="124" name="thinker.jpeg" descr="thinker"/>
          <p:cNvPicPr>
            <a:picLocks noChangeAspect="1"/>
          </p:cNvPicPr>
          <p:nvPr/>
        </p:nvPicPr>
        <p:blipFill>
          <a:blip r:embed="rId2"/>
          <a:stretch>
            <a:fillRect/>
          </a:stretch>
        </p:blipFill>
        <p:spPr>
          <a:xfrm>
            <a:off x="5521325" y="1600200"/>
            <a:ext cx="3394075" cy="4876800"/>
          </a:xfrm>
          <a:prstGeom prst="rect">
            <a:avLst/>
          </a:prstGeom>
          <a:ln w="12700">
            <a:miter lim="400000"/>
          </a:ln>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a:spLocks noGrp="1"/>
          </p:cNvSpPr>
          <p:nvPr>
            <p:ph type="body" idx="4294967295"/>
          </p:nvPr>
        </p:nvSpPr>
        <p:spPr>
          <a:xfrm>
            <a:off x="457200" y="990600"/>
            <a:ext cx="8229600" cy="5135563"/>
          </a:xfrm>
          <a:prstGeom prst="rect">
            <a:avLst/>
          </a:prstGeom>
        </p:spPr>
        <p:txBody>
          <a:bodyPr>
            <a:normAutofit/>
          </a:bodyPr>
          <a:lstStyle/>
          <a:p>
            <a:pPr>
              <a:lnSpc>
                <a:spcPct val="90000"/>
              </a:lnSpc>
              <a:spcBef>
                <a:spcPts val="600"/>
              </a:spcBef>
              <a:buSzTx/>
              <a:buNone/>
              <a:defRPr sz="2800">
                <a:effectLst>
                  <a:outerShdw blurRad="12700" dist="25400" dir="2700000" rotWithShape="0">
                    <a:srgbClr val="000000"/>
                  </a:outerShdw>
                </a:effectLst>
              </a:defRPr>
            </a:pPr>
            <a:r>
              <a:t>	Mostly, when you see programmers, they aren't doing anything. One of the attractive things about programmers is that you cannot tell whether or not they are working simply by looking at them. Very often they're sitting there seemingly drinking coffee and gossiping, or just staring into space. What the programmer is trying to do is get a handle on all the individual and unrelated ideas that are scampering around in his or her head.</a:t>
            </a:r>
            <a:br/>
            <a:br/>
            <a:r>
              <a:t>					Charles M Strauss </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a:spLocks noGrp="1"/>
          </p:cNvSpPr>
          <p:nvPr>
            <p:ph type="title" idx="4294967295"/>
          </p:nvPr>
        </p:nvSpPr>
        <p:spPr>
          <a:xfrm>
            <a:off x="457200" y="292100"/>
            <a:ext cx="8229600" cy="1384300"/>
          </a:xfrm>
          <a:prstGeom prst="rect">
            <a:avLst/>
          </a:prstGeom>
        </p:spPr>
        <p:txBody>
          <a:bodyPr>
            <a:normAutofit/>
          </a:bodyPr>
          <a:lstStyle>
            <a:lvl1pPr>
              <a:defRPr>
                <a:effectLst>
                  <a:outerShdw blurRad="12700" dist="25400" dir="2700000" rotWithShape="0">
                    <a:srgbClr val="000000"/>
                  </a:outerShdw>
                </a:effectLst>
              </a:defRPr>
            </a:lvl1pPr>
          </a:lstStyle>
          <a:p>
            <a:r>
              <a:t>Test</a:t>
            </a:r>
          </a:p>
        </p:txBody>
      </p:sp>
      <p:sp>
        <p:nvSpPr>
          <p:cNvPr id="129" name="Shape 129"/>
          <p:cNvSpPr>
            <a:spLocks noGrp="1"/>
          </p:cNvSpPr>
          <p:nvPr>
            <p:ph type="body" idx="4294967295"/>
          </p:nvPr>
        </p:nvSpPr>
        <p:spPr>
          <a:xfrm>
            <a:off x="457200" y="1905000"/>
            <a:ext cx="8229600" cy="4114800"/>
          </a:xfrm>
          <a:prstGeom prst="rect">
            <a:avLst/>
          </a:prstGeom>
        </p:spPr>
        <p:txBody>
          <a:bodyPr>
            <a:normAutofit/>
          </a:bodyPr>
          <a:lstStyle/>
          <a:p>
            <a:pPr marL="325754" indent="-325754" defTabSz="868680">
              <a:buChar char="•"/>
              <a:defRPr sz="3040">
                <a:effectLst>
                  <a:outerShdw blurRad="12065" dist="24130" dir="2700000" rotWithShape="0">
                    <a:srgbClr val="000000"/>
                  </a:outerShdw>
                </a:effectLst>
              </a:defRPr>
            </a:pPr>
            <a:r>
              <a:t>Testing a complicated program is difficult</a:t>
            </a:r>
          </a:p>
          <a:p>
            <a:pPr marL="325754" indent="-325754" defTabSz="868680">
              <a:buChar char="•"/>
              <a:defRPr sz="3040">
                <a:effectLst>
                  <a:outerShdw blurRad="12065" dist="24130" dir="2700000" rotWithShape="0">
                    <a:srgbClr val="000000"/>
                  </a:outerShdw>
                </a:effectLst>
              </a:defRPr>
            </a:pPr>
            <a:r>
              <a:t>Some people write the tests before the programs</a:t>
            </a:r>
          </a:p>
          <a:p>
            <a:pPr marL="325754" indent="-325754" defTabSz="868680">
              <a:buChar char="•"/>
              <a:defRPr sz="3040">
                <a:effectLst>
                  <a:outerShdw blurRad="12065" dist="24130" dir="2700000" rotWithShape="0">
                    <a:srgbClr val="000000"/>
                  </a:outerShdw>
                </a:effectLst>
              </a:defRPr>
            </a:pPr>
            <a:endParaRPr/>
          </a:p>
          <a:p>
            <a:pPr marL="325754" indent="-325754" defTabSz="868680">
              <a:buChar char="•"/>
              <a:defRPr sz="3040">
                <a:effectLst>
                  <a:outerShdw blurRad="12065" dist="24130" dir="2700000" rotWithShape="0">
                    <a:srgbClr val="000000"/>
                  </a:outerShdw>
                </a:effectLst>
              </a:defRPr>
            </a:pPr>
            <a:endParaRPr/>
          </a:p>
          <a:p>
            <a:pPr marL="325754" indent="-325754" defTabSz="868680">
              <a:buSzTx/>
              <a:buNone/>
              <a:defRPr sz="3040">
                <a:effectLst>
                  <a:outerShdw blurRad="12065" dist="24130" dir="2700000" rotWithShape="0">
                    <a:srgbClr val="000000"/>
                  </a:outerShdw>
                </a:effectLst>
              </a:defRPr>
            </a:pPr>
            <a:r>
              <a:t> </a:t>
            </a:r>
            <a:r>
              <a:rPr>
                <a:latin typeface="Arial"/>
                <a:ea typeface="Arial"/>
                <a:cs typeface="Arial"/>
                <a:sym typeface="Arial"/>
              </a:rPr>
              <a:t>“</a:t>
            </a:r>
            <a:r>
              <a:t>Programming is like sex, one mistake and you have to support it for the rest of your life.</a:t>
            </a:r>
            <a:r>
              <a:rPr>
                <a:latin typeface="Arial"/>
                <a:ea typeface="Arial"/>
                <a:cs typeface="Arial"/>
                <a:sym typeface="Arial"/>
              </a:rPr>
              <a:t>”</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a:spLocks noGrp="1"/>
          </p:cNvSpPr>
          <p:nvPr>
            <p:ph type="title" idx="4294967295"/>
          </p:nvPr>
        </p:nvSpPr>
        <p:spPr>
          <a:xfrm>
            <a:off x="457199" y="292100"/>
            <a:ext cx="4572002" cy="1384300"/>
          </a:xfrm>
          <a:prstGeom prst="rect">
            <a:avLst/>
          </a:prstGeom>
        </p:spPr>
        <p:txBody>
          <a:bodyPr>
            <a:normAutofit/>
          </a:bodyPr>
          <a:lstStyle>
            <a:lvl1pPr>
              <a:defRPr>
                <a:effectLst>
                  <a:outerShdw blurRad="12700" dist="25400" dir="2700000" rotWithShape="0">
                    <a:srgbClr val="000000"/>
                  </a:outerShdw>
                </a:effectLst>
              </a:defRPr>
            </a:lvl1pPr>
          </a:lstStyle>
          <a:p>
            <a:r>
              <a:t>Debug</a:t>
            </a:r>
          </a:p>
        </p:txBody>
      </p:sp>
      <p:sp>
        <p:nvSpPr>
          <p:cNvPr id="132" name="Shape 132"/>
          <p:cNvSpPr>
            <a:spLocks noGrp="1"/>
          </p:cNvSpPr>
          <p:nvPr>
            <p:ph type="body" idx="4294967295"/>
          </p:nvPr>
        </p:nvSpPr>
        <p:spPr>
          <a:xfrm>
            <a:off x="0" y="1523999"/>
            <a:ext cx="5410200" cy="4953002"/>
          </a:xfrm>
          <a:prstGeom prst="rect">
            <a:avLst/>
          </a:prstGeom>
        </p:spPr>
        <p:txBody>
          <a:bodyPr>
            <a:normAutofit/>
          </a:bodyPr>
          <a:lstStyle/>
          <a:p>
            <a:pPr>
              <a:spcBef>
                <a:spcPts val="600"/>
              </a:spcBef>
              <a:buChar char="•"/>
              <a:defRPr sz="2800">
                <a:effectLst>
                  <a:outerShdw blurRad="12700" dist="25400" dir="2700000" rotWithShape="0">
                    <a:srgbClr val="000000"/>
                  </a:outerShdw>
                </a:effectLst>
              </a:defRPr>
            </a:pPr>
            <a:r>
              <a:t>At the beginning, much of your time</a:t>
            </a:r>
          </a:p>
          <a:p>
            <a:pPr>
              <a:spcBef>
                <a:spcPts val="600"/>
              </a:spcBef>
              <a:buChar char="•"/>
              <a:defRPr sz="2800">
                <a:effectLst>
                  <a:outerShdw blurRad="12700" dist="25400" dir="2700000" rotWithShape="0">
                    <a:srgbClr val="000000"/>
                  </a:outerShdw>
                </a:effectLst>
              </a:defRPr>
            </a:pPr>
            <a:r>
              <a:t>In many ways more challenging than coding</a:t>
            </a:r>
          </a:p>
          <a:p>
            <a:pPr>
              <a:spcBef>
                <a:spcPts val="600"/>
              </a:spcBef>
              <a:buChar char="•"/>
              <a:defRPr sz="2800" b="1">
                <a:effectLst>
                  <a:outerShdw blurRad="12700" dist="25400" dir="2700000" rotWithShape="0">
                    <a:srgbClr val="000000"/>
                  </a:outerShdw>
                </a:effectLst>
              </a:defRPr>
            </a:pPr>
            <a:r>
              <a:t>When you have eliminated the impossible, whatever remains, however improbable, must be the truth.</a:t>
            </a:r>
            <a:r>
              <a:rPr b="0"/>
              <a:t> – Sherlock Holmes</a:t>
            </a:r>
          </a:p>
        </p:txBody>
      </p:sp>
      <p:pic>
        <p:nvPicPr>
          <p:cNvPr id="133" name="sherlock.jpeg" descr="sherlock"/>
          <p:cNvPicPr>
            <a:picLocks noChangeAspect="1"/>
          </p:cNvPicPr>
          <p:nvPr/>
        </p:nvPicPr>
        <p:blipFill>
          <a:blip r:embed="rId2"/>
          <a:stretch>
            <a:fillRect/>
          </a:stretch>
        </p:blipFill>
        <p:spPr>
          <a:xfrm>
            <a:off x="5435600" y="1524000"/>
            <a:ext cx="3632200" cy="4525963"/>
          </a:xfrm>
          <a:prstGeom prst="rect">
            <a:avLst/>
          </a:prstGeom>
          <a:ln w="12700">
            <a:miter lim="400000"/>
          </a:ln>
        </p:spPr>
      </p:pic>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Shape 138"/>
          <p:cNvSpPr>
            <a:spLocks noGrp="1"/>
          </p:cNvSpPr>
          <p:nvPr>
            <p:ph type="title" idx="4294967295"/>
          </p:nvPr>
        </p:nvSpPr>
        <p:spPr>
          <a:xfrm>
            <a:off x="685800" y="2149475"/>
            <a:ext cx="7696200" cy="666750"/>
          </a:xfrm>
          <a:prstGeom prst="rect">
            <a:avLst/>
          </a:prstGeom>
        </p:spPr>
        <p:txBody>
          <a:bodyPr anchor="b">
            <a:normAutofit/>
          </a:bodyPr>
          <a:lstStyle>
            <a:lvl1pPr algn="ctr" defTabSz="777240">
              <a:defRPr sz="3740">
                <a:effectLst>
                  <a:outerShdw blurRad="10795" dist="21590" dir="2700000" rotWithShape="0">
                    <a:srgbClr val="000000"/>
                  </a:outerShdw>
                </a:effectLst>
              </a:defRPr>
            </a:lvl1pPr>
          </a:lstStyle>
          <a:p>
            <a:r>
              <a:t>Beginning Python</a:t>
            </a:r>
          </a:p>
        </p:txBody>
      </p:sp>
      <p:sp>
        <p:nvSpPr>
          <p:cNvPr id="139" name="Shape 139"/>
          <p:cNvSpPr>
            <a:spLocks noGrp="1"/>
          </p:cNvSpPr>
          <p:nvPr>
            <p:ph type="body" sz="quarter" idx="4294967295"/>
          </p:nvPr>
        </p:nvSpPr>
        <p:spPr>
          <a:xfrm>
            <a:off x="1676400" y="4267199"/>
            <a:ext cx="5867400" cy="1143002"/>
          </a:xfrm>
          <a:prstGeom prst="rect">
            <a:avLst/>
          </a:prstGeom>
        </p:spPr>
        <p:txBody>
          <a:bodyPr>
            <a:normAutofit/>
          </a:bodyPr>
          <a:lstStyle/>
          <a:p>
            <a:pPr marL="0" indent="0" algn="ctr">
              <a:buSzTx/>
              <a:buNone/>
              <a:defRPr>
                <a:effectLst>
                  <a:outerShdw blurRad="12700" dist="25400" dir="2700000" rotWithShape="0">
                    <a:srgbClr val="000000"/>
                  </a:outerShdw>
                </a:effectLst>
              </a:defRPr>
            </a:pPr>
            <a:endParaRP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Shape 141"/>
          <p:cNvSpPr>
            <a:spLocks noGrp="1"/>
          </p:cNvSpPr>
          <p:nvPr>
            <p:ph type="title" idx="4294967295"/>
          </p:nvPr>
        </p:nvSpPr>
        <p:spPr>
          <a:xfrm>
            <a:off x="457200" y="292100"/>
            <a:ext cx="8229600" cy="1384300"/>
          </a:xfrm>
          <a:prstGeom prst="rect">
            <a:avLst/>
          </a:prstGeom>
        </p:spPr>
        <p:txBody>
          <a:bodyPr>
            <a:normAutofit/>
          </a:bodyPr>
          <a:lstStyle>
            <a:lvl1pPr>
              <a:defRPr>
                <a:effectLst>
                  <a:outerShdw blurRad="12700" dist="25400" dir="2700000" rotWithShape="0">
                    <a:srgbClr val="000000"/>
                  </a:outerShdw>
                </a:effectLst>
              </a:defRPr>
            </a:lvl1pPr>
          </a:lstStyle>
          <a:p>
            <a:r>
              <a:t>What is Python?</a:t>
            </a:r>
          </a:p>
        </p:txBody>
      </p:sp>
      <p:sp>
        <p:nvSpPr>
          <p:cNvPr id="142" name="Shape 142"/>
          <p:cNvSpPr>
            <a:spLocks noGrp="1"/>
          </p:cNvSpPr>
          <p:nvPr>
            <p:ph type="body" idx="4294967295"/>
          </p:nvPr>
        </p:nvSpPr>
        <p:spPr>
          <a:xfrm>
            <a:off x="457200" y="1905000"/>
            <a:ext cx="8229600" cy="4114800"/>
          </a:xfrm>
          <a:prstGeom prst="rect">
            <a:avLst/>
          </a:prstGeom>
        </p:spPr>
        <p:txBody>
          <a:bodyPr>
            <a:normAutofit/>
          </a:bodyPr>
          <a:lstStyle/>
          <a:p>
            <a:pPr marL="336042" indent="-336042" defTabSz="896111">
              <a:lnSpc>
                <a:spcPct val="90000"/>
              </a:lnSpc>
              <a:spcBef>
                <a:spcPts val="600"/>
              </a:spcBef>
              <a:buChar char="•"/>
              <a:defRPr sz="2744">
                <a:effectLst>
                  <a:outerShdw blurRad="12446" dist="24892" dir="2700000" rotWithShape="0">
                    <a:srgbClr val="000000"/>
                  </a:outerShdw>
                </a:effectLst>
              </a:defRPr>
            </a:pPr>
            <a:r>
              <a:t>A REAL Programming Language!</a:t>
            </a:r>
          </a:p>
          <a:p>
            <a:pPr marL="336042" indent="-336042" defTabSz="896111">
              <a:lnSpc>
                <a:spcPct val="90000"/>
              </a:lnSpc>
              <a:spcBef>
                <a:spcPts val="600"/>
              </a:spcBef>
              <a:buChar char="•"/>
              <a:defRPr sz="2744">
                <a:effectLst>
                  <a:outerShdw blurRad="12446" dist="24892" dir="2700000" rotWithShape="0">
                    <a:srgbClr val="000000"/>
                  </a:outerShdw>
                </a:effectLst>
              </a:defRPr>
            </a:pPr>
            <a:r>
              <a:t>Developed in 1990 by Guido Van Rossum in the Netherlands</a:t>
            </a:r>
          </a:p>
          <a:p>
            <a:pPr marL="336042" indent="-336042" defTabSz="896111">
              <a:lnSpc>
                <a:spcPct val="90000"/>
              </a:lnSpc>
              <a:spcBef>
                <a:spcPts val="600"/>
              </a:spcBef>
              <a:buChar char="•"/>
              <a:defRPr sz="2744">
                <a:effectLst>
                  <a:outerShdw blurRad="12446" dist="24892" dir="2700000" rotWithShape="0">
                    <a:srgbClr val="000000"/>
                  </a:outerShdw>
                </a:effectLst>
              </a:defRPr>
            </a:pPr>
            <a:r>
              <a:t>Named after Monte Python</a:t>
            </a:r>
            <a:r>
              <a:rPr>
                <a:latin typeface="Arial"/>
                <a:ea typeface="Arial"/>
                <a:cs typeface="Arial"/>
                <a:sym typeface="Arial"/>
              </a:rPr>
              <a:t>’</a:t>
            </a:r>
            <a:r>
              <a:t>s Flying Circus!</a:t>
            </a:r>
          </a:p>
          <a:p>
            <a:pPr marL="336042" indent="-336042" defTabSz="896111">
              <a:lnSpc>
                <a:spcPct val="90000"/>
              </a:lnSpc>
              <a:spcBef>
                <a:spcPts val="600"/>
              </a:spcBef>
              <a:buChar char="•"/>
              <a:defRPr sz="2744">
                <a:effectLst>
                  <a:outerShdw blurRad="12446" dist="24892" dir="2700000" rotWithShape="0">
                    <a:srgbClr val="000000"/>
                  </a:outerShdw>
                </a:effectLst>
              </a:defRPr>
            </a:pPr>
            <a:r>
              <a:t>Openly available at no charge!</a:t>
            </a:r>
          </a:p>
          <a:p>
            <a:pPr marL="336042" indent="-336042" defTabSz="896111">
              <a:lnSpc>
                <a:spcPct val="90000"/>
              </a:lnSpc>
              <a:spcBef>
                <a:spcPts val="600"/>
              </a:spcBef>
              <a:buChar char="•"/>
              <a:defRPr sz="2744">
                <a:effectLst>
                  <a:outerShdw blurRad="12446" dist="24892" dir="2700000" rotWithShape="0">
                    <a:srgbClr val="000000"/>
                  </a:outerShdw>
                </a:effectLst>
              </a:defRPr>
            </a:pPr>
            <a:r>
              <a:t>Freely distributed on the Web</a:t>
            </a:r>
          </a:p>
          <a:p>
            <a:pPr marL="336042" indent="-336042" defTabSz="896111">
              <a:lnSpc>
                <a:spcPct val="90000"/>
              </a:lnSpc>
              <a:spcBef>
                <a:spcPts val="600"/>
              </a:spcBef>
              <a:buChar char="•"/>
              <a:defRPr sz="2744">
                <a:effectLst>
                  <a:outerShdw blurRad="12446" dist="24892" dir="2700000" rotWithShape="0">
                    <a:srgbClr val="000000"/>
                  </a:outerShdw>
                </a:effectLst>
              </a:defRPr>
            </a:pPr>
            <a:r>
              <a:t>Lot</a:t>
            </a:r>
            <a:r>
              <a:rPr>
                <a:latin typeface="Arial"/>
                <a:ea typeface="Arial"/>
                <a:cs typeface="Arial"/>
                <a:sym typeface="Arial"/>
              </a:rPr>
              <a:t>’</a:t>
            </a:r>
            <a:r>
              <a:t>s of Libraries of Python Routines available</a:t>
            </a:r>
          </a:p>
          <a:p>
            <a:pPr marL="336042" indent="-336042" defTabSz="896111">
              <a:lnSpc>
                <a:spcPct val="90000"/>
              </a:lnSpc>
              <a:spcBef>
                <a:spcPts val="600"/>
              </a:spcBef>
              <a:buChar char="•"/>
              <a:defRPr sz="2744">
                <a:effectLst>
                  <a:outerShdw blurRad="12446" dist="24892" dir="2700000" rotWithShape="0">
                    <a:srgbClr val="000000"/>
                  </a:outerShdw>
                </a:effectLst>
              </a:defRPr>
            </a:pPr>
            <a:r>
              <a:t>Increasingly popular for writing scripts for the Web</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Shape 144"/>
          <p:cNvSpPr>
            <a:spLocks noGrp="1"/>
          </p:cNvSpPr>
          <p:nvPr>
            <p:ph type="title" idx="4294967295"/>
          </p:nvPr>
        </p:nvSpPr>
        <p:spPr>
          <a:xfrm>
            <a:off x="457200" y="292100"/>
            <a:ext cx="8229600" cy="1384300"/>
          </a:xfrm>
          <a:prstGeom prst="rect">
            <a:avLst/>
          </a:prstGeom>
        </p:spPr>
        <p:txBody>
          <a:bodyPr>
            <a:normAutofit/>
          </a:bodyPr>
          <a:lstStyle>
            <a:lvl1pPr>
              <a:defRPr>
                <a:effectLst>
                  <a:outerShdw blurRad="12700" dist="25400" dir="2700000" rotWithShape="0">
                    <a:srgbClr val="000000"/>
                  </a:outerShdw>
                </a:effectLst>
              </a:defRPr>
            </a:lvl1pPr>
          </a:lstStyle>
          <a:p>
            <a:r>
              <a:t>How does Python work?</a:t>
            </a:r>
          </a:p>
        </p:txBody>
      </p:sp>
      <p:sp>
        <p:nvSpPr>
          <p:cNvPr id="145" name="Shape 145"/>
          <p:cNvSpPr>
            <a:spLocks noGrp="1"/>
          </p:cNvSpPr>
          <p:nvPr>
            <p:ph type="body" idx="4294967295"/>
          </p:nvPr>
        </p:nvSpPr>
        <p:spPr>
          <a:xfrm>
            <a:off x="457200" y="1905000"/>
            <a:ext cx="8229600" cy="4114800"/>
          </a:xfrm>
          <a:prstGeom prst="rect">
            <a:avLst/>
          </a:prstGeom>
        </p:spPr>
        <p:txBody>
          <a:bodyPr>
            <a:normAutofit/>
          </a:bodyPr>
          <a:lstStyle/>
          <a:p>
            <a:pPr marL="325754" indent="-325754" defTabSz="868680">
              <a:spcBef>
                <a:spcPts val="600"/>
              </a:spcBef>
              <a:buChar char="•"/>
              <a:defRPr sz="2660">
                <a:effectLst>
                  <a:outerShdw blurRad="12065" dist="24130" dir="2700000" rotWithShape="0">
                    <a:srgbClr val="000000"/>
                  </a:outerShdw>
                </a:effectLst>
              </a:defRPr>
            </a:pPr>
            <a:r>
              <a:t>It is an INTERPRETED Language, (Like HTML and Java) so that it is easy to write and execute programs in an interactive mode</a:t>
            </a:r>
          </a:p>
          <a:p>
            <a:pPr marL="325754" indent="-325754" defTabSz="868680">
              <a:buSzTx/>
              <a:buNone/>
              <a:defRPr sz="2660">
                <a:effectLst>
                  <a:outerShdw blurRad="12065" dist="24130" dir="2700000" rotWithShape="0">
                    <a:srgbClr val="000000"/>
                  </a:outerShdw>
                </a:effectLst>
              </a:defRPr>
            </a:pPr>
            <a:endParaRPr/>
          </a:p>
          <a:p>
            <a:pPr marL="325754" indent="-325754" defTabSz="868680">
              <a:spcBef>
                <a:spcPts val="600"/>
              </a:spcBef>
              <a:buChar char="•"/>
              <a:defRPr sz="2660">
                <a:effectLst>
                  <a:outerShdw blurRad="12065" dist="24130" dir="2700000" rotWithShape="0">
                    <a:srgbClr val="000000"/>
                  </a:outerShdw>
                </a:effectLst>
              </a:defRPr>
            </a:pPr>
            <a:r>
              <a:t>It has a very clear and easy Syntax</a:t>
            </a:r>
          </a:p>
          <a:p>
            <a:pPr marL="325754" indent="-325754" defTabSz="868680">
              <a:buSzTx/>
              <a:buNone/>
              <a:defRPr sz="2660">
                <a:effectLst>
                  <a:outerShdw blurRad="12065" dist="24130" dir="2700000" rotWithShape="0">
                    <a:srgbClr val="000000"/>
                  </a:outerShdw>
                </a:effectLst>
              </a:defRPr>
            </a:pPr>
            <a:endParaRPr/>
          </a:p>
          <a:p>
            <a:pPr marL="325754" indent="-325754" defTabSz="868680">
              <a:spcBef>
                <a:spcPts val="600"/>
              </a:spcBef>
              <a:buChar char="•"/>
              <a:defRPr sz="2660">
                <a:effectLst>
                  <a:outerShdw blurRad="12065" dist="24130" dir="2700000" rotWithShape="0">
                    <a:srgbClr val="000000"/>
                  </a:outerShdw>
                </a:effectLst>
              </a:defRPr>
            </a:pPr>
            <a:r>
              <a:t>It is portable so it  runs on many different Operating Systems and Machines (Windows, MacOS, Linux, Unix, etc)</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Shape 147"/>
          <p:cNvSpPr>
            <a:spLocks noGrp="1"/>
          </p:cNvSpPr>
          <p:nvPr>
            <p:ph type="title" idx="4294967295"/>
          </p:nvPr>
        </p:nvSpPr>
        <p:spPr>
          <a:xfrm>
            <a:off x="457200" y="292100"/>
            <a:ext cx="8229600" cy="1384300"/>
          </a:xfrm>
          <a:prstGeom prst="rect">
            <a:avLst/>
          </a:prstGeom>
        </p:spPr>
        <p:txBody>
          <a:bodyPr>
            <a:normAutofit/>
          </a:bodyPr>
          <a:lstStyle>
            <a:lvl1pPr defTabSz="877823">
              <a:defRPr sz="4224">
                <a:effectLst>
                  <a:outerShdw blurRad="12192" dist="24384" dir="2700000" rotWithShape="0">
                    <a:srgbClr val="000000"/>
                  </a:outerShdw>
                </a:effectLst>
              </a:defRPr>
            </a:lvl1pPr>
          </a:lstStyle>
          <a:p>
            <a:r>
              <a:t>What are we going to do with Python in CS2?</a:t>
            </a:r>
          </a:p>
        </p:txBody>
      </p:sp>
      <p:sp>
        <p:nvSpPr>
          <p:cNvPr id="148" name="Shape 148"/>
          <p:cNvSpPr>
            <a:spLocks noGrp="1"/>
          </p:cNvSpPr>
          <p:nvPr>
            <p:ph type="body" idx="4294967295"/>
          </p:nvPr>
        </p:nvSpPr>
        <p:spPr>
          <a:xfrm>
            <a:off x="457200" y="1905000"/>
            <a:ext cx="8229600" cy="4114800"/>
          </a:xfrm>
          <a:prstGeom prst="rect">
            <a:avLst/>
          </a:prstGeom>
        </p:spPr>
        <p:txBody>
          <a:bodyPr>
            <a:normAutofit/>
          </a:bodyPr>
          <a:lstStyle/>
          <a:p>
            <a:pPr marL="318897" indent="-318897" defTabSz="850391">
              <a:buChar char="•"/>
              <a:defRPr sz="2976">
                <a:effectLst>
                  <a:outerShdw blurRad="11811" dist="23622" dir="2700000" rotWithShape="0">
                    <a:srgbClr val="000000"/>
                  </a:outerShdw>
                </a:effectLst>
              </a:defRPr>
            </a:pPr>
            <a:r>
              <a:rPr sz="2400" dirty="0"/>
              <a:t>Learn some basic commands and capabilities of the language</a:t>
            </a:r>
          </a:p>
          <a:p>
            <a:pPr marL="690943" lvl="1" indent="-265747" defTabSz="850391">
              <a:spcBef>
                <a:spcPts val="0"/>
              </a:spcBef>
              <a:buClrTx/>
              <a:buFont typeface="Tahoma"/>
              <a:defRPr sz="2604">
                <a:effectLst>
                  <a:outerShdw blurRad="11811" dist="23622" dir="2700000" rotWithShape="0">
                    <a:srgbClr val="000000"/>
                  </a:outerShdw>
                </a:effectLst>
              </a:defRPr>
            </a:pPr>
            <a:r>
              <a:rPr sz="2400" dirty="0"/>
              <a:t>Printing data, evaluating expressions, inputting data, variables, loops, decisions, functions, </a:t>
            </a:r>
            <a:r>
              <a:rPr sz="2400" dirty="0" err="1"/>
              <a:t>boolean</a:t>
            </a:r>
            <a:r>
              <a:rPr sz="2400" dirty="0"/>
              <a:t> expressions</a:t>
            </a:r>
          </a:p>
          <a:p>
            <a:pPr marL="318897" indent="-318897" defTabSz="850391">
              <a:buChar char="•"/>
              <a:defRPr sz="2976">
                <a:effectLst>
                  <a:outerShdw blurRad="11811" dist="23622" dir="2700000" rotWithShape="0">
                    <a:srgbClr val="000000"/>
                  </a:outerShdw>
                </a:effectLst>
              </a:defRPr>
            </a:pPr>
            <a:r>
              <a:rPr sz="2400" dirty="0"/>
              <a:t>Learn how to use the programming environment</a:t>
            </a:r>
            <a:r>
              <a:rPr lang="en-US" sz="2400" dirty="0"/>
              <a:t> (Interactive Development Environment)</a:t>
            </a:r>
            <a:endParaRPr sz="2400" dirty="0"/>
          </a:p>
          <a:p>
            <a:pPr marL="318897" indent="-318897" defTabSz="850391">
              <a:buChar char="•"/>
              <a:defRPr sz="2976">
                <a:effectLst>
                  <a:outerShdw blurRad="11811" dist="23622" dir="2700000" rotWithShape="0">
                    <a:srgbClr val="000000"/>
                  </a:outerShdw>
                </a:effectLst>
              </a:defRPr>
            </a:pPr>
            <a:r>
              <a:rPr sz="2400" dirty="0"/>
              <a:t>Learn how to </a:t>
            </a:r>
            <a:r>
              <a:rPr dirty="0"/>
              <a:t>write simple but useful programs</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Shape 150"/>
          <p:cNvSpPr>
            <a:spLocks noGrp="1"/>
          </p:cNvSpPr>
          <p:nvPr>
            <p:ph type="title" idx="4294967295"/>
          </p:nvPr>
        </p:nvSpPr>
        <p:spPr>
          <a:xfrm>
            <a:off x="457200" y="292100"/>
            <a:ext cx="8229600" cy="1384300"/>
          </a:xfrm>
          <a:prstGeom prst="rect">
            <a:avLst/>
          </a:prstGeom>
        </p:spPr>
        <p:txBody>
          <a:bodyPr>
            <a:normAutofit/>
          </a:bodyPr>
          <a:lstStyle>
            <a:lvl1pPr>
              <a:defRPr>
                <a:effectLst>
                  <a:outerShdw blurRad="12700" dist="25400" dir="2700000" rotWithShape="0">
                    <a:srgbClr val="000000"/>
                  </a:outerShdw>
                </a:effectLst>
              </a:defRPr>
            </a:lvl1pPr>
          </a:lstStyle>
          <a:p>
            <a:r>
              <a:t>What tools will you require?</a:t>
            </a:r>
          </a:p>
        </p:txBody>
      </p:sp>
      <p:sp>
        <p:nvSpPr>
          <p:cNvPr id="151" name="Shape 151"/>
          <p:cNvSpPr>
            <a:spLocks noGrp="1"/>
          </p:cNvSpPr>
          <p:nvPr>
            <p:ph type="body" idx="4294967295"/>
          </p:nvPr>
        </p:nvSpPr>
        <p:spPr>
          <a:xfrm>
            <a:off x="457200" y="1905000"/>
            <a:ext cx="8229600" cy="4114800"/>
          </a:xfrm>
          <a:prstGeom prst="rect">
            <a:avLst/>
          </a:prstGeom>
        </p:spPr>
        <p:txBody>
          <a:bodyPr>
            <a:normAutofit/>
          </a:bodyPr>
          <a:lstStyle/>
          <a:p>
            <a:pPr marL="325754" indent="-325754" defTabSz="868680">
              <a:lnSpc>
                <a:spcPct val="80000"/>
              </a:lnSpc>
              <a:spcBef>
                <a:spcPts val="600"/>
              </a:spcBef>
              <a:buChar char="•"/>
              <a:defRPr sz="2660">
                <a:effectLst>
                  <a:outerShdw blurRad="12065" dist="24130" dir="2700000" rotWithShape="0">
                    <a:srgbClr val="000000"/>
                  </a:outerShdw>
                </a:effectLst>
              </a:defRPr>
            </a:pPr>
            <a:r>
              <a:rPr dirty="0"/>
              <a:t>You will need the Python  Interpreter and programming environment</a:t>
            </a:r>
            <a:endParaRPr lang="en-US" dirty="0"/>
          </a:p>
          <a:p>
            <a:pPr marL="325754" indent="-325754" defTabSz="868680">
              <a:lnSpc>
                <a:spcPct val="80000"/>
              </a:lnSpc>
              <a:spcBef>
                <a:spcPts val="600"/>
              </a:spcBef>
              <a:buChar char="•"/>
              <a:defRPr sz="2660">
                <a:effectLst>
                  <a:outerShdw blurRad="12065" dist="24130" dir="2700000" rotWithShape="0">
                    <a:srgbClr val="000000"/>
                  </a:outerShdw>
                </a:effectLst>
              </a:defRPr>
            </a:pPr>
            <a:endParaRPr lang="en-US" dirty="0"/>
          </a:p>
          <a:p>
            <a:pPr marL="325754" indent="-325754" defTabSz="868680">
              <a:lnSpc>
                <a:spcPct val="80000"/>
              </a:lnSpc>
              <a:spcBef>
                <a:spcPts val="600"/>
              </a:spcBef>
              <a:buChar char="•"/>
              <a:defRPr sz="2660">
                <a:effectLst>
                  <a:outerShdw blurRad="12065" dist="24130" dir="2700000" rotWithShape="0">
                    <a:srgbClr val="000000"/>
                  </a:outerShdw>
                </a:effectLst>
              </a:defRPr>
            </a:pPr>
            <a:r>
              <a:rPr lang="en-US" dirty="0"/>
              <a:t>The Lab instructions will show you how to set up the development environment for Python</a:t>
            </a:r>
            <a:endParaRPr dirty="0"/>
          </a:p>
          <a:p>
            <a:pPr marL="0" indent="0" defTabSz="868680">
              <a:lnSpc>
                <a:spcPct val="80000"/>
              </a:lnSpc>
              <a:spcBef>
                <a:spcPts val="600"/>
              </a:spcBef>
              <a:buNone/>
              <a:defRPr sz="2660">
                <a:effectLst>
                  <a:outerShdw blurRad="12065" dist="24130" dir="2700000" rotWithShape="0">
                    <a:srgbClr val="000000"/>
                  </a:outerShdw>
                </a:effectLst>
              </a:defRPr>
            </a:pPr>
            <a:r>
              <a:rPr lang="en-US" dirty="0"/>
              <a:t>	</a:t>
            </a:r>
          </a:p>
          <a:p>
            <a:pPr marL="0" indent="0" defTabSz="868680">
              <a:lnSpc>
                <a:spcPct val="80000"/>
              </a:lnSpc>
              <a:spcBef>
                <a:spcPts val="600"/>
              </a:spcBef>
              <a:buNone/>
              <a:defRPr sz="2660">
                <a:effectLst>
                  <a:outerShdw blurRad="12065" dist="24130" dir="2700000" rotWithShape="0">
                    <a:srgbClr val="000000"/>
                  </a:outerShdw>
                </a:effectLst>
              </a:defRPr>
            </a:pPr>
            <a:r>
              <a:rPr lang="en-US" dirty="0"/>
              <a:t>	</a:t>
            </a:r>
            <a:r>
              <a:rPr dirty="0"/>
              <a:t>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hape 35"/>
          <p:cNvSpPr>
            <a:spLocks noGrp="1"/>
          </p:cNvSpPr>
          <p:nvPr>
            <p:ph type="title" idx="4294967295"/>
          </p:nvPr>
        </p:nvSpPr>
        <p:spPr>
          <a:xfrm>
            <a:off x="457200" y="292100"/>
            <a:ext cx="8229600" cy="1384300"/>
          </a:xfrm>
          <a:prstGeom prst="rect">
            <a:avLst/>
          </a:prstGeom>
        </p:spPr>
        <p:txBody>
          <a:bodyPr>
            <a:normAutofit/>
          </a:bodyPr>
          <a:lstStyle>
            <a:lvl1pPr>
              <a:defRPr>
                <a:effectLst>
                  <a:outerShdw blurRad="12700" dist="25400" dir="2700000" rotWithShape="0">
                    <a:srgbClr val="000000"/>
                  </a:outerShdw>
                </a:effectLst>
              </a:defRPr>
            </a:lvl1pPr>
          </a:lstStyle>
          <a:p>
            <a:r>
              <a:t>The Algorithm</a:t>
            </a:r>
          </a:p>
        </p:txBody>
      </p:sp>
      <p:sp>
        <p:nvSpPr>
          <p:cNvPr id="36" name="Shape 36"/>
          <p:cNvSpPr>
            <a:spLocks noGrp="1"/>
          </p:cNvSpPr>
          <p:nvPr>
            <p:ph type="body" idx="4294967295"/>
          </p:nvPr>
        </p:nvSpPr>
        <p:spPr>
          <a:xfrm>
            <a:off x="152400" y="1371600"/>
            <a:ext cx="5334000" cy="5181600"/>
          </a:xfrm>
          <a:prstGeom prst="rect">
            <a:avLst/>
          </a:prstGeom>
        </p:spPr>
        <p:txBody>
          <a:bodyPr>
            <a:normAutofit/>
          </a:bodyPr>
          <a:lstStyle/>
          <a:p>
            <a:pPr>
              <a:spcBef>
                <a:spcPts val="500"/>
              </a:spcBef>
              <a:buChar char="•"/>
              <a:defRPr sz="2400">
                <a:effectLst>
                  <a:outerShdw blurRad="12700" dist="25400" dir="2700000" rotWithShape="0">
                    <a:srgbClr val="000000"/>
                  </a:outerShdw>
                </a:effectLst>
              </a:defRPr>
            </a:pPr>
            <a:r>
              <a:t>Fundamental inventions in formal thinking:</a:t>
            </a:r>
          </a:p>
          <a:p>
            <a:pPr marL="742950" lvl="1" indent="-285750">
              <a:spcBef>
                <a:spcPts val="0"/>
              </a:spcBef>
              <a:buClrTx/>
              <a:buFont typeface="Tahoma"/>
              <a:defRPr sz="2000">
                <a:effectLst>
                  <a:outerShdw blurRad="12700" dist="25400" dir="2700000" rotWithShape="0">
                    <a:srgbClr val="000000"/>
                  </a:outerShdw>
                </a:effectLst>
              </a:defRPr>
            </a:pPr>
            <a:r>
              <a:t>Formal Logic (Athens, ~4 C. AD)</a:t>
            </a:r>
          </a:p>
          <a:p>
            <a:pPr marL="742950" lvl="1" indent="-285750">
              <a:spcBef>
                <a:spcPts val="0"/>
              </a:spcBef>
              <a:buClrTx/>
              <a:buFont typeface="Tahoma"/>
              <a:defRPr sz="2000">
                <a:effectLst>
                  <a:outerShdw blurRad="12700" dist="25400" dir="2700000" rotWithShape="0">
                    <a:srgbClr val="000000"/>
                  </a:outerShdw>
                </a:effectLst>
              </a:defRPr>
            </a:pPr>
            <a:r>
              <a:t>Mathematical Proof (Greece, ~585 AD)</a:t>
            </a:r>
          </a:p>
          <a:p>
            <a:pPr marL="742950" lvl="1" indent="-285750">
              <a:spcBef>
                <a:spcPts val="0"/>
              </a:spcBef>
              <a:buClrTx/>
              <a:buFont typeface="Tahoma"/>
              <a:defRPr sz="2000">
                <a:effectLst>
                  <a:outerShdw blurRad="12700" dist="25400" dir="2700000" rotWithShape="0">
                    <a:srgbClr val="000000"/>
                  </a:outerShdw>
                </a:effectLst>
              </a:defRPr>
            </a:pPr>
            <a:r>
              <a:t>Secular Observation of Nature</a:t>
            </a:r>
            <a:br/>
            <a:r>
              <a:t>(~600 AD)</a:t>
            </a:r>
          </a:p>
          <a:p>
            <a:pPr marL="742950" lvl="1" indent="-285750">
              <a:spcBef>
                <a:spcPts val="0"/>
              </a:spcBef>
              <a:buClrTx/>
              <a:buFont typeface="Tahoma"/>
              <a:defRPr sz="2000">
                <a:effectLst>
                  <a:outerShdw blurRad="12700" dist="25400" dir="2700000" rotWithShape="0">
                    <a:srgbClr val="000000"/>
                  </a:outerShdw>
                </a:effectLst>
              </a:defRPr>
            </a:pPr>
            <a:r>
              <a:t>Arabic Numerals, including Zero</a:t>
            </a:r>
            <a:br/>
            <a:r>
              <a:t>(India, ~8 C. AD)</a:t>
            </a:r>
          </a:p>
          <a:p>
            <a:pPr marL="742950" lvl="1" indent="-285750">
              <a:spcBef>
                <a:spcPts val="0"/>
              </a:spcBef>
              <a:buClrTx/>
              <a:buFont typeface="Tahoma"/>
              <a:defRPr sz="2000">
                <a:effectLst>
                  <a:outerShdw blurRad="12700" dist="25400" dir="2700000" rotWithShape="0">
                    <a:srgbClr val="000000"/>
                  </a:outerShdw>
                </a:effectLst>
              </a:defRPr>
            </a:pPr>
            <a:r>
              <a:t>Algebra (al-Khwarizmi, ~810 AD)</a:t>
            </a:r>
          </a:p>
          <a:p>
            <a:pPr marL="742950" lvl="1" indent="-285750">
              <a:spcBef>
                <a:spcPts val="0"/>
              </a:spcBef>
              <a:buClrTx/>
              <a:buFont typeface="Tahoma"/>
              <a:defRPr sz="2000">
                <a:effectLst>
                  <a:outerShdw blurRad="12700" dist="25400" dir="2700000" rotWithShape="0">
                    <a:srgbClr val="000000"/>
                  </a:outerShdw>
                </a:effectLst>
              </a:defRPr>
            </a:pPr>
            <a:r>
              <a:t>Probability (late 1500's)</a:t>
            </a:r>
          </a:p>
          <a:p>
            <a:pPr marL="742950" lvl="1" indent="-285750">
              <a:spcBef>
                <a:spcPts val="0"/>
              </a:spcBef>
              <a:buClrTx/>
              <a:buFont typeface="Tahoma"/>
              <a:defRPr sz="2000">
                <a:effectLst>
                  <a:outerShdw blurRad="12700" dist="25400" dir="2700000" rotWithShape="0">
                    <a:srgbClr val="000000"/>
                  </a:outerShdw>
                </a:effectLst>
              </a:defRPr>
            </a:pPr>
            <a:r>
              <a:t>Scientific Method (early 1600s)</a:t>
            </a:r>
          </a:p>
          <a:p>
            <a:pPr marL="742950" lvl="1" indent="-285750">
              <a:spcBef>
                <a:spcPts val="0"/>
              </a:spcBef>
              <a:buClrTx/>
              <a:buFont typeface="Tahoma"/>
              <a:defRPr sz="2000">
                <a:effectLst>
                  <a:outerShdw blurRad="12700" dist="25400" dir="2700000" rotWithShape="0">
                    <a:srgbClr val="000000"/>
                  </a:outerShdw>
                </a:effectLst>
              </a:defRPr>
            </a:pPr>
            <a:endParaRPr/>
          </a:p>
          <a:p>
            <a:pPr>
              <a:spcBef>
                <a:spcPts val="500"/>
              </a:spcBef>
              <a:buChar char="•"/>
              <a:defRPr sz="2400">
                <a:effectLst>
                  <a:outerShdw blurRad="12700" dist="25400" dir="2700000" rotWithShape="0">
                    <a:srgbClr val="000000"/>
                  </a:outerShdw>
                </a:effectLst>
              </a:defRPr>
            </a:pPr>
            <a:r>
              <a:t>Now: </a:t>
            </a:r>
            <a:r>
              <a:rPr b="1"/>
              <a:t>The Algorithm</a:t>
            </a:r>
          </a:p>
        </p:txBody>
      </p:sp>
      <p:pic>
        <p:nvPicPr>
          <p:cNvPr id="37" name="al-Khwarizmi.png" descr="al-Khwarizmi"/>
          <p:cNvPicPr>
            <a:picLocks noChangeAspect="1"/>
          </p:cNvPicPr>
          <p:nvPr/>
        </p:nvPicPr>
        <p:blipFill>
          <a:blip r:embed="rId2"/>
          <a:stretch>
            <a:fillRect/>
          </a:stretch>
        </p:blipFill>
        <p:spPr>
          <a:xfrm>
            <a:off x="5638800" y="1524000"/>
            <a:ext cx="3276600" cy="4524375"/>
          </a:xfrm>
          <a:prstGeom prst="rect">
            <a:avLst/>
          </a:prstGeom>
          <a:ln w="12700">
            <a:miter lim="400000"/>
          </a:ln>
        </p:spPr>
      </p:pic>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a:spLocks noGrp="1"/>
          </p:cNvSpPr>
          <p:nvPr>
            <p:ph type="title" idx="4294967295"/>
          </p:nvPr>
        </p:nvSpPr>
        <p:spPr>
          <a:xfrm>
            <a:off x="609600" y="304799"/>
            <a:ext cx="7772400" cy="1143002"/>
          </a:xfrm>
          <a:prstGeom prst="rect">
            <a:avLst/>
          </a:prstGeom>
        </p:spPr>
        <p:txBody>
          <a:bodyPr>
            <a:normAutofit/>
          </a:bodyPr>
          <a:lstStyle>
            <a:lvl1pPr>
              <a:defRPr>
                <a:effectLst>
                  <a:outerShdw blurRad="12700" dist="25400" dir="2700000" rotWithShape="0">
                    <a:srgbClr val="000000"/>
                  </a:outerShdw>
                </a:effectLst>
              </a:defRPr>
            </a:lvl1pPr>
          </a:lstStyle>
          <a:p>
            <a:r>
              <a:t>General Conventions</a:t>
            </a:r>
          </a:p>
        </p:txBody>
      </p:sp>
      <p:sp>
        <p:nvSpPr>
          <p:cNvPr id="154" name="Shape 154"/>
          <p:cNvSpPr>
            <a:spLocks noGrp="1"/>
          </p:cNvSpPr>
          <p:nvPr>
            <p:ph type="body" idx="4294967295"/>
          </p:nvPr>
        </p:nvSpPr>
        <p:spPr>
          <a:xfrm>
            <a:off x="685800" y="1974850"/>
            <a:ext cx="7772400" cy="3733800"/>
          </a:xfrm>
          <a:prstGeom prst="rect">
            <a:avLst/>
          </a:prstGeom>
        </p:spPr>
        <p:txBody>
          <a:bodyPr>
            <a:normAutofit/>
          </a:bodyPr>
          <a:lstStyle/>
          <a:p>
            <a:pPr marL="305180" indent="-305180" defTabSz="813816">
              <a:spcBef>
                <a:spcPts val="600"/>
              </a:spcBef>
              <a:buChar char="•"/>
              <a:defRPr sz="2848">
                <a:effectLst>
                  <a:outerShdw blurRad="11303" dist="22606" dir="2700000" rotWithShape="0">
                    <a:srgbClr val="000000"/>
                  </a:outerShdw>
                </a:effectLst>
              </a:defRPr>
            </a:pPr>
            <a:r>
              <a:t>Python is Case Sensitive!…Be Careful!</a:t>
            </a:r>
          </a:p>
          <a:p>
            <a:pPr marL="661225" lvl="1" indent="-254317" defTabSz="813816">
              <a:spcBef>
                <a:spcPts val="0"/>
              </a:spcBef>
              <a:buClrTx/>
              <a:buFont typeface="Tahoma"/>
              <a:defRPr sz="2492">
                <a:effectLst>
                  <a:outerShdw blurRad="11303" dist="22606" dir="2700000" rotWithShape="0">
                    <a:srgbClr val="000000"/>
                  </a:outerShdw>
                </a:effectLst>
              </a:defRPr>
            </a:pPr>
            <a:r>
              <a:t>Anything you name (variables, etc) must be referred to exactly as initially typed</a:t>
            </a:r>
          </a:p>
          <a:p>
            <a:pPr marL="305180" indent="-305180" defTabSz="813816">
              <a:spcBef>
                <a:spcPts val="600"/>
              </a:spcBef>
              <a:buChar char="•"/>
              <a:defRPr sz="2848">
                <a:effectLst>
                  <a:outerShdw blurRad="11303" dist="22606" dir="2700000" rotWithShape="0">
                    <a:srgbClr val="000000"/>
                  </a:outerShdw>
                </a:effectLst>
              </a:defRPr>
            </a:pPr>
            <a:r>
              <a:t>Python Commands are always in lowercase!</a:t>
            </a:r>
          </a:p>
          <a:p>
            <a:pPr marL="305180" indent="-305180" defTabSz="813816">
              <a:spcBef>
                <a:spcPts val="600"/>
              </a:spcBef>
              <a:buChar char="•"/>
              <a:defRPr sz="2848">
                <a:effectLst>
                  <a:outerShdw blurRad="11303" dist="22606" dir="2700000" rotWithShape="0">
                    <a:srgbClr val="000000"/>
                  </a:outerShdw>
                </a:effectLst>
              </a:defRPr>
            </a:pPr>
            <a:r>
              <a:t>Comments can be inserted anywhere by using a </a:t>
            </a:r>
            <a:r>
              <a:rPr>
                <a:latin typeface="Arial"/>
                <a:ea typeface="Arial"/>
                <a:cs typeface="Arial"/>
                <a:sym typeface="Arial"/>
              </a:rPr>
              <a:t>“</a:t>
            </a:r>
            <a:r>
              <a:t>#</a:t>
            </a:r>
            <a:r>
              <a:rPr>
                <a:latin typeface="Arial"/>
                <a:ea typeface="Arial"/>
                <a:cs typeface="Arial"/>
                <a:sym typeface="Arial"/>
              </a:rPr>
              <a:t>”</a:t>
            </a:r>
            <a:r>
              <a:t> before the comment text</a:t>
            </a:r>
          </a:p>
          <a:p>
            <a:pPr marL="305180" indent="-305180" defTabSz="813816">
              <a:spcBef>
                <a:spcPts val="600"/>
              </a:spcBef>
              <a:buChar char="•"/>
              <a:defRPr sz="2848">
                <a:effectLst>
                  <a:outerShdw blurRad="11303" dist="22606" dir="2700000" rotWithShape="0">
                    <a:srgbClr val="000000"/>
                  </a:outerShdw>
                </a:effectLst>
              </a:defRPr>
            </a:pPr>
            <a:r>
              <a:t>Some commands require indentation to work properly</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hape 156"/>
          <p:cNvSpPr>
            <a:spLocks noGrp="1"/>
          </p:cNvSpPr>
          <p:nvPr>
            <p:ph type="title" idx="4294967295"/>
          </p:nvPr>
        </p:nvSpPr>
        <p:spPr>
          <a:xfrm>
            <a:off x="457200" y="292100"/>
            <a:ext cx="8229600" cy="774700"/>
          </a:xfrm>
          <a:prstGeom prst="rect">
            <a:avLst/>
          </a:prstGeom>
        </p:spPr>
        <p:txBody>
          <a:bodyPr>
            <a:normAutofit/>
          </a:bodyPr>
          <a:lstStyle>
            <a:lvl1pPr>
              <a:defRPr>
                <a:effectLst>
                  <a:outerShdw blurRad="12700" dist="25400" dir="2700000" rotWithShape="0">
                    <a:srgbClr val="000000"/>
                  </a:outerShdw>
                </a:effectLst>
              </a:defRPr>
            </a:lvl1pPr>
          </a:lstStyle>
          <a:p>
            <a:r>
              <a:t>Variables</a:t>
            </a:r>
          </a:p>
        </p:txBody>
      </p:sp>
      <p:sp>
        <p:nvSpPr>
          <p:cNvPr id="157" name="Shape 157"/>
          <p:cNvSpPr>
            <a:spLocks noGrp="1"/>
          </p:cNvSpPr>
          <p:nvPr>
            <p:ph type="body" idx="4294967295"/>
          </p:nvPr>
        </p:nvSpPr>
        <p:spPr>
          <a:xfrm>
            <a:off x="457200" y="1905000"/>
            <a:ext cx="8229600" cy="4114800"/>
          </a:xfrm>
          <a:prstGeom prst="rect">
            <a:avLst/>
          </a:prstGeom>
        </p:spPr>
        <p:txBody>
          <a:bodyPr>
            <a:normAutofit/>
          </a:bodyPr>
          <a:lstStyle/>
          <a:p>
            <a:pPr>
              <a:buChar char="•"/>
            </a:pPr>
            <a:r>
              <a:t>You can think of variables as labeled jars that store different types of data. While there are several kinds of variables, today we're only going to look at two:</a:t>
            </a:r>
          </a:p>
          <a:p>
            <a:pPr>
              <a:buChar char="•"/>
            </a:pPr>
            <a:endParaRPr/>
          </a:p>
          <a:p>
            <a:pPr>
              <a:buSzTx/>
              <a:buNone/>
            </a:pPr>
            <a:r>
              <a:t>String Variables</a:t>
            </a:r>
          </a:p>
          <a:p>
            <a:pPr>
              <a:buSzTx/>
              <a:buNone/>
            </a:pPr>
            <a:r>
              <a:t>Number Variables</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Shape 159"/>
          <p:cNvSpPr>
            <a:spLocks noGrp="1"/>
          </p:cNvSpPr>
          <p:nvPr>
            <p:ph type="title" idx="4294967295"/>
          </p:nvPr>
        </p:nvSpPr>
        <p:spPr>
          <a:xfrm>
            <a:off x="457200" y="381000"/>
            <a:ext cx="8067675" cy="738188"/>
          </a:xfrm>
          <a:prstGeom prst="rect">
            <a:avLst/>
          </a:prstGeom>
        </p:spPr>
        <p:txBody>
          <a:bodyPr>
            <a:normAutofit/>
          </a:bodyPr>
          <a:lstStyle>
            <a:lvl1pPr defTabSz="877823">
              <a:defRPr sz="4224">
                <a:effectLst>
                  <a:outerShdw blurRad="12192" dist="24384" dir="2700000" rotWithShape="0">
                    <a:srgbClr val="000000"/>
                  </a:outerShdw>
                </a:effectLst>
              </a:defRPr>
            </a:lvl1pPr>
          </a:lstStyle>
          <a:p>
            <a:r>
              <a:t>String Variables</a:t>
            </a:r>
          </a:p>
        </p:txBody>
      </p:sp>
      <p:sp>
        <p:nvSpPr>
          <p:cNvPr id="160" name="Shape 160"/>
          <p:cNvSpPr>
            <a:spLocks noGrp="1"/>
          </p:cNvSpPr>
          <p:nvPr>
            <p:ph type="body" idx="4294967295"/>
          </p:nvPr>
        </p:nvSpPr>
        <p:spPr>
          <a:xfrm>
            <a:off x="609600" y="1447800"/>
            <a:ext cx="7772400" cy="4114800"/>
          </a:xfrm>
          <a:prstGeom prst="rect">
            <a:avLst/>
          </a:prstGeom>
        </p:spPr>
        <p:txBody>
          <a:bodyPr>
            <a:normAutofit/>
          </a:bodyPr>
          <a:lstStyle/>
          <a:p>
            <a:pPr marL="298322" indent="-298322" defTabSz="795527">
              <a:spcBef>
                <a:spcPts val="500"/>
              </a:spcBef>
              <a:buChar char="•"/>
              <a:defRPr sz="2436">
                <a:effectLst>
                  <a:outerShdw blurRad="11049" dist="22098" dir="2700000" rotWithShape="0">
                    <a:srgbClr val="000000"/>
                  </a:outerShdw>
                </a:effectLst>
              </a:defRPr>
            </a:pPr>
            <a:r>
              <a:t>Strings are literal collections of text characters</a:t>
            </a:r>
          </a:p>
          <a:p>
            <a:pPr marL="298322" indent="-298322" defTabSz="795527">
              <a:spcBef>
                <a:spcPts val="500"/>
              </a:spcBef>
              <a:buChar char="•"/>
              <a:defRPr sz="2436">
                <a:effectLst>
                  <a:outerShdw blurRad="11049" dist="22098" dir="2700000" rotWithShape="0">
                    <a:srgbClr val="000000"/>
                  </a:outerShdw>
                </a:effectLst>
              </a:defRPr>
            </a:pPr>
            <a:r>
              <a:t>Strings must be enclosed in either single or double quotes</a:t>
            </a:r>
          </a:p>
          <a:p>
            <a:pPr marL="298322" indent="-298322" defTabSz="795527">
              <a:spcBef>
                <a:spcPts val="500"/>
              </a:spcBef>
              <a:buChar char="•"/>
              <a:defRPr sz="2436">
                <a:effectLst>
                  <a:outerShdw blurRad="11049" dist="22098" dir="2700000" rotWithShape="0">
                    <a:srgbClr val="000000"/>
                  </a:outerShdw>
                </a:effectLst>
              </a:defRPr>
            </a:pPr>
            <a:r>
              <a:t>Strings may be manipulated by a variety of operators (repetition, concatenation, etc)</a:t>
            </a:r>
          </a:p>
          <a:p>
            <a:pPr marL="298322" indent="-298322" defTabSz="795527">
              <a:spcBef>
                <a:spcPts val="500"/>
              </a:spcBef>
              <a:buChar char="•"/>
              <a:defRPr sz="2436">
                <a:effectLst>
                  <a:outerShdw blurRad="11049" dist="22098" dir="2700000" rotWithShape="0">
                    <a:srgbClr val="000000"/>
                  </a:outerShdw>
                </a:effectLst>
              </a:defRPr>
            </a:pPr>
            <a:r>
              <a:t>Concatenation example</a:t>
            </a:r>
          </a:p>
          <a:p>
            <a:pPr marL="646366" lvl="1" indent="-248602" defTabSz="795527">
              <a:spcBef>
                <a:spcPts val="0"/>
              </a:spcBef>
              <a:buClrTx/>
              <a:buFont typeface="Tahoma"/>
              <a:defRPr sz="2436">
                <a:effectLst>
                  <a:outerShdw blurRad="11049" dist="22098" dir="2700000" rotWithShape="0">
                    <a:srgbClr val="000000"/>
                  </a:outerShdw>
                </a:effectLst>
              </a:defRPr>
            </a:pPr>
            <a:r>
              <a:t>word = </a:t>
            </a:r>
            <a:r>
              <a:rPr>
                <a:latin typeface="Arial"/>
                <a:ea typeface="Arial"/>
                <a:cs typeface="Arial"/>
                <a:sym typeface="Arial"/>
              </a:rPr>
              <a:t>“</a:t>
            </a:r>
            <a:r>
              <a:t>abc</a:t>
            </a:r>
            <a:r>
              <a:rPr>
                <a:latin typeface="Arial"/>
                <a:ea typeface="Arial"/>
                <a:cs typeface="Arial"/>
                <a:sym typeface="Arial"/>
              </a:rPr>
              <a:t>”</a:t>
            </a:r>
          </a:p>
          <a:p>
            <a:pPr marL="646366" lvl="1" indent="-248602" defTabSz="795527">
              <a:spcBef>
                <a:spcPts val="0"/>
              </a:spcBef>
              <a:buClrTx/>
              <a:buFont typeface="Tahoma"/>
              <a:defRPr sz="2436">
                <a:effectLst>
                  <a:outerShdw blurRad="11049" dist="22098" dir="2700000" rotWithShape="0">
                    <a:srgbClr val="000000"/>
                  </a:outerShdw>
                </a:effectLst>
              </a:defRPr>
            </a:pPr>
            <a:r>
              <a:t>word = word + </a:t>
            </a:r>
            <a:r>
              <a:rPr>
                <a:latin typeface="Arial"/>
                <a:ea typeface="Arial"/>
                <a:cs typeface="Arial"/>
                <a:sym typeface="Arial"/>
              </a:rPr>
              <a:t>“</a:t>
            </a:r>
            <a:r>
              <a:t>def</a:t>
            </a:r>
            <a:r>
              <a:rPr>
                <a:latin typeface="Arial"/>
                <a:ea typeface="Arial"/>
                <a:cs typeface="Arial"/>
                <a:sym typeface="Arial"/>
              </a:rPr>
              <a:t>”</a:t>
            </a:r>
          </a:p>
          <a:p>
            <a:pPr marL="646366" lvl="1" indent="-248602" defTabSz="795527">
              <a:spcBef>
                <a:spcPts val="0"/>
              </a:spcBef>
              <a:buClrTx/>
              <a:buFont typeface="Tahoma"/>
              <a:defRPr sz="2436">
                <a:effectLst>
                  <a:outerShdw blurRad="11049" dist="22098" dir="2700000" rotWithShape="0">
                    <a:srgbClr val="000000"/>
                  </a:outerShdw>
                </a:effectLst>
              </a:defRPr>
            </a:pPr>
            <a:r>
              <a:t>print (word) 								you will get:     </a:t>
            </a:r>
            <a:r>
              <a:rPr>
                <a:solidFill>
                  <a:srgbClr val="FF3300"/>
                </a:solidFill>
              </a:rPr>
              <a:t>abcdef</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Shape 162"/>
          <p:cNvSpPr>
            <a:spLocks noGrp="1"/>
          </p:cNvSpPr>
          <p:nvPr>
            <p:ph type="title" idx="4294967295"/>
          </p:nvPr>
        </p:nvSpPr>
        <p:spPr>
          <a:xfrm>
            <a:off x="457200" y="292100"/>
            <a:ext cx="8229600" cy="1384300"/>
          </a:xfrm>
          <a:prstGeom prst="rect">
            <a:avLst/>
          </a:prstGeom>
        </p:spPr>
        <p:txBody>
          <a:bodyPr>
            <a:normAutofit/>
          </a:bodyPr>
          <a:lstStyle>
            <a:lvl1pPr>
              <a:defRPr>
                <a:effectLst>
                  <a:outerShdw blurRad="12700" dist="25400" dir="2700000" rotWithShape="0">
                    <a:srgbClr val="000000"/>
                  </a:outerShdw>
                </a:effectLst>
              </a:defRPr>
            </a:lvl1pPr>
          </a:lstStyle>
          <a:p>
            <a:r>
              <a:t>More String Operations</a:t>
            </a:r>
          </a:p>
        </p:txBody>
      </p:sp>
      <p:sp>
        <p:nvSpPr>
          <p:cNvPr id="163" name="Shape 163"/>
          <p:cNvSpPr>
            <a:spLocks noGrp="1"/>
          </p:cNvSpPr>
          <p:nvPr>
            <p:ph type="body" idx="4294967295"/>
          </p:nvPr>
        </p:nvSpPr>
        <p:spPr>
          <a:xfrm>
            <a:off x="457200" y="1905000"/>
            <a:ext cx="8229600" cy="4114800"/>
          </a:xfrm>
          <a:prstGeom prst="rect">
            <a:avLst/>
          </a:prstGeom>
        </p:spPr>
        <p:txBody>
          <a:bodyPr>
            <a:normAutofit/>
          </a:bodyPr>
          <a:lstStyle/>
          <a:p>
            <a:pPr>
              <a:buChar char="•"/>
              <a:defRPr>
                <a:effectLst>
                  <a:outerShdw blurRad="12700" dist="25400" dir="2700000" rotWithShape="0">
                    <a:srgbClr val="000000"/>
                  </a:outerShdw>
                </a:effectLst>
              </a:defRPr>
            </a:pPr>
            <a:r>
              <a:t>String Repetition</a:t>
            </a:r>
          </a:p>
          <a:p>
            <a:pPr marL="742950" lvl="1" indent="-285750">
              <a:spcBef>
                <a:spcPts val="0"/>
              </a:spcBef>
              <a:buClrTx/>
              <a:buFont typeface="Tahoma"/>
              <a:defRPr sz="2800">
                <a:effectLst>
                  <a:outerShdw blurRad="12700" dist="25400" dir="2700000" rotWithShape="0">
                    <a:srgbClr val="000000"/>
                  </a:outerShdw>
                </a:effectLst>
              </a:defRPr>
            </a:pPr>
            <a:r>
              <a:t>word = </a:t>
            </a:r>
            <a:r>
              <a:rPr>
                <a:latin typeface="Arial"/>
                <a:ea typeface="Arial"/>
                <a:cs typeface="Arial"/>
                <a:sym typeface="Arial"/>
              </a:rPr>
              <a:t>“</a:t>
            </a:r>
            <a:r>
              <a:t>Yo! </a:t>
            </a:r>
            <a:r>
              <a:rPr>
                <a:latin typeface="Arial"/>
                <a:ea typeface="Arial"/>
                <a:cs typeface="Arial"/>
                <a:sym typeface="Arial"/>
              </a:rPr>
              <a:t>”</a:t>
            </a:r>
          </a:p>
          <a:p>
            <a:pPr marL="742950" lvl="1" indent="-285750">
              <a:spcBef>
                <a:spcPts val="0"/>
              </a:spcBef>
              <a:buClrTx/>
              <a:buFont typeface="Tahoma"/>
              <a:defRPr sz="2800">
                <a:effectLst>
                  <a:outerShdw blurRad="12700" dist="25400" dir="2700000" rotWithShape="0">
                    <a:srgbClr val="000000"/>
                  </a:outerShdw>
                </a:effectLst>
              </a:defRPr>
            </a:pPr>
            <a:r>
              <a:t>print (word* 5)</a:t>
            </a:r>
          </a:p>
          <a:p>
            <a:pPr marL="1143000" lvl="2" indent="-228600">
              <a:spcBef>
                <a:spcPts val="0"/>
              </a:spcBef>
              <a:defRPr>
                <a:effectLst>
                  <a:outerShdw blurRad="12700" dist="25400" dir="2700000" rotWithShape="0">
                    <a:srgbClr val="000000"/>
                  </a:outerShdw>
                </a:effectLst>
              </a:defRPr>
            </a:pPr>
            <a:endParaRPr/>
          </a:p>
          <a:p>
            <a:pPr marL="1143000" lvl="2" indent="-228600">
              <a:spcBef>
                <a:spcPts val="0"/>
              </a:spcBef>
              <a:defRPr>
                <a:effectLst>
                  <a:outerShdw blurRad="12700" dist="25400" dir="2700000" rotWithShape="0">
                    <a:srgbClr val="000000"/>
                  </a:outerShdw>
                </a:effectLst>
              </a:defRPr>
            </a:pPr>
            <a:r>
              <a:t>Results in   </a:t>
            </a:r>
            <a:r>
              <a:rPr>
                <a:solidFill>
                  <a:srgbClr val="FF3300"/>
                </a:solidFill>
              </a:rPr>
              <a:t>Yo!Yo!Yo!Yo!Yo!</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Shape 165"/>
          <p:cNvSpPr>
            <a:spLocks noGrp="1"/>
          </p:cNvSpPr>
          <p:nvPr>
            <p:ph type="title" idx="4294967295"/>
          </p:nvPr>
        </p:nvSpPr>
        <p:spPr>
          <a:xfrm>
            <a:off x="457200" y="292100"/>
            <a:ext cx="8229600" cy="698500"/>
          </a:xfrm>
          <a:prstGeom prst="rect">
            <a:avLst/>
          </a:prstGeom>
        </p:spPr>
        <p:txBody>
          <a:bodyPr>
            <a:normAutofit fontScale="90000"/>
          </a:bodyPr>
          <a:lstStyle>
            <a:lvl1pPr defTabSz="841247">
              <a:defRPr sz="4048">
                <a:effectLst>
                  <a:outerShdw blurRad="11684" dist="23368" dir="2700000" rotWithShape="0">
                    <a:srgbClr val="000000"/>
                  </a:outerShdw>
                </a:effectLst>
              </a:defRPr>
            </a:lvl1pPr>
          </a:lstStyle>
          <a:p>
            <a:r>
              <a:t>String Variables</a:t>
            </a:r>
          </a:p>
        </p:txBody>
      </p:sp>
      <p:sp>
        <p:nvSpPr>
          <p:cNvPr id="166" name="Shape 166"/>
          <p:cNvSpPr>
            <a:spLocks noGrp="1"/>
          </p:cNvSpPr>
          <p:nvPr>
            <p:ph type="body" idx="4294967295"/>
          </p:nvPr>
        </p:nvSpPr>
        <p:spPr>
          <a:xfrm>
            <a:off x="457200" y="1905000"/>
            <a:ext cx="8229600" cy="4114800"/>
          </a:xfrm>
          <a:prstGeom prst="rect">
            <a:avLst/>
          </a:prstGeom>
        </p:spPr>
        <p:txBody>
          <a:bodyPr>
            <a:normAutofit/>
          </a:bodyPr>
          <a:lstStyle/>
          <a:p>
            <a:pPr>
              <a:spcBef>
                <a:spcPts val="500"/>
              </a:spcBef>
              <a:buChar char="•"/>
              <a:defRPr sz="2400" b="1"/>
            </a:pPr>
            <a:r>
              <a:t>String</a:t>
            </a:r>
            <a:r>
              <a:rPr b="0"/>
              <a:t> - A string variable is a string of alphanumeric characters and allowed symbols that are contained within quotation marks. For example, "Hello world, I'm 102 years old today!" is an example of a string. </a:t>
            </a:r>
          </a:p>
          <a:p>
            <a:pPr>
              <a:buChar char="•"/>
              <a:defRPr sz="2400"/>
            </a:pPr>
            <a:endParaRPr b="0"/>
          </a:p>
          <a:p>
            <a:pPr>
              <a:spcBef>
                <a:spcPts val="500"/>
              </a:spcBef>
              <a:buChar char="•"/>
              <a:defRPr sz="2400"/>
            </a:pPr>
            <a:r>
              <a:t>Strings are basically used for storing text</a:t>
            </a:r>
          </a:p>
          <a:p>
            <a:pPr>
              <a:buChar char="•"/>
              <a:defRPr sz="2400"/>
            </a:pPr>
            <a:endParaRPr/>
          </a:p>
          <a:p>
            <a:pPr>
              <a:spcBef>
                <a:spcPts val="500"/>
              </a:spcBef>
              <a:buChar char="•"/>
              <a:defRPr sz="2400"/>
            </a:pPr>
            <a:r>
              <a:t>Example:  greeting = “Good Morning Sunshine!”</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Shape 168"/>
          <p:cNvSpPr>
            <a:spLocks noGrp="1"/>
          </p:cNvSpPr>
          <p:nvPr>
            <p:ph type="title" idx="4294967295"/>
          </p:nvPr>
        </p:nvSpPr>
        <p:spPr>
          <a:xfrm>
            <a:off x="457200" y="292100"/>
            <a:ext cx="8229600" cy="698500"/>
          </a:xfrm>
          <a:prstGeom prst="rect">
            <a:avLst/>
          </a:prstGeom>
        </p:spPr>
        <p:txBody>
          <a:bodyPr>
            <a:normAutofit fontScale="90000"/>
          </a:bodyPr>
          <a:lstStyle>
            <a:lvl1pPr defTabSz="841247">
              <a:defRPr sz="4048">
                <a:effectLst>
                  <a:outerShdw blurRad="11684" dist="23368" dir="2700000" rotWithShape="0">
                    <a:srgbClr val="000000"/>
                  </a:outerShdw>
                </a:effectLst>
              </a:defRPr>
            </a:lvl1pPr>
          </a:lstStyle>
          <a:p>
            <a:r>
              <a:t>Number Variables</a:t>
            </a:r>
          </a:p>
        </p:txBody>
      </p:sp>
      <p:sp>
        <p:nvSpPr>
          <p:cNvPr id="169" name="Shape 169"/>
          <p:cNvSpPr>
            <a:spLocks noGrp="1"/>
          </p:cNvSpPr>
          <p:nvPr>
            <p:ph type="body" idx="4294967295"/>
          </p:nvPr>
        </p:nvSpPr>
        <p:spPr>
          <a:xfrm>
            <a:off x="457200" y="1905000"/>
            <a:ext cx="8229600" cy="4114800"/>
          </a:xfrm>
          <a:prstGeom prst="rect">
            <a:avLst/>
          </a:prstGeom>
        </p:spPr>
        <p:txBody>
          <a:bodyPr>
            <a:normAutofit/>
          </a:bodyPr>
          <a:lstStyle/>
          <a:p>
            <a:pPr>
              <a:spcBef>
                <a:spcPts val="500"/>
              </a:spcBef>
              <a:buChar char="•"/>
              <a:defRPr sz="2400" b="1"/>
            </a:pPr>
            <a:r>
              <a:t>Number</a:t>
            </a:r>
            <a:r>
              <a:rPr b="0"/>
              <a:t> - A number variable couldn't be more straightforward because all number variables store are numbers. You don't store them within quotes like strings. Instead, numbers can just be written as they are. If you want to store the number 9 in a variable, you just write 9</a:t>
            </a:r>
          </a:p>
          <a:p>
            <a:pPr>
              <a:buChar char="•"/>
              <a:defRPr>
                <a:effectLst>
                  <a:outerShdw blurRad="12700" dist="25400" dir="2700000" rotWithShape="0">
                    <a:srgbClr val="000000"/>
                  </a:outerShdw>
                </a:effectLst>
              </a:defRPr>
            </a:pPr>
            <a:endParaRPr b="0"/>
          </a:p>
          <a:p>
            <a:pPr>
              <a:buChar char="•"/>
              <a:defRPr>
                <a:effectLst>
                  <a:outerShdw blurRad="12700" dist="25400" dir="2700000" rotWithShape="0">
                    <a:srgbClr val="000000"/>
                  </a:outerShdw>
                </a:effectLst>
              </a:defRPr>
            </a:pPr>
            <a:r>
              <a:t>Example:  my_bank_balance = 9</a:t>
            </a:r>
          </a:p>
          <a:p>
            <a:pPr marL="0" lvl="4" indent="1828800">
              <a:spcBef>
                <a:spcPts val="0"/>
              </a:spcBef>
              <a:buSzTx/>
              <a:buNone/>
              <a:defRPr sz="1800">
                <a:effectLst>
                  <a:outerShdw blurRad="12700" dist="25400" dir="2700000" rotWithShape="0">
                    <a:srgbClr val="000000"/>
                  </a:outerShdw>
                </a:effectLst>
              </a:defRPr>
            </a:pPr>
            <a:r>
              <a:t>	</a:t>
            </a:r>
            <a:r>
              <a:rPr sz="3200"/>
              <a:t>or….    pi=3.14</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Shape 171"/>
          <p:cNvSpPr>
            <a:spLocks noGrp="1"/>
          </p:cNvSpPr>
          <p:nvPr>
            <p:ph type="title" idx="4294967295"/>
          </p:nvPr>
        </p:nvSpPr>
        <p:spPr>
          <a:xfrm>
            <a:off x="457200" y="292100"/>
            <a:ext cx="8229600" cy="1384300"/>
          </a:xfrm>
          <a:prstGeom prst="rect">
            <a:avLst/>
          </a:prstGeom>
        </p:spPr>
        <p:txBody>
          <a:bodyPr>
            <a:normAutofit/>
          </a:bodyPr>
          <a:lstStyle>
            <a:lvl1pPr>
              <a:defRPr>
                <a:effectLst>
                  <a:outerShdw blurRad="12700" dist="25400" dir="2700000" rotWithShape="0">
                    <a:srgbClr val="000000"/>
                  </a:outerShdw>
                </a:effectLst>
              </a:defRPr>
            </a:lvl1pPr>
          </a:lstStyle>
          <a:p>
            <a:r>
              <a:t>Our First Program</a:t>
            </a:r>
          </a:p>
        </p:txBody>
      </p:sp>
      <p:sp>
        <p:nvSpPr>
          <p:cNvPr id="172" name="Shape 172"/>
          <p:cNvSpPr>
            <a:spLocks noGrp="1"/>
          </p:cNvSpPr>
          <p:nvPr>
            <p:ph type="body" idx="4294967295"/>
          </p:nvPr>
        </p:nvSpPr>
        <p:spPr>
          <a:xfrm>
            <a:off x="457200" y="1905000"/>
            <a:ext cx="8229600" cy="4114800"/>
          </a:xfrm>
          <a:prstGeom prst="rect">
            <a:avLst/>
          </a:prstGeom>
        </p:spPr>
        <p:txBody>
          <a:bodyPr>
            <a:normAutofit/>
          </a:bodyPr>
          <a:lstStyle/>
          <a:p>
            <a:pPr marL="325754" indent="-325754" defTabSz="868680">
              <a:buChar char="•"/>
              <a:defRPr sz="3040">
                <a:effectLst>
                  <a:outerShdw blurRad="12065" dist="24130" dir="2700000" rotWithShape="0">
                    <a:srgbClr val="000000"/>
                  </a:outerShdw>
                </a:effectLst>
              </a:defRPr>
            </a:pPr>
            <a:r>
              <a:t>A program that prints a greeting!</a:t>
            </a:r>
          </a:p>
          <a:p>
            <a:pPr marL="325754" indent="-325754" defTabSz="868680">
              <a:buChar char="•"/>
              <a:defRPr sz="3040">
                <a:effectLst>
                  <a:outerShdw blurRad="12065" dist="24130" dir="2700000" rotWithShape="0">
                    <a:srgbClr val="000000"/>
                  </a:outerShdw>
                </a:effectLst>
              </a:defRPr>
            </a:pPr>
            <a:endParaRPr/>
          </a:p>
          <a:p>
            <a:pPr marL="705802" lvl="1" indent="-271462" defTabSz="868680">
              <a:spcBef>
                <a:spcPts val="0"/>
              </a:spcBef>
              <a:buClrTx/>
              <a:buFont typeface="Tahoma"/>
              <a:defRPr sz="2660">
                <a:effectLst>
                  <a:outerShdw blurRad="12065" dist="24130" dir="2700000" rotWithShape="0">
                    <a:srgbClr val="000000"/>
                  </a:outerShdw>
                </a:effectLst>
              </a:defRPr>
            </a:pPr>
            <a:r>
              <a:t>print (</a:t>
            </a:r>
            <a:r>
              <a:rPr>
                <a:latin typeface="Arial"/>
                <a:ea typeface="Arial"/>
                <a:cs typeface="Arial"/>
                <a:sym typeface="Arial"/>
              </a:rPr>
              <a:t>“</a:t>
            </a:r>
            <a:r>
              <a:t>Hello, World!</a:t>
            </a:r>
            <a:r>
              <a:rPr>
                <a:latin typeface="Arial"/>
                <a:ea typeface="Arial"/>
                <a:cs typeface="Arial"/>
                <a:sym typeface="Arial"/>
              </a:rPr>
              <a:t>”</a:t>
            </a:r>
            <a:r>
              <a:t>)</a:t>
            </a:r>
          </a:p>
          <a:p>
            <a:pPr marL="325754" indent="-325754" defTabSz="868680">
              <a:buChar char="•"/>
              <a:defRPr sz="3040">
                <a:effectLst>
                  <a:outerShdw blurRad="12065" dist="24130" dir="2700000" rotWithShape="0">
                    <a:srgbClr val="000000"/>
                  </a:outerShdw>
                </a:effectLst>
              </a:defRPr>
            </a:pPr>
            <a:endParaRPr/>
          </a:p>
          <a:p>
            <a:pPr marL="325754" indent="-325754" defTabSz="868680">
              <a:buChar char="•"/>
              <a:defRPr sz="3040">
                <a:effectLst>
                  <a:outerShdw blurRad="12065" dist="24130" dir="2700000" rotWithShape="0">
                    <a:srgbClr val="000000"/>
                  </a:outerShdw>
                </a:effectLst>
              </a:defRPr>
            </a:pPr>
            <a:r>
              <a:t>When this program runs, it outputs…          			</a:t>
            </a:r>
            <a:r>
              <a:rPr>
                <a:solidFill>
                  <a:srgbClr val="FF3300"/>
                </a:solidFill>
              </a:rPr>
              <a:t>Hello, World!</a:t>
            </a:r>
          </a:p>
          <a:p>
            <a:pPr marL="325754" indent="-325754" defTabSz="868680">
              <a:buChar char="•"/>
              <a:defRPr sz="3040">
                <a:effectLst>
                  <a:outerShdw blurRad="12065" dist="24130" dir="2700000" rotWithShape="0">
                    <a:srgbClr val="000000"/>
                  </a:outerShdw>
                </a:effectLst>
              </a:defRPr>
            </a:pPr>
            <a:r>
              <a:t>The text inside of the quotes in the program is referred to as a String, or String Variable</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Shape 174"/>
          <p:cNvSpPr>
            <a:spLocks noGrp="1"/>
          </p:cNvSpPr>
          <p:nvPr>
            <p:ph type="title" idx="4294967295"/>
          </p:nvPr>
        </p:nvSpPr>
        <p:spPr>
          <a:xfrm>
            <a:off x="457200" y="292100"/>
            <a:ext cx="8229600" cy="1384300"/>
          </a:xfrm>
          <a:prstGeom prst="rect">
            <a:avLst/>
          </a:prstGeom>
        </p:spPr>
        <p:txBody>
          <a:bodyPr>
            <a:normAutofit/>
          </a:bodyPr>
          <a:lstStyle/>
          <a:p>
            <a:pPr>
              <a:defRPr sz="3600">
                <a:effectLst>
                  <a:outerShdw blurRad="12700" dist="25400" dir="2700000" rotWithShape="0">
                    <a:srgbClr val="000000"/>
                  </a:outerShdw>
                </a:effectLst>
              </a:defRPr>
            </a:pPr>
            <a:r>
              <a:t>Another way to achieve the same</a:t>
            </a:r>
            <a:br/>
            <a:r>
              <a:t>result</a:t>
            </a:r>
          </a:p>
        </p:txBody>
      </p:sp>
      <p:sp>
        <p:nvSpPr>
          <p:cNvPr id="175" name="Shape 175"/>
          <p:cNvSpPr>
            <a:spLocks noGrp="1"/>
          </p:cNvSpPr>
          <p:nvPr>
            <p:ph type="body" idx="4294967295"/>
          </p:nvPr>
        </p:nvSpPr>
        <p:spPr>
          <a:xfrm>
            <a:off x="457200" y="1676400"/>
            <a:ext cx="8229600" cy="5181600"/>
          </a:xfrm>
          <a:prstGeom prst="rect">
            <a:avLst/>
          </a:prstGeom>
        </p:spPr>
        <p:txBody>
          <a:bodyPr>
            <a:normAutofit/>
          </a:bodyPr>
          <a:lstStyle/>
          <a:p>
            <a:pPr>
              <a:buChar char="•"/>
              <a:defRPr>
                <a:effectLst>
                  <a:outerShdw blurRad="12700" dist="25400" dir="2700000" rotWithShape="0">
                    <a:srgbClr val="000000"/>
                  </a:outerShdw>
                </a:effectLst>
              </a:defRPr>
            </a:pPr>
            <a:endParaRPr/>
          </a:p>
          <a:p>
            <a:pPr marL="742950" lvl="1" indent="-285750">
              <a:spcBef>
                <a:spcPts val="0"/>
              </a:spcBef>
              <a:buClrTx/>
              <a:buFont typeface="Tahoma"/>
              <a:defRPr sz="2800" b="1">
                <a:effectLst>
                  <a:outerShdw blurRad="12700" dist="25400" dir="2700000" rotWithShape="0">
                    <a:srgbClr val="000000"/>
                  </a:outerShdw>
                </a:effectLst>
              </a:defRPr>
            </a:pPr>
            <a:r>
              <a:t>greeting = </a:t>
            </a:r>
            <a:r>
              <a:rPr>
                <a:latin typeface="Arial"/>
                <a:ea typeface="Arial"/>
                <a:cs typeface="Arial"/>
                <a:sym typeface="Arial"/>
              </a:rPr>
              <a:t>“</a:t>
            </a:r>
            <a:r>
              <a:t>Hello, World!</a:t>
            </a:r>
            <a:r>
              <a:rPr>
                <a:latin typeface="Arial"/>
                <a:ea typeface="Arial"/>
                <a:cs typeface="Arial"/>
                <a:sym typeface="Arial"/>
              </a:rPr>
              <a:t>”</a:t>
            </a:r>
          </a:p>
          <a:p>
            <a:pPr marL="742950" lvl="1" indent="-285750">
              <a:spcBef>
                <a:spcPts val="0"/>
              </a:spcBef>
              <a:buClrTx/>
              <a:buFont typeface="Tahoma"/>
              <a:defRPr sz="2800" b="1">
                <a:effectLst>
                  <a:outerShdw blurRad="12700" dist="25400" dir="2700000" rotWithShape="0">
                    <a:srgbClr val="000000"/>
                  </a:outerShdw>
                </a:effectLst>
              </a:defRPr>
            </a:pPr>
            <a:r>
              <a:t> print (greeting)</a:t>
            </a:r>
          </a:p>
          <a:p>
            <a:pPr>
              <a:buChar char="•"/>
              <a:defRPr>
                <a:effectLst>
                  <a:outerShdw blurRad="12700" dist="25400" dir="2700000" rotWithShape="0">
                    <a:srgbClr val="000000"/>
                  </a:outerShdw>
                </a:effectLst>
              </a:defRPr>
            </a:pPr>
            <a:endParaRPr/>
          </a:p>
          <a:p>
            <a:pPr>
              <a:buChar char="•"/>
              <a:defRPr>
                <a:effectLst>
                  <a:outerShdw blurRad="12700" dist="25400" dir="2700000" rotWithShape="0">
                    <a:srgbClr val="000000"/>
                  </a:outerShdw>
                </a:effectLst>
              </a:defRPr>
            </a:pPr>
            <a:r>
              <a:t>The output is     </a:t>
            </a:r>
            <a:r>
              <a:rPr>
                <a:solidFill>
                  <a:srgbClr val="FF3300"/>
                </a:solidFill>
              </a:rPr>
              <a:t>Hello, World!</a:t>
            </a:r>
          </a:p>
          <a:p>
            <a:pPr>
              <a:buChar char="•"/>
              <a:defRPr>
                <a:effectLst>
                  <a:outerShdw blurRad="12700" dist="25400" dir="2700000" rotWithShape="0">
                    <a:srgbClr val="000000"/>
                  </a:outerShdw>
                </a:effectLst>
              </a:defRPr>
            </a:pPr>
            <a:r>
              <a:t>Note that we assigned the variable name </a:t>
            </a:r>
            <a:r>
              <a:rPr>
                <a:solidFill>
                  <a:schemeClr val="accent2"/>
                </a:solidFill>
              </a:rPr>
              <a:t>greeting</a:t>
            </a:r>
            <a:r>
              <a:rPr>
                <a:solidFill>
                  <a:srgbClr val="FF3300"/>
                </a:solidFill>
              </a:rPr>
              <a:t> with the value of the literal string inside of the quotes.</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Shape 177"/>
          <p:cNvSpPr>
            <a:spLocks noGrp="1"/>
          </p:cNvSpPr>
          <p:nvPr>
            <p:ph type="title" idx="4294967295"/>
          </p:nvPr>
        </p:nvSpPr>
        <p:spPr>
          <a:xfrm>
            <a:off x="457200" y="292100"/>
            <a:ext cx="8229600" cy="1384300"/>
          </a:xfrm>
          <a:prstGeom prst="rect">
            <a:avLst/>
          </a:prstGeom>
        </p:spPr>
        <p:txBody>
          <a:bodyPr>
            <a:normAutofit/>
          </a:bodyPr>
          <a:lstStyle>
            <a:lvl1pPr>
              <a:defRPr>
                <a:effectLst>
                  <a:outerShdw blurRad="12700" dist="25400" dir="2700000" rotWithShape="0">
                    <a:srgbClr val="000000"/>
                  </a:outerShdw>
                </a:effectLst>
              </a:defRPr>
            </a:lvl1pPr>
          </a:lstStyle>
          <a:p>
            <a:r>
              <a:t>Expressions </a:t>
            </a:r>
          </a:p>
        </p:txBody>
      </p:sp>
      <p:sp>
        <p:nvSpPr>
          <p:cNvPr id="178" name="Shape 178"/>
          <p:cNvSpPr>
            <a:spLocks noGrp="1"/>
          </p:cNvSpPr>
          <p:nvPr>
            <p:ph type="body" idx="4294967295"/>
          </p:nvPr>
        </p:nvSpPr>
        <p:spPr>
          <a:xfrm>
            <a:off x="457200" y="1905000"/>
            <a:ext cx="8229600" cy="4114800"/>
          </a:xfrm>
          <a:prstGeom prst="rect">
            <a:avLst/>
          </a:prstGeom>
        </p:spPr>
        <p:txBody>
          <a:bodyPr>
            <a:normAutofit/>
          </a:bodyPr>
          <a:lstStyle/>
          <a:p>
            <a:pPr>
              <a:buChar char="•"/>
              <a:defRPr>
                <a:effectLst>
                  <a:outerShdw blurRad="12700" dist="25400" dir="2700000" rotWithShape="0">
                    <a:srgbClr val="000000"/>
                  </a:outerShdw>
                </a:effectLst>
              </a:defRPr>
            </a:pPr>
            <a:r>
              <a:t>Another more complicated program:</a:t>
            </a:r>
          </a:p>
          <a:p>
            <a:pPr marL="742950" lvl="1" indent="-285750">
              <a:spcBef>
                <a:spcPts val="0"/>
              </a:spcBef>
              <a:buClrTx/>
              <a:buFont typeface="Tahoma"/>
              <a:defRPr sz="2800">
                <a:effectLst>
                  <a:outerShdw blurRad="12700" dist="25400" dir="2700000" rotWithShape="0">
                    <a:srgbClr val="000000"/>
                  </a:outerShdw>
                </a:effectLst>
              </a:defRPr>
            </a:pPr>
            <a:r>
              <a:t>print (</a:t>
            </a:r>
            <a:r>
              <a:rPr>
                <a:latin typeface="Arial"/>
                <a:ea typeface="Arial"/>
                <a:cs typeface="Arial"/>
                <a:sym typeface="Arial"/>
              </a:rPr>
              <a:t>“</a:t>
            </a:r>
            <a:r>
              <a:t>2 plus 2 is</a:t>
            </a:r>
            <a:r>
              <a:rPr>
                <a:latin typeface="Arial"/>
                <a:ea typeface="Arial"/>
                <a:cs typeface="Arial"/>
                <a:sym typeface="Arial"/>
              </a:rPr>
              <a:t>”</a:t>
            </a:r>
            <a:r>
              <a:t>, 2+2)</a:t>
            </a:r>
          </a:p>
          <a:p>
            <a:pPr marL="742950" lvl="1" indent="-285750">
              <a:spcBef>
                <a:spcPts val="0"/>
              </a:spcBef>
              <a:buClrTx/>
              <a:buFont typeface="Tahoma"/>
              <a:defRPr sz="2800">
                <a:effectLst>
                  <a:outerShdw blurRad="12700" dist="25400" dir="2700000" rotWithShape="0">
                    <a:srgbClr val="000000"/>
                  </a:outerShdw>
                </a:effectLst>
              </a:defRPr>
            </a:pPr>
            <a:r>
              <a:t>print (</a:t>
            </a:r>
            <a:r>
              <a:rPr>
                <a:latin typeface="Arial"/>
                <a:ea typeface="Arial"/>
                <a:cs typeface="Arial"/>
                <a:sym typeface="Arial"/>
              </a:rPr>
              <a:t>“</a:t>
            </a:r>
            <a:r>
              <a:t>3 times 3 is</a:t>
            </a:r>
            <a:r>
              <a:rPr>
                <a:latin typeface="Arial"/>
                <a:ea typeface="Arial"/>
                <a:cs typeface="Arial"/>
                <a:sym typeface="Arial"/>
              </a:rPr>
              <a:t>”</a:t>
            </a:r>
            <a:r>
              <a:t>, 3*3)</a:t>
            </a:r>
          </a:p>
          <a:p>
            <a:pPr marL="742950" lvl="1" indent="-285750">
              <a:spcBef>
                <a:spcPts val="0"/>
              </a:spcBef>
              <a:buClrTx/>
              <a:buFont typeface="Tahoma"/>
              <a:defRPr sz="2800">
                <a:effectLst>
                  <a:outerShdw blurRad="12700" dist="25400" dir="2700000" rotWithShape="0">
                    <a:srgbClr val="000000"/>
                  </a:outerShdw>
                </a:effectLst>
              </a:defRPr>
            </a:pPr>
            <a:r>
              <a:t>print (</a:t>
            </a:r>
            <a:r>
              <a:rPr>
                <a:latin typeface="Arial"/>
                <a:ea typeface="Arial"/>
                <a:cs typeface="Arial"/>
                <a:sym typeface="Arial"/>
              </a:rPr>
              <a:t>“</a:t>
            </a:r>
            <a:r>
              <a:t>35 divided by 5 is</a:t>
            </a:r>
            <a:r>
              <a:rPr>
                <a:latin typeface="Arial"/>
                <a:ea typeface="Arial"/>
                <a:cs typeface="Arial"/>
                <a:sym typeface="Arial"/>
              </a:rPr>
              <a:t>”</a:t>
            </a:r>
            <a:r>
              <a:t>, 35/5)</a:t>
            </a:r>
          </a:p>
          <a:p>
            <a:pPr>
              <a:buChar char="•"/>
              <a:defRPr>
                <a:effectLst>
                  <a:outerShdw blurRad="12700" dist="25400" dir="2700000" rotWithShape="0">
                    <a:srgbClr val="000000"/>
                  </a:outerShdw>
                </a:effectLst>
              </a:defRPr>
            </a:pPr>
            <a:r>
              <a:t>The output will be:						2 plus 2 is 4						3 times 3 is 9						35 divided by 5 is 7</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Shape 180"/>
          <p:cNvSpPr>
            <a:spLocks noGrp="1"/>
          </p:cNvSpPr>
          <p:nvPr>
            <p:ph type="title" idx="4294967295"/>
          </p:nvPr>
        </p:nvSpPr>
        <p:spPr>
          <a:xfrm>
            <a:off x="457200" y="292100"/>
            <a:ext cx="8229600" cy="1384300"/>
          </a:xfrm>
          <a:prstGeom prst="rect">
            <a:avLst/>
          </a:prstGeom>
        </p:spPr>
        <p:txBody>
          <a:bodyPr>
            <a:normAutofit/>
          </a:bodyPr>
          <a:lstStyle>
            <a:lvl1pPr>
              <a:defRPr>
                <a:effectLst>
                  <a:outerShdw blurRad="12700" dist="25400" dir="2700000" rotWithShape="0">
                    <a:srgbClr val="000000"/>
                  </a:outerShdw>
                </a:effectLst>
              </a:defRPr>
            </a:lvl1pPr>
          </a:lstStyle>
          <a:p>
            <a:r>
              <a:t>Operations on Numbers</a:t>
            </a:r>
          </a:p>
        </p:txBody>
      </p:sp>
      <p:sp>
        <p:nvSpPr>
          <p:cNvPr id="181" name="Shape 181"/>
          <p:cNvSpPr>
            <a:spLocks noGrp="1"/>
          </p:cNvSpPr>
          <p:nvPr>
            <p:ph type="body" idx="4294967295"/>
          </p:nvPr>
        </p:nvSpPr>
        <p:spPr>
          <a:xfrm>
            <a:off x="457200" y="1905000"/>
            <a:ext cx="8229600" cy="4114800"/>
          </a:xfrm>
          <a:prstGeom prst="rect">
            <a:avLst/>
          </a:prstGeom>
        </p:spPr>
        <p:txBody>
          <a:bodyPr>
            <a:normAutofit/>
          </a:bodyPr>
          <a:lstStyle/>
          <a:p>
            <a:pPr>
              <a:spcBef>
                <a:spcPts val="500"/>
              </a:spcBef>
              <a:buChar char="•"/>
              <a:defRPr sz="2400" b="1">
                <a:effectLst>
                  <a:outerShdw blurRad="12700" dist="25400" dir="2700000" rotWithShape="0">
                    <a:srgbClr val="000000"/>
                  </a:outerShdw>
                </a:effectLst>
              </a:defRPr>
            </a:pPr>
            <a:r>
              <a:t>Operation	 Symbol	Example				</a:t>
            </a:r>
          </a:p>
          <a:p>
            <a:pPr>
              <a:spcBef>
                <a:spcPts val="500"/>
              </a:spcBef>
              <a:buChar char="•"/>
              <a:defRPr sz="2400" b="1">
                <a:effectLst>
                  <a:outerShdw blurRad="12700" dist="25400" dir="2700000" rotWithShape="0">
                    <a:srgbClr val="000000"/>
                  </a:outerShdw>
                </a:effectLst>
              </a:defRPr>
            </a:pPr>
            <a:r>
              <a:t>Exponentiation	     </a:t>
            </a:r>
            <a:r>
              <a:rPr>
                <a:latin typeface="Courier New"/>
                <a:ea typeface="Courier New"/>
                <a:cs typeface="Courier New"/>
                <a:sym typeface="Courier New"/>
              </a:rPr>
              <a:t>**		5 ** 2 == 25	</a:t>
            </a:r>
          </a:p>
          <a:p>
            <a:pPr>
              <a:spcBef>
                <a:spcPts val="500"/>
              </a:spcBef>
              <a:buChar char="•"/>
              <a:defRPr sz="2400" b="1">
                <a:effectLst>
                  <a:outerShdw blurRad="12700" dist="25400" dir="2700000" rotWithShape="0">
                    <a:srgbClr val="000000"/>
                  </a:outerShdw>
                </a:effectLst>
              </a:defRPr>
            </a:pPr>
            <a:r>
              <a:t>Multiplication	      </a:t>
            </a:r>
            <a:r>
              <a:rPr>
                <a:latin typeface="Courier New"/>
                <a:ea typeface="Courier New"/>
                <a:cs typeface="Courier New"/>
                <a:sym typeface="Courier New"/>
              </a:rPr>
              <a:t>*		2 * 3 == 6	</a:t>
            </a:r>
          </a:p>
          <a:p>
            <a:pPr>
              <a:spcBef>
                <a:spcPts val="500"/>
              </a:spcBef>
              <a:buChar char="•"/>
              <a:defRPr sz="2400" b="1">
                <a:effectLst>
                  <a:outerShdw blurRad="12700" dist="25400" dir="2700000" rotWithShape="0">
                    <a:srgbClr val="000000"/>
                  </a:outerShdw>
                </a:effectLst>
              </a:defRPr>
            </a:pPr>
            <a:r>
              <a:t>Division	                </a:t>
            </a:r>
            <a:r>
              <a:rPr>
                <a:latin typeface="Courier New"/>
                <a:ea typeface="Courier New"/>
                <a:cs typeface="Courier New"/>
                <a:sym typeface="Courier New"/>
              </a:rPr>
              <a:t>/		14 / 3 == 4                                      			          14 / 3.0 == 4.6666</a:t>
            </a:r>
          </a:p>
          <a:p>
            <a:pPr>
              <a:spcBef>
                <a:spcPts val="500"/>
              </a:spcBef>
              <a:buChar char="•"/>
              <a:defRPr sz="2400" b="1">
                <a:effectLst>
                  <a:outerShdw blurRad="12700" dist="25400" dir="2700000" rotWithShape="0">
                    <a:srgbClr val="000000"/>
                  </a:outerShdw>
                </a:effectLst>
              </a:defRPr>
            </a:pPr>
            <a:r>
              <a:t>Remainder	      </a:t>
            </a:r>
            <a:r>
              <a:rPr>
                <a:latin typeface="Courier New"/>
                <a:ea typeface="Courier New"/>
                <a:cs typeface="Courier New"/>
                <a:sym typeface="Courier New"/>
              </a:rPr>
              <a:t>%	     14 % 3 == 2	</a:t>
            </a:r>
          </a:p>
          <a:p>
            <a:pPr>
              <a:spcBef>
                <a:spcPts val="500"/>
              </a:spcBef>
              <a:buChar char="•"/>
              <a:defRPr sz="2400" b="1">
                <a:effectLst>
                  <a:outerShdw blurRad="12700" dist="25400" dir="2700000" rotWithShape="0">
                    <a:srgbClr val="000000"/>
                  </a:outerShdw>
                </a:effectLst>
              </a:defRPr>
            </a:pPr>
            <a:r>
              <a:t>Addition	                </a:t>
            </a:r>
            <a:r>
              <a:rPr>
                <a:latin typeface="Courier New"/>
                <a:ea typeface="Courier New"/>
                <a:cs typeface="Courier New"/>
                <a:sym typeface="Courier New"/>
              </a:rPr>
              <a:t>+      1 + 2 == 3	</a:t>
            </a:r>
          </a:p>
          <a:p>
            <a:pPr>
              <a:spcBef>
                <a:spcPts val="500"/>
              </a:spcBef>
              <a:buChar char="•"/>
              <a:defRPr sz="2400" b="1">
                <a:effectLst>
                  <a:outerShdw blurRad="12700" dist="25400" dir="2700000" rotWithShape="0">
                    <a:srgbClr val="000000"/>
                  </a:outerShdw>
                </a:effectLst>
              </a:defRPr>
            </a:pPr>
            <a:r>
              <a:t>Subtraction    	      </a:t>
            </a:r>
            <a:r>
              <a:rPr>
                <a:latin typeface="Courier New"/>
                <a:ea typeface="Courier New"/>
                <a:cs typeface="Courier New"/>
                <a:sym typeface="Courier New"/>
              </a:rPr>
              <a:t>-</a:t>
            </a:r>
            <a:r>
              <a:rPr b="0">
                <a:latin typeface="Courier New"/>
                <a:ea typeface="Courier New"/>
                <a:cs typeface="Courier New"/>
                <a:sym typeface="Courier New"/>
              </a:rPr>
              <a:t>	     </a:t>
            </a:r>
            <a:r>
              <a:rPr>
                <a:latin typeface="Courier New"/>
                <a:ea typeface="Courier New"/>
                <a:cs typeface="Courier New"/>
                <a:sym typeface="Courier New"/>
              </a:rPr>
              <a:t>4 - 3 == 1</a:t>
            </a:r>
            <a:r>
              <a:rPr b="0">
                <a:latin typeface="Courier New"/>
                <a:ea typeface="Courier New"/>
                <a:cs typeface="Courier New"/>
                <a:sym typeface="Courier New"/>
              </a:rPr>
              <a:t>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hape 39"/>
          <p:cNvSpPr>
            <a:spLocks noGrp="1"/>
          </p:cNvSpPr>
          <p:nvPr>
            <p:ph type="title" idx="4294967295"/>
          </p:nvPr>
        </p:nvSpPr>
        <p:spPr>
          <a:xfrm>
            <a:off x="457200" y="292100"/>
            <a:ext cx="8229600" cy="1384300"/>
          </a:xfrm>
          <a:prstGeom prst="rect">
            <a:avLst/>
          </a:prstGeom>
        </p:spPr>
        <p:txBody>
          <a:bodyPr>
            <a:normAutofit/>
          </a:bodyPr>
          <a:lstStyle>
            <a:lvl1pPr>
              <a:defRPr>
                <a:effectLst>
                  <a:outerShdw blurRad="12700" dist="25400" dir="2700000" rotWithShape="0">
                    <a:srgbClr val="000000"/>
                  </a:outerShdw>
                </a:effectLst>
              </a:defRPr>
            </a:lvl1pPr>
          </a:lstStyle>
          <a:p>
            <a:r>
              <a:t>Computer Scientists</a:t>
            </a:r>
          </a:p>
        </p:txBody>
      </p:sp>
      <p:sp>
        <p:nvSpPr>
          <p:cNvPr id="40" name="Shape 40"/>
          <p:cNvSpPr>
            <a:spLocks noGrp="1"/>
          </p:cNvSpPr>
          <p:nvPr>
            <p:ph type="body" idx="4294967295"/>
          </p:nvPr>
        </p:nvSpPr>
        <p:spPr>
          <a:xfrm>
            <a:off x="3276600" y="1600200"/>
            <a:ext cx="5715000" cy="4876800"/>
          </a:xfrm>
          <a:prstGeom prst="rect">
            <a:avLst/>
          </a:prstGeom>
        </p:spPr>
        <p:txBody>
          <a:bodyPr>
            <a:normAutofit/>
          </a:bodyPr>
          <a:lstStyle/>
          <a:p>
            <a:pPr>
              <a:spcBef>
                <a:spcPts val="600"/>
              </a:spcBef>
              <a:buChar char="•"/>
              <a:defRPr sz="2800">
                <a:effectLst>
                  <a:outerShdw blurRad="12700" dist="25400" dir="2700000" rotWithShape="0">
                    <a:srgbClr val="000000"/>
                  </a:outerShdw>
                </a:effectLst>
              </a:defRPr>
            </a:pPr>
            <a:r>
              <a:t>Who are Computer Scientists?</a:t>
            </a:r>
          </a:p>
          <a:p>
            <a:pPr>
              <a:spcBef>
                <a:spcPts val="600"/>
              </a:spcBef>
              <a:buChar char="•"/>
              <a:defRPr sz="2800">
                <a:effectLst>
                  <a:outerShdw blurRad="12700" dist="25400" dir="2700000" rotWithShape="0">
                    <a:srgbClr val="000000"/>
                  </a:outerShdw>
                </a:effectLst>
              </a:defRPr>
            </a:pPr>
            <a:r>
              <a:t>Computer Scientists study lots of things</a:t>
            </a:r>
          </a:p>
          <a:p>
            <a:pPr marL="742950" lvl="1" indent="-285750">
              <a:spcBef>
                <a:spcPts val="0"/>
              </a:spcBef>
              <a:buClrTx/>
              <a:buFont typeface="Tahoma"/>
              <a:defRPr sz="2400">
                <a:effectLst>
                  <a:outerShdw blurRad="12700" dist="25400" dir="2700000" rotWithShape="0">
                    <a:srgbClr val="000000"/>
                  </a:outerShdw>
                </a:effectLst>
              </a:defRPr>
            </a:pPr>
            <a:r>
              <a:t>e.g., "What are Algorithms Theoretically Capable of?</a:t>
            </a:r>
            <a:r>
              <a:rPr>
                <a:latin typeface="Arial"/>
                <a:ea typeface="Arial"/>
                <a:cs typeface="Arial"/>
                <a:sym typeface="Arial"/>
              </a:rPr>
              <a:t>“</a:t>
            </a:r>
          </a:p>
          <a:p>
            <a:pPr marL="742950" lvl="1" indent="-285750">
              <a:spcBef>
                <a:spcPts val="0"/>
              </a:spcBef>
              <a:buClrTx/>
              <a:buFont typeface="Tahoma"/>
              <a:defRPr sz="2400">
                <a:effectLst>
                  <a:outerShdw blurRad="12700" dist="25400" dir="2700000" rotWithShape="0">
                    <a:srgbClr val="000000"/>
                  </a:outerShdw>
                </a:effectLst>
                <a:latin typeface="Arial"/>
                <a:ea typeface="Arial"/>
                <a:cs typeface="Arial"/>
                <a:sym typeface="Arial"/>
              </a:defRPr>
            </a:pPr>
            <a:r>
              <a:t>Can Machines Think?</a:t>
            </a:r>
          </a:p>
          <a:p>
            <a:pPr marL="742950" lvl="1" indent="-285750">
              <a:spcBef>
                <a:spcPts val="0"/>
              </a:spcBef>
              <a:buClrTx/>
              <a:buFont typeface="Tahoma"/>
              <a:defRPr sz="2400">
                <a:effectLst>
                  <a:outerShdw blurRad="12700" dist="25400" dir="2700000" rotWithShape="0">
                    <a:srgbClr val="000000"/>
                  </a:outerShdw>
                </a:effectLst>
              </a:defRPr>
            </a:pPr>
            <a:endParaRPr/>
          </a:p>
          <a:p>
            <a:pPr marL="742950" lvl="1" indent="-285750">
              <a:spcBef>
                <a:spcPts val="0"/>
              </a:spcBef>
              <a:buClrTx/>
              <a:buFont typeface="Tahoma"/>
              <a:defRPr sz="2400">
                <a:effectLst>
                  <a:outerShdw blurRad="12700" dist="25400" dir="2700000" rotWithShape="0">
                    <a:srgbClr val="000000"/>
                  </a:outerShdw>
                </a:effectLst>
              </a:defRPr>
            </a:pPr>
            <a:endParaRPr/>
          </a:p>
          <a:p>
            <a:pPr>
              <a:spcBef>
                <a:spcPts val="600"/>
              </a:spcBef>
              <a:buChar char="•"/>
              <a:defRPr sz="2800">
                <a:effectLst>
                  <a:outerShdw blurRad="12700" dist="25400" dir="2700000" rotWithShape="0">
                    <a:srgbClr val="000000"/>
                  </a:outerShdw>
                </a:effectLst>
              </a:defRPr>
            </a:pPr>
            <a:r>
              <a:t>Today we're going to look at the applied version: </a:t>
            </a:r>
            <a:r>
              <a:rPr b="1"/>
              <a:t>Programming</a:t>
            </a:r>
          </a:p>
        </p:txBody>
      </p:sp>
      <p:pic>
        <p:nvPicPr>
          <p:cNvPr id="41" name="nerd.jpeg" descr="nerd"/>
          <p:cNvPicPr>
            <a:picLocks noChangeAspect="1"/>
          </p:cNvPicPr>
          <p:nvPr/>
        </p:nvPicPr>
        <p:blipFill>
          <a:blip r:embed="rId2"/>
          <a:stretch>
            <a:fillRect/>
          </a:stretch>
        </p:blipFill>
        <p:spPr>
          <a:xfrm>
            <a:off x="228600" y="1600200"/>
            <a:ext cx="2374900" cy="4305300"/>
          </a:xfrm>
          <a:prstGeom prst="rect">
            <a:avLst/>
          </a:prstGeom>
          <a:ln w="12700">
            <a:miter lim="400000"/>
          </a:ln>
        </p:spPr>
      </p:pic>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Shape 183"/>
          <p:cNvSpPr>
            <a:spLocks noGrp="1"/>
          </p:cNvSpPr>
          <p:nvPr>
            <p:ph type="title" idx="4294967295"/>
          </p:nvPr>
        </p:nvSpPr>
        <p:spPr>
          <a:xfrm>
            <a:off x="609600" y="328612"/>
            <a:ext cx="7696200" cy="1108076"/>
          </a:xfrm>
          <a:prstGeom prst="rect">
            <a:avLst/>
          </a:prstGeom>
        </p:spPr>
        <p:txBody>
          <a:bodyPr>
            <a:normAutofit/>
          </a:bodyPr>
          <a:lstStyle>
            <a:lvl1pPr>
              <a:defRPr sz="3200">
                <a:effectLst>
                  <a:outerShdw blurRad="12700" dist="25400" dir="2700000" rotWithShape="0">
                    <a:srgbClr val="000000"/>
                  </a:outerShdw>
                </a:effectLst>
              </a:defRPr>
            </a:lvl1pPr>
          </a:lstStyle>
          <a:p>
            <a:r>
              <a:t>More Variable Assignment Examples</a:t>
            </a:r>
          </a:p>
        </p:txBody>
      </p:sp>
      <p:sp>
        <p:nvSpPr>
          <p:cNvPr id="184" name="Shape 184"/>
          <p:cNvSpPr>
            <a:spLocks noGrp="1"/>
          </p:cNvSpPr>
          <p:nvPr>
            <p:ph type="body" idx="4294967295"/>
          </p:nvPr>
        </p:nvSpPr>
        <p:spPr>
          <a:xfrm>
            <a:off x="533400" y="1371600"/>
            <a:ext cx="7772400" cy="4114800"/>
          </a:xfrm>
          <a:prstGeom prst="rect">
            <a:avLst/>
          </a:prstGeom>
        </p:spPr>
        <p:txBody>
          <a:bodyPr>
            <a:normAutofit/>
          </a:bodyPr>
          <a:lstStyle/>
          <a:p>
            <a:pPr marL="298322" indent="-298322" defTabSz="795527">
              <a:spcBef>
                <a:spcPts val="600"/>
              </a:spcBef>
              <a:buChar char="•"/>
              <a:defRPr sz="2784">
                <a:effectLst>
                  <a:outerShdw blurRad="11049" dist="22098" dir="2700000" rotWithShape="0">
                    <a:srgbClr val="000000"/>
                  </a:outerShdw>
                </a:effectLst>
              </a:defRPr>
            </a:pPr>
            <a:r>
              <a:t>value = 4*8</a:t>
            </a:r>
          </a:p>
          <a:p>
            <a:pPr marL="298322" indent="-298322" defTabSz="795527">
              <a:spcBef>
                <a:spcPts val="600"/>
              </a:spcBef>
              <a:buChar char="•"/>
              <a:defRPr sz="2784">
                <a:effectLst>
                  <a:outerShdw blurRad="11049" dist="22098" dir="2700000" rotWithShape="0">
                    <a:srgbClr val="000000"/>
                  </a:outerShdw>
                </a:effectLst>
              </a:defRPr>
            </a:pPr>
            <a:r>
              <a:t>net_price =4.56</a:t>
            </a:r>
          </a:p>
          <a:p>
            <a:pPr marL="298322" indent="-298322" defTabSz="795527">
              <a:spcBef>
                <a:spcPts val="600"/>
              </a:spcBef>
              <a:buChar char="•"/>
              <a:defRPr sz="2784">
                <a:effectLst>
                  <a:outerShdw blurRad="11049" dist="22098" dir="2700000" rotWithShape="0">
                    <a:srgbClr val="000000"/>
                  </a:outerShdw>
                </a:effectLst>
              </a:defRPr>
            </a:pPr>
            <a:r>
              <a:t>repeat_word = </a:t>
            </a:r>
            <a:r>
              <a:rPr>
                <a:latin typeface="Arial"/>
                <a:ea typeface="Arial"/>
                <a:cs typeface="Arial"/>
                <a:sym typeface="Arial"/>
              </a:rPr>
              <a:t>“</a:t>
            </a:r>
            <a:r>
              <a:t>word</a:t>
            </a:r>
            <a:r>
              <a:rPr>
                <a:latin typeface="Arial"/>
                <a:ea typeface="Arial"/>
                <a:cs typeface="Arial"/>
                <a:sym typeface="Arial"/>
              </a:rPr>
              <a:t>”</a:t>
            </a:r>
            <a:r>
              <a:t> * 5 </a:t>
            </a:r>
          </a:p>
          <a:p>
            <a:pPr marL="298322" indent="-298322" defTabSz="795527">
              <a:spcBef>
                <a:spcPts val="500"/>
              </a:spcBef>
              <a:buChar char="•"/>
              <a:defRPr sz="2088">
                <a:effectLst>
                  <a:outerShdw blurRad="11049" dist="22098" dir="2700000" rotWithShape="0">
                    <a:srgbClr val="000000"/>
                  </a:outerShdw>
                </a:effectLst>
              </a:defRPr>
            </a:pPr>
            <a:r>
              <a:t>Variables are created and recognized dynamically, that is when they appear in your program with a value assigned to them</a:t>
            </a:r>
          </a:p>
          <a:p>
            <a:pPr marL="298322" indent="-298322" defTabSz="795527">
              <a:spcBef>
                <a:spcPts val="500"/>
              </a:spcBef>
              <a:buChar char="•"/>
              <a:defRPr sz="2088">
                <a:effectLst>
                  <a:outerShdw blurRad="11049" dist="22098" dir="2700000" rotWithShape="0">
                    <a:srgbClr val="000000"/>
                  </a:outerShdw>
                </a:effectLst>
              </a:defRPr>
            </a:pPr>
            <a:r>
              <a:t>Variables must be assigned before you refer to them otherwise an error will occur</a:t>
            </a:r>
          </a:p>
          <a:p>
            <a:pPr marL="298322" indent="-298322" defTabSz="795527">
              <a:spcBef>
                <a:spcPts val="500"/>
              </a:spcBef>
              <a:buChar char="•"/>
              <a:defRPr sz="2088">
                <a:effectLst>
                  <a:outerShdw blurRad="11049" dist="22098" dir="2700000" rotWithShape="0">
                    <a:srgbClr val="000000"/>
                  </a:outerShdw>
                </a:effectLst>
              </a:defRPr>
            </a:pPr>
            <a:r>
              <a:t>The values that are assigned to variables in Python are called </a:t>
            </a:r>
            <a:r>
              <a:rPr>
                <a:solidFill>
                  <a:srgbClr val="FF3300"/>
                </a:solidFill>
              </a:rPr>
              <a:t>Objects, each object having a reserved place in memory with a pointer connecting it to the assigned variable</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Shape 186"/>
          <p:cNvSpPr>
            <a:spLocks noGrp="1"/>
          </p:cNvSpPr>
          <p:nvPr>
            <p:ph type="title" idx="4294967295"/>
          </p:nvPr>
        </p:nvSpPr>
        <p:spPr>
          <a:xfrm>
            <a:off x="457200" y="292100"/>
            <a:ext cx="8229600" cy="1384300"/>
          </a:xfrm>
          <a:prstGeom prst="rect">
            <a:avLst/>
          </a:prstGeom>
        </p:spPr>
        <p:txBody>
          <a:bodyPr>
            <a:normAutofit/>
          </a:bodyPr>
          <a:lstStyle>
            <a:lvl1pPr>
              <a:defRPr>
                <a:effectLst>
                  <a:outerShdw blurRad="12700" dist="25400" dir="2700000" rotWithShape="0">
                    <a:srgbClr val="000000"/>
                  </a:outerShdw>
                </a:effectLst>
              </a:defRPr>
            </a:lvl1pPr>
          </a:lstStyle>
          <a:p>
            <a:r>
              <a:t>Variable manipulation</a:t>
            </a:r>
          </a:p>
        </p:txBody>
      </p:sp>
      <p:sp>
        <p:nvSpPr>
          <p:cNvPr id="187" name="Shape 187"/>
          <p:cNvSpPr>
            <a:spLocks noGrp="1"/>
          </p:cNvSpPr>
          <p:nvPr>
            <p:ph type="body" idx="4294967295"/>
          </p:nvPr>
        </p:nvSpPr>
        <p:spPr>
          <a:xfrm>
            <a:off x="457200" y="1905000"/>
            <a:ext cx="8229600" cy="4114800"/>
          </a:xfrm>
          <a:prstGeom prst="rect">
            <a:avLst/>
          </a:prstGeom>
        </p:spPr>
        <p:txBody>
          <a:bodyPr>
            <a:normAutofit/>
          </a:bodyPr>
          <a:lstStyle/>
          <a:p>
            <a:pPr>
              <a:buChar char="•"/>
              <a:defRPr>
                <a:effectLst>
                  <a:outerShdw blurRad="12700" dist="25400" dir="2700000" rotWithShape="0">
                    <a:srgbClr val="000000"/>
                  </a:outerShdw>
                </a:effectLst>
              </a:defRPr>
            </a:pPr>
            <a:r>
              <a:t>Variables can be used in conjunction with themselves to affect certain operations;</a:t>
            </a:r>
          </a:p>
          <a:p>
            <a:pPr marL="742950" lvl="1" indent="-285750">
              <a:spcBef>
                <a:spcPts val="0"/>
              </a:spcBef>
              <a:buClrTx/>
              <a:buFont typeface="Tahoma"/>
              <a:defRPr sz="2800">
                <a:effectLst>
                  <a:outerShdw blurRad="12700" dist="25400" dir="2700000" rotWithShape="0">
                    <a:srgbClr val="000000"/>
                  </a:outerShdw>
                </a:effectLst>
              </a:defRPr>
            </a:pPr>
            <a:r>
              <a:t>Example:</a:t>
            </a:r>
          </a:p>
          <a:p>
            <a:pPr marL="1143000" lvl="2" indent="-228600">
              <a:spcBef>
                <a:spcPts val="0"/>
              </a:spcBef>
              <a:defRPr sz="2800">
                <a:effectLst>
                  <a:outerShdw blurRad="12700" dist="25400" dir="2700000" rotWithShape="0">
                    <a:srgbClr val="000000"/>
                  </a:outerShdw>
                </a:effectLst>
              </a:defRPr>
            </a:pPr>
            <a:r>
              <a:t>speed=3</a:t>
            </a:r>
          </a:p>
          <a:p>
            <a:pPr marL="1143000" lvl="2" indent="-228600">
              <a:spcBef>
                <a:spcPts val="0"/>
              </a:spcBef>
              <a:defRPr sz="2800">
                <a:effectLst>
                  <a:outerShdw blurRad="12700" dist="25400" dir="2700000" rotWithShape="0">
                    <a:srgbClr val="000000"/>
                  </a:outerShdw>
                </a:effectLst>
              </a:defRPr>
            </a:pPr>
            <a:r>
              <a:t>speed=speed+4</a:t>
            </a:r>
          </a:p>
          <a:p>
            <a:pPr marL="1143000" lvl="2" indent="-228600">
              <a:spcBef>
                <a:spcPts val="0"/>
              </a:spcBef>
              <a:defRPr sz="2800">
                <a:effectLst>
                  <a:outerShdw blurRad="12700" dist="25400" dir="2700000" rotWithShape="0">
                    <a:srgbClr val="000000"/>
                  </a:outerShdw>
                </a:effectLst>
              </a:defRPr>
            </a:pPr>
            <a:r>
              <a:t>speed=speed*3</a:t>
            </a:r>
          </a:p>
          <a:p>
            <a:pPr marL="1143000" lvl="2" indent="-228600">
              <a:spcBef>
                <a:spcPts val="0"/>
              </a:spcBef>
              <a:defRPr sz="2800">
                <a:effectLst>
                  <a:outerShdw blurRad="12700" dist="25400" dir="2700000" rotWithShape="0">
                    <a:srgbClr val="000000"/>
                  </a:outerShdw>
                </a:effectLst>
              </a:defRPr>
            </a:pPr>
            <a:r>
              <a:t>print (speed)      </a:t>
            </a:r>
          </a:p>
          <a:p>
            <a:pPr marL="2057400" lvl="4" indent="-228600">
              <a:spcBef>
                <a:spcPts val="0"/>
              </a:spcBef>
              <a:buFont typeface="Wingdings"/>
              <a:defRPr sz="2800">
                <a:effectLst>
                  <a:outerShdw blurRad="12700" dist="25400" dir="2700000" rotWithShape="0">
                    <a:srgbClr val="000000"/>
                  </a:outerShdw>
                </a:effectLst>
              </a:defRPr>
            </a:pPr>
            <a:r>
              <a:t>WHAT is the output of this program? </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Shape 189"/>
          <p:cNvSpPr>
            <a:spLocks noGrp="1"/>
          </p:cNvSpPr>
          <p:nvPr>
            <p:ph type="title" idx="4294967295"/>
          </p:nvPr>
        </p:nvSpPr>
        <p:spPr>
          <a:xfrm>
            <a:off x="457200" y="292100"/>
            <a:ext cx="8229600" cy="1384300"/>
          </a:xfrm>
          <a:prstGeom prst="rect">
            <a:avLst/>
          </a:prstGeom>
        </p:spPr>
        <p:txBody>
          <a:bodyPr>
            <a:normAutofit/>
          </a:bodyPr>
          <a:lstStyle>
            <a:lvl1pPr>
              <a:defRPr>
                <a:effectLst>
                  <a:outerShdw blurRad="12700" dist="25400" dir="2700000" rotWithShape="0">
                    <a:srgbClr val="000000"/>
                  </a:outerShdw>
                </a:effectLst>
              </a:defRPr>
            </a:lvl1pPr>
          </a:lstStyle>
          <a:p>
            <a:r>
              <a:t>Printing variables</a:t>
            </a:r>
          </a:p>
        </p:txBody>
      </p:sp>
      <p:sp>
        <p:nvSpPr>
          <p:cNvPr id="190" name="Shape 190"/>
          <p:cNvSpPr>
            <a:spLocks noGrp="1"/>
          </p:cNvSpPr>
          <p:nvPr>
            <p:ph type="body" idx="4294967295"/>
          </p:nvPr>
        </p:nvSpPr>
        <p:spPr>
          <a:xfrm>
            <a:off x="457200" y="1905000"/>
            <a:ext cx="8229600" cy="4114800"/>
          </a:xfrm>
          <a:prstGeom prst="rect">
            <a:avLst/>
          </a:prstGeom>
        </p:spPr>
        <p:txBody>
          <a:bodyPr>
            <a:normAutofit/>
          </a:bodyPr>
          <a:lstStyle/>
          <a:p>
            <a:pPr>
              <a:lnSpc>
                <a:spcPct val="90000"/>
              </a:lnSpc>
              <a:spcBef>
                <a:spcPts val="500"/>
              </a:spcBef>
              <a:buChar char="•"/>
              <a:defRPr sz="2400">
                <a:effectLst>
                  <a:outerShdw blurRad="12700" dist="25400" dir="2700000" rotWithShape="0">
                    <a:srgbClr val="000000"/>
                  </a:outerShdw>
                </a:effectLst>
              </a:defRPr>
            </a:pPr>
            <a:r>
              <a:t>Variables may be printed by themselves or in succession</a:t>
            </a:r>
          </a:p>
          <a:p>
            <a:pPr>
              <a:lnSpc>
                <a:spcPct val="90000"/>
              </a:lnSpc>
              <a:buChar char="•"/>
              <a:defRPr sz="2400">
                <a:effectLst>
                  <a:outerShdw blurRad="12700" dist="25400" dir="2700000" rotWithShape="0">
                    <a:srgbClr val="000000"/>
                  </a:outerShdw>
                </a:effectLst>
              </a:defRPr>
            </a:pPr>
            <a:endParaRPr/>
          </a:p>
          <a:p>
            <a:pPr marL="742950" lvl="1" indent="-285750">
              <a:lnSpc>
                <a:spcPct val="90000"/>
              </a:lnSpc>
              <a:spcBef>
                <a:spcPts val="0"/>
              </a:spcBef>
              <a:buClrTx/>
              <a:buFont typeface="Tahoma"/>
              <a:defRPr sz="2000">
                <a:effectLst>
                  <a:outerShdw blurRad="12700" dist="25400" dir="2700000" rotWithShape="0">
                    <a:srgbClr val="000000"/>
                  </a:outerShdw>
                </a:effectLst>
              </a:defRPr>
            </a:pPr>
            <a:r>
              <a:t>Example</a:t>
            </a:r>
          </a:p>
          <a:p>
            <a:pPr marL="742950" lvl="1" indent="-285750">
              <a:lnSpc>
                <a:spcPct val="90000"/>
              </a:lnSpc>
              <a:spcBef>
                <a:spcPts val="0"/>
              </a:spcBef>
              <a:buClrTx/>
              <a:buFont typeface="Tahoma"/>
              <a:defRPr sz="2000">
                <a:effectLst>
                  <a:outerShdw blurRad="12700" dist="25400" dir="2700000" rotWithShape="0">
                    <a:srgbClr val="000000"/>
                  </a:outerShdw>
                </a:effectLst>
              </a:defRPr>
            </a:pPr>
            <a:endParaRPr/>
          </a:p>
          <a:p>
            <a:pPr marL="228600" lvl="3" indent="1143000">
              <a:lnSpc>
                <a:spcPct val="90000"/>
              </a:lnSpc>
              <a:spcBef>
                <a:spcPts val="0"/>
              </a:spcBef>
              <a:buSzTx/>
              <a:buNone/>
              <a:defRPr sz="2400">
                <a:effectLst>
                  <a:outerShdw blurRad="12700" dist="25400" dir="2700000" rotWithShape="0">
                    <a:srgbClr val="000000"/>
                  </a:outerShdw>
                </a:effectLst>
              </a:defRPr>
            </a:pPr>
            <a:r>
              <a:t>number = 9</a:t>
            </a:r>
          </a:p>
          <a:p>
            <a:pPr marL="228600" lvl="3" indent="1143000">
              <a:lnSpc>
                <a:spcPct val="90000"/>
              </a:lnSpc>
              <a:spcBef>
                <a:spcPts val="0"/>
              </a:spcBef>
              <a:buSzTx/>
              <a:buNone/>
              <a:defRPr sz="2400">
                <a:effectLst>
                  <a:outerShdw blurRad="12700" dist="25400" dir="2700000" rotWithShape="0">
                    <a:srgbClr val="000000"/>
                  </a:outerShdw>
                </a:effectLst>
              </a:defRPr>
            </a:pPr>
            <a:r>
              <a:t>bignumber = 55</a:t>
            </a:r>
          </a:p>
          <a:p>
            <a:pPr marL="228600" lvl="3" indent="1143000">
              <a:lnSpc>
                <a:spcPct val="90000"/>
              </a:lnSpc>
              <a:spcBef>
                <a:spcPts val="0"/>
              </a:spcBef>
              <a:buSzTx/>
              <a:buNone/>
              <a:defRPr sz="2400">
                <a:effectLst>
                  <a:outerShdw blurRad="12700" dist="25400" dir="2700000" rotWithShape="0">
                    <a:srgbClr val="000000"/>
                  </a:outerShdw>
                </a:effectLst>
              </a:defRPr>
            </a:pPr>
            <a:r>
              <a:t>print (number)</a:t>
            </a:r>
          </a:p>
          <a:p>
            <a:pPr marL="228600" lvl="3" indent="1143000">
              <a:lnSpc>
                <a:spcPct val="90000"/>
              </a:lnSpc>
              <a:spcBef>
                <a:spcPts val="0"/>
              </a:spcBef>
              <a:buSzTx/>
              <a:buNone/>
              <a:defRPr sz="2400">
                <a:effectLst>
                  <a:outerShdw blurRad="12700" dist="25400" dir="2700000" rotWithShape="0">
                    <a:srgbClr val="000000"/>
                  </a:outerShdw>
                </a:effectLst>
              </a:defRPr>
            </a:pPr>
            <a:r>
              <a:t>print (bignumber)</a:t>
            </a:r>
          </a:p>
          <a:p>
            <a:pPr marL="228600" lvl="3" indent="1143000">
              <a:lnSpc>
                <a:spcPct val="90000"/>
              </a:lnSpc>
              <a:spcBef>
                <a:spcPts val="0"/>
              </a:spcBef>
              <a:buSzTx/>
              <a:buNone/>
              <a:defRPr sz="2400">
                <a:effectLst>
                  <a:outerShdw blurRad="12700" dist="25400" dir="2700000" rotWithShape="0">
                    <a:srgbClr val="000000"/>
                  </a:outerShdw>
                </a:effectLst>
              </a:defRPr>
            </a:pPr>
            <a:r>
              <a:t>print (number ,  bignumber)</a:t>
            </a:r>
          </a:p>
          <a:p>
            <a:pPr marL="228600" lvl="3" indent="1143000">
              <a:lnSpc>
                <a:spcPct val="90000"/>
              </a:lnSpc>
              <a:spcBef>
                <a:spcPts val="0"/>
              </a:spcBef>
              <a:buSzTx/>
              <a:buNone/>
              <a:defRPr sz="2400">
                <a:effectLst>
                  <a:outerShdw blurRad="12700" dist="25400" dir="2700000" rotWithShape="0">
                    <a:srgbClr val="000000"/>
                  </a:outerShdw>
                </a:effectLst>
              </a:defRPr>
            </a:pPr>
            <a:r>
              <a:t>		 </a:t>
            </a:r>
            <a:r>
              <a:rPr>
                <a:solidFill>
                  <a:srgbClr val="FF3300"/>
                </a:solidFill>
              </a:rPr>
              <a:t>(puts them on the same line)</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Shape 192"/>
          <p:cNvSpPr>
            <a:spLocks noGrp="1"/>
          </p:cNvSpPr>
          <p:nvPr>
            <p:ph type="title" idx="4294967295"/>
          </p:nvPr>
        </p:nvSpPr>
        <p:spPr>
          <a:xfrm>
            <a:off x="457200" y="292100"/>
            <a:ext cx="8229600" cy="1384300"/>
          </a:xfrm>
          <a:prstGeom prst="rect">
            <a:avLst/>
          </a:prstGeom>
        </p:spPr>
        <p:txBody>
          <a:bodyPr>
            <a:normAutofit/>
          </a:bodyPr>
          <a:lstStyle>
            <a:lvl1pPr>
              <a:defRPr sz="4000">
                <a:effectLst>
                  <a:outerShdw blurRad="12700" dist="25400" dir="2700000" rotWithShape="0">
                    <a:srgbClr val="000000"/>
                  </a:outerShdw>
                </a:effectLst>
              </a:defRPr>
            </a:lvl1pPr>
          </a:lstStyle>
          <a:p>
            <a:r>
              <a:t>Inputting Data into your program</a:t>
            </a:r>
          </a:p>
        </p:txBody>
      </p:sp>
      <p:sp>
        <p:nvSpPr>
          <p:cNvPr id="193" name="Shape 193"/>
          <p:cNvSpPr>
            <a:spLocks noGrp="1"/>
          </p:cNvSpPr>
          <p:nvPr>
            <p:ph type="body" idx="4294967295"/>
          </p:nvPr>
        </p:nvSpPr>
        <p:spPr>
          <a:xfrm>
            <a:off x="457200" y="1905000"/>
            <a:ext cx="8229600" cy="4114800"/>
          </a:xfrm>
          <a:prstGeom prst="rect">
            <a:avLst/>
          </a:prstGeom>
        </p:spPr>
        <p:txBody>
          <a:bodyPr>
            <a:normAutofit/>
          </a:bodyPr>
          <a:lstStyle/>
          <a:p>
            <a:pPr>
              <a:lnSpc>
                <a:spcPct val="90000"/>
              </a:lnSpc>
              <a:spcBef>
                <a:spcPts val="500"/>
              </a:spcBef>
              <a:buChar char="•"/>
              <a:defRPr sz="2400">
                <a:effectLst>
                  <a:outerShdw blurRad="12700" dist="25400" dir="2700000" rotWithShape="0">
                    <a:srgbClr val="000000"/>
                  </a:outerShdw>
                </a:effectLst>
              </a:defRPr>
            </a:pPr>
            <a:r>
              <a:t>We will focus on </a:t>
            </a:r>
            <a:r>
              <a:rPr>
                <a:solidFill>
                  <a:srgbClr val="FF3300"/>
                </a:solidFill>
              </a:rPr>
              <a:t>user input</a:t>
            </a:r>
            <a:r>
              <a:t> which is the simplest type and suitable for our purposes</a:t>
            </a:r>
          </a:p>
          <a:p>
            <a:pPr>
              <a:lnSpc>
                <a:spcPct val="90000"/>
              </a:lnSpc>
              <a:buChar char="•"/>
              <a:defRPr sz="2400">
                <a:effectLst>
                  <a:outerShdw blurRad="12700" dist="25400" dir="2700000" rotWithShape="0">
                    <a:srgbClr val="000000"/>
                  </a:outerShdw>
                </a:effectLst>
              </a:defRPr>
            </a:pPr>
            <a:endParaRPr/>
          </a:p>
          <a:p>
            <a:pPr>
              <a:lnSpc>
                <a:spcPct val="90000"/>
              </a:lnSpc>
              <a:spcBef>
                <a:spcPts val="500"/>
              </a:spcBef>
              <a:buChar char="•"/>
              <a:defRPr sz="2400">
                <a:effectLst>
                  <a:outerShdw blurRad="12700" dist="25400" dir="2700000" rotWithShape="0">
                    <a:srgbClr val="000000"/>
                  </a:outerShdw>
                </a:effectLst>
              </a:defRPr>
            </a:pPr>
            <a:r>
              <a:t>Input command syntax is:</a:t>
            </a:r>
          </a:p>
          <a:p>
            <a:pPr>
              <a:lnSpc>
                <a:spcPct val="90000"/>
              </a:lnSpc>
              <a:buChar char="•"/>
              <a:defRPr sz="2400">
                <a:effectLst>
                  <a:outerShdw blurRad="12700" dist="25400" dir="2700000" rotWithShape="0">
                    <a:srgbClr val="000000"/>
                  </a:outerShdw>
                </a:effectLst>
              </a:defRPr>
            </a:pPr>
            <a:endParaRPr/>
          </a:p>
          <a:p>
            <a:pPr marL="285750" lvl="1" indent="171450">
              <a:lnSpc>
                <a:spcPct val="90000"/>
              </a:lnSpc>
              <a:spcBef>
                <a:spcPts val="0"/>
              </a:spcBef>
              <a:buSzTx/>
              <a:buNone/>
              <a:defRPr sz="2000">
                <a:effectLst>
                  <a:outerShdw blurRad="12700" dist="25400" dir="2700000" rotWithShape="0">
                    <a:srgbClr val="000000"/>
                  </a:outerShdw>
                </a:effectLst>
              </a:defRPr>
            </a:pPr>
            <a:r>
              <a:t>         </a:t>
            </a:r>
            <a:r>
              <a:rPr sz="2400">
                <a:solidFill>
                  <a:srgbClr val="FF3300"/>
                </a:solidFill>
              </a:rPr>
              <a:t>speed = input (</a:t>
            </a:r>
            <a:r>
              <a:rPr sz="2400">
                <a:solidFill>
                  <a:srgbClr val="FF3300"/>
                </a:solidFill>
                <a:latin typeface="Arial"/>
                <a:ea typeface="Arial"/>
                <a:cs typeface="Arial"/>
                <a:sym typeface="Arial"/>
              </a:rPr>
              <a:t>“</a:t>
            </a:r>
            <a:r>
              <a:rPr sz="2400">
                <a:solidFill>
                  <a:srgbClr val="FF3300"/>
                </a:solidFill>
              </a:rPr>
              <a:t>enter speed </a:t>
            </a:r>
            <a:r>
              <a:rPr sz="2400">
                <a:solidFill>
                  <a:srgbClr val="FF3300"/>
                </a:solidFill>
                <a:latin typeface="Arial"/>
                <a:ea typeface="Arial"/>
                <a:cs typeface="Arial"/>
                <a:sym typeface="Arial"/>
              </a:rPr>
              <a:t>“</a:t>
            </a:r>
            <a:r>
              <a:rPr sz="2400">
                <a:solidFill>
                  <a:srgbClr val="FF3300"/>
                </a:solidFill>
              </a:rPr>
              <a:t>)</a:t>
            </a:r>
          </a:p>
          <a:p>
            <a:pPr marL="285750" lvl="1" indent="171450">
              <a:lnSpc>
                <a:spcPct val="90000"/>
              </a:lnSpc>
              <a:spcBef>
                <a:spcPts val="0"/>
              </a:spcBef>
              <a:buSzTx/>
              <a:buNone/>
              <a:defRPr sz="2400">
                <a:effectLst>
                  <a:outerShdw blurRad="12700" dist="25400" dir="2700000" rotWithShape="0">
                    <a:srgbClr val="000000"/>
                  </a:outerShdw>
                </a:effectLst>
              </a:defRPr>
            </a:pPr>
            <a:r>
              <a:t>               </a:t>
            </a: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010199"/>
        </a:solidFill>
        <a:effectLst/>
      </p:bgPr>
    </p:bg>
    <p:spTree>
      <p:nvGrpSpPr>
        <p:cNvPr id="1" name=""/>
        <p:cNvGrpSpPr/>
        <p:nvPr/>
      </p:nvGrpSpPr>
      <p:grpSpPr>
        <a:xfrm>
          <a:off x="0" y="0"/>
          <a:ext cx="0" cy="0"/>
          <a:chOff x="0" y="0"/>
          <a:chExt cx="0" cy="0"/>
        </a:xfrm>
      </p:grpSpPr>
      <p:sp>
        <p:nvSpPr>
          <p:cNvPr id="195" name="Shape 195"/>
          <p:cNvSpPr>
            <a:spLocks noGrp="1"/>
          </p:cNvSpPr>
          <p:nvPr>
            <p:ph type="title" idx="4294967295"/>
          </p:nvPr>
        </p:nvSpPr>
        <p:spPr>
          <a:xfrm>
            <a:off x="304800" y="0"/>
            <a:ext cx="8229600" cy="1384300"/>
          </a:xfrm>
          <a:prstGeom prst="rect">
            <a:avLst/>
          </a:prstGeom>
        </p:spPr>
        <p:txBody>
          <a:bodyPr>
            <a:normAutofit/>
          </a:bodyPr>
          <a:lstStyle/>
          <a:p>
            <a:pPr>
              <a:defRPr sz="3200">
                <a:solidFill>
                  <a:srgbClr val="FF0000"/>
                </a:solidFill>
                <a:effectLst>
                  <a:outerShdw blurRad="12700" dist="25400" dir="2700000" rotWithShape="0">
                    <a:srgbClr val="000000"/>
                  </a:outerShdw>
                </a:effectLst>
              </a:defRPr>
            </a:pPr>
            <a:r>
              <a:t>Ok, so let</a:t>
            </a:r>
            <a:r>
              <a:rPr>
                <a:latin typeface="Arial"/>
                <a:ea typeface="Arial"/>
                <a:cs typeface="Arial"/>
                <a:sym typeface="Arial"/>
              </a:rPr>
              <a:t>’</a:t>
            </a:r>
            <a:r>
              <a:t>s write a simple program with the stuff that we</a:t>
            </a:r>
            <a:r>
              <a:rPr>
                <a:latin typeface="Arial"/>
                <a:ea typeface="Arial"/>
                <a:cs typeface="Arial"/>
                <a:sym typeface="Arial"/>
              </a:rPr>
              <a:t> have</a:t>
            </a:r>
            <a:r>
              <a:t> covered so far</a:t>
            </a:r>
          </a:p>
        </p:txBody>
      </p:sp>
      <p:sp>
        <p:nvSpPr>
          <p:cNvPr id="196" name="Shape 196"/>
          <p:cNvSpPr>
            <a:spLocks noGrp="1"/>
          </p:cNvSpPr>
          <p:nvPr>
            <p:ph type="body" idx="4294967295"/>
          </p:nvPr>
        </p:nvSpPr>
        <p:spPr>
          <a:xfrm>
            <a:off x="457200" y="1905000"/>
            <a:ext cx="8229600" cy="4114800"/>
          </a:xfrm>
          <a:prstGeom prst="rect">
            <a:avLst/>
          </a:prstGeom>
        </p:spPr>
        <p:txBody>
          <a:bodyPr>
            <a:normAutofit/>
          </a:bodyPr>
          <a:lstStyle/>
          <a:p>
            <a:pPr>
              <a:spcBef>
                <a:spcPts val="500"/>
              </a:spcBef>
              <a:buSzTx/>
              <a:buNone/>
              <a:defRPr sz="2400">
                <a:effectLst>
                  <a:outerShdw blurRad="12700" dist="25400" dir="2700000" rotWithShape="0">
                    <a:srgbClr val="000000"/>
                  </a:outerShdw>
                </a:effectLst>
              </a:defRPr>
            </a:pPr>
            <a:r>
              <a:t># A simple program to check our travel progress</a:t>
            </a:r>
          </a:p>
          <a:p>
            <a:pPr>
              <a:spcBef>
                <a:spcPts val="500"/>
              </a:spcBef>
              <a:buSzTx/>
              <a:buNone/>
              <a:defRPr sz="2400">
                <a:effectLst>
                  <a:outerShdw blurRad="12700" dist="25400" dir="2700000" rotWithShape="0">
                    <a:srgbClr val="000000"/>
                  </a:outerShdw>
                </a:effectLst>
              </a:defRPr>
            </a:pPr>
            <a:r>
              <a:t>name = input ("enter your name: ")  </a:t>
            </a:r>
          </a:p>
          <a:p>
            <a:pPr>
              <a:spcBef>
                <a:spcPts val="500"/>
              </a:spcBef>
              <a:buSzTx/>
              <a:buNone/>
              <a:defRPr sz="2400">
                <a:effectLst>
                  <a:outerShdw blurRad="12700" dist="25400" dir="2700000" rotWithShape="0">
                    <a:srgbClr val="000000"/>
                  </a:outerShdw>
                </a:effectLst>
              </a:defRPr>
            </a:pPr>
            <a:r>
              <a:t>speed = input ("enter your average speed: ") </a:t>
            </a:r>
          </a:p>
          <a:p>
            <a:pPr>
              <a:spcBef>
                <a:spcPts val="500"/>
              </a:spcBef>
              <a:buSzTx/>
              <a:buNone/>
              <a:defRPr sz="2400">
                <a:effectLst>
                  <a:outerShdw blurRad="12700" dist="25400" dir="2700000" rotWithShape="0">
                    <a:srgbClr val="000000"/>
                  </a:outerShdw>
                </a:effectLst>
              </a:defRPr>
            </a:pPr>
            <a:r>
              <a:t>time = input ("enter your exact travel time in hours: ")</a:t>
            </a:r>
          </a:p>
          <a:p>
            <a:pPr>
              <a:spcBef>
                <a:spcPts val="500"/>
              </a:spcBef>
              <a:buSzTx/>
              <a:buNone/>
              <a:defRPr sz="2400">
                <a:effectLst>
                  <a:outerShdw blurRad="12700" dist="25400" dir="2700000" rotWithShape="0">
                    <a:srgbClr val="000000"/>
                  </a:outerShdw>
                </a:effectLst>
              </a:defRPr>
            </a:pPr>
            <a:r>
              <a:t>print (name) + " your distance travelled is exactly " ,(speed*time), " miles”</a:t>
            </a:r>
          </a:p>
          <a:p>
            <a:pPr>
              <a:spcBef>
                <a:spcPts val="500"/>
              </a:spcBef>
              <a:buSzTx/>
              <a:buNone/>
              <a:defRPr sz="2400">
                <a:effectLst>
                  <a:outerShdw blurRad="12700" dist="25400" dir="2700000" rotWithShape="0">
                    <a:srgbClr val="000000"/>
                  </a:outerShdw>
                </a:effectLst>
              </a:defRPr>
            </a:pPr>
            <a:r>
              <a:t>print "Travel safely!!!   The End"</a:t>
            </a: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Shape 198"/>
          <p:cNvSpPr>
            <a:spLocks noGrp="1"/>
          </p:cNvSpPr>
          <p:nvPr>
            <p:ph type="title" idx="4294967295"/>
          </p:nvPr>
        </p:nvSpPr>
        <p:spPr>
          <a:xfrm>
            <a:off x="457200" y="292100"/>
            <a:ext cx="8229600" cy="1384300"/>
          </a:xfrm>
          <a:prstGeom prst="rect">
            <a:avLst/>
          </a:prstGeom>
        </p:spPr>
        <p:txBody>
          <a:bodyPr>
            <a:normAutofit/>
          </a:bodyPr>
          <a:lstStyle/>
          <a:p>
            <a:pPr>
              <a:defRPr>
                <a:effectLst>
                  <a:outerShdw blurRad="12700" dist="25400" dir="2700000" rotWithShape="0">
                    <a:srgbClr val="000000"/>
                  </a:outerShdw>
                </a:effectLst>
              </a:defRPr>
            </a:pPr>
            <a:endParaRPr/>
          </a:p>
        </p:txBody>
      </p:sp>
      <p:sp>
        <p:nvSpPr>
          <p:cNvPr id="199" name="Shape 199"/>
          <p:cNvSpPr>
            <a:spLocks noGrp="1"/>
          </p:cNvSpPr>
          <p:nvPr>
            <p:ph type="body" idx="4294967295"/>
          </p:nvPr>
        </p:nvSpPr>
        <p:spPr>
          <a:xfrm>
            <a:off x="457200" y="1905000"/>
            <a:ext cx="8229600" cy="4114800"/>
          </a:xfrm>
          <a:prstGeom prst="rect">
            <a:avLst/>
          </a:prstGeom>
        </p:spPr>
        <p:txBody>
          <a:bodyPr>
            <a:normAutofit/>
          </a:bodyPr>
          <a:lstStyle>
            <a:lvl1pPr>
              <a:spcBef>
                <a:spcPts val="1200"/>
              </a:spcBef>
              <a:buChar char="•"/>
              <a:defRPr sz="5400">
                <a:effectLst>
                  <a:outerShdw blurRad="12700" dist="38100" dir="2700000" rotWithShape="0">
                    <a:srgbClr val="000000"/>
                  </a:outerShdw>
                </a:effectLst>
              </a:defRPr>
            </a:lvl1pPr>
          </a:lstStyle>
          <a:p>
            <a:r>
              <a:t>Python Demo</a:t>
            </a: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body" idx="4294967295"/>
          </p:nvPr>
        </p:nvSpPr>
        <p:spPr>
          <a:xfrm>
            <a:off x="457200" y="2112962"/>
            <a:ext cx="8229600" cy="3906838"/>
          </a:xfrm>
          <a:prstGeom prst="rect">
            <a:avLst/>
          </a:prstGeom>
        </p:spPr>
        <p:txBody>
          <a:bodyPr>
            <a:normAutofit/>
          </a:bodyPr>
          <a:lstStyle/>
          <a:p>
            <a:pPr>
              <a:spcBef>
                <a:spcPts val="1000"/>
              </a:spcBef>
              <a:buSzTx/>
              <a:buNone/>
              <a:defRPr>
                <a:effectLst>
                  <a:outerShdw blurRad="12700" dist="25400" dir="2700000" rotWithShape="0">
                    <a:srgbClr val="000000"/>
                  </a:outerShdw>
                </a:effectLst>
              </a:defRPr>
            </a:pPr>
            <a:r>
              <a:t> </a:t>
            </a:r>
            <a:r>
              <a:rPr sz="4400">
                <a:latin typeface="Arial"/>
                <a:ea typeface="Arial"/>
                <a:cs typeface="Arial"/>
                <a:sym typeface="Arial"/>
              </a:rPr>
              <a:t>“</a:t>
            </a:r>
            <a:r>
              <a:rPr sz="4400"/>
              <a:t>That's what's cool about working with computers. They don't argue, they remember everything and they don't drink all your beer.</a:t>
            </a:r>
            <a:r>
              <a:rPr sz="4400">
                <a:latin typeface="Arial"/>
                <a:ea typeface="Arial"/>
                <a:cs typeface="Arial"/>
                <a:sym typeface="Arial"/>
              </a:rPr>
              <a:t>”</a:t>
            </a: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 name="robot.jpeg" descr="robot"/>
          <p:cNvPicPr>
            <a:picLocks noChangeAspect="1"/>
          </p:cNvPicPr>
          <p:nvPr/>
        </p:nvPicPr>
        <p:blipFill>
          <a:blip r:embed="rId2"/>
          <a:stretch>
            <a:fillRect/>
          </a:stretch>
        </p:blipFill>
        <p:spPr>
          <a:xfrm>
            <a:off x="1676400" y="0"/>
            <a:ext cx="5942013" cy="6858000"/>
          </a:xfrm>
          <a:prstGeom prst="rect">
            <a:avLst/>
          </a:prstGeom>
          <a:ln w="12700">
            <a:miter lim="400000"/>
          </a:ln>
        </p:spPr>
      </p:pic>
      <p:sp>
        <p:nvSpPr>
          <p:cNvPr id="79" name="Shape 79"/>
          <p:cNvSpPr/>
          <p:nvPr/>
        </p:nvSpPr>
        <p:spPr>
          <a:xfrm>
            <a:off x="381000" y="4724400"/>
            <a:ext cx="1295400" cy="75452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defTabSz="457200">
              <a:spcBef>
                <a:spcPts val="1000"/>
              </a:spcBef>
              <a:defRPr sz="1800">
                <a:solidFill>
                  <a:srgbClr val="FFFFFF"/>
                </a:solidFill>
                <a:latin typeface="Arial"/>
                <a:ea typeface="Arial"/>
                <a:cs typeface="Arial"/>
                <a:sym typeface="Arial"/>
              </a:defRPr>
            </a:pPr>
            <a:r>
              <a:t>PB&amp;J</a:t>
            </a:r>
          </a:p>
          <a:p>
            <a:pPr defTabSz="457200">
              <a:spcBef>
                <a:spcPts val="1000"/>
              </a:spcBef>
              <a:defRPr sz="1800">
                <a:solidFill>
                  <a:srgbClr val="FFFFFF"/>
                </a:solidFill>
                <a:latin typeface="Arial"/>
                <a:ea typeface="Arial"/>
                <a:cs typeface="Arial"/>
                <a:sym typeface="Arial"/>
              </a:defRPr>
            </a:pPr>
            <a:r>
              <a:t>Robot…</a:t>
            </a:r>
          </a:p>
        </p:txBody>
      </p:sp>
    </p:spTree>
    <p:extLst>
      <p:ext uri="{BB962C8B-B14F-4D97-AF65-F5344CB8AC3E}">
        <p14:creationId xmlns:p14="http://schemas.microsoft.com/office/powerpoint/2010/main" val="4155673426"/>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Shape 203"/>
          <p:cNvSpPr>
            <a:spLocks noGrp="1"/>
          </p:cNvSpPr>
          <p:nvPr>
            <p:ph type="title" idx="4294967295"/>
          </p:nvPr>
        </p:nvSpPr>
        <p:spPr>
          <a:xfrm>
            <a:off x="685800" y="1997075"/>
            <a:ext cx="7772400" cy="1431925"/>
          </a:xfrm>
          <a:prstGeom prst="rect">
            <a:avLst/>
          </a:prstGeom>
        </p:spPr>
        <p:txBody>
          <a:bodyPr anchor="b">
            <a:normAutofit/>
          </a:bodyPr>
          <a:lstStyle>
            <a:lvl1pPr algn="ctr">
              <a:defRPr>
                <a:effectLst>
                  <a:outerShdw blurRad="12700" dist="25400" dir="2700000" rotWithShape="0">
                    <a:srgbClr val="000000"/>
                  </a:outerShdw>
                </a:effectLst>
              </a:defRPr>
            </a:lvl1pPr>
          </a:lstStyle>
          <a:p>
            <a:r>
              <a:t>QUESTIONS?</a:t>
            </a:r>
          </a:p>
        </p:txBody>
      </p:sp>
      <p:sp>
        <p:nvSpPr>
          <p:cNvPr id="204" name="Shape 204"/>
          <p:cNvSpPr>
            <a:spLocks noGrp="1"/>
          </p:cNvSpPr>
          <p:nvPr>
            <p:ph type="body" sz="quarter" idx="4294967295"/>
          </p:nvPr>
        </p:nvSpPr>
        <p:spPr>
          <a:xfrm>
            <a:off x="1371600" y="3886200"/>
            <a:ext cx="6400800" cy="1752600"/>
          </a:xfrm>
          <a:prstGeom prst="rect">
            <a:avLst/>
          </a:prstGeom>
        </p:spPr>
        <p:txBody>
          <a:bodyPr>
            <a:normAutofit/>
          </a:bodyPr>
          <a:lstStyle/>
          <a:p>
            <a:pPr marL="0" indent="0" algn="ctr">
              <a:buSzTx/>
              <a:buNone/>
              <a:defRPr>
                <a:effectLst>
                  <a:outerShdw blurRad="12700" dist="25400" dir="2700000" rotWithShape="0">
                    <a:srgbClr val="000000"/>
                  </a:outerShdw>
                </a:effectLst>
              </a:defRPr>
            </a:pPr>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hape 46"/>
          <p:cNvSpPr>
            <a:spLocks noGrp="1"/>
          </p:cNvSpPr>
          <p:nvPr>
            <p:ph type="title" idx="4294967295"/>
          </p:nvPr>
        </p:nvSpPr>
        <p:spPr>
          <a:xfrm>
            <a:off x="457200" y="292100"/>
            <a:ext cx="8229600" cy="1384300"/>
          </a:xfrm>
          <a:prstGeom prst="rect">
            <a:avLst/>
          </a:prstGeom>
        </p:spPr>
        <p:txBody>
          <a:bodyPr>
            <a:normAutofit/>
          </a:bodyPr>
          <a:lstStyle>
            <a:lvl1pPr>
              <a:defRPr sz="4000">
                <a:effectLst>
                  <a:outerShdw blurRad="12700" dist="25400" dir="2700000" rotWithShape="0">
                    <a:srgbClr val="000000"/>
                  </a:outerShdw>
                </a:effectLst>
              </a:defRPr>
            </a:lvl1pPr>
          </a:lstStyle>
          <a:p>
            <a:r>
              <a:t>Computer Science as the New Literacy</a:t>
            </a:r>
          </a:p>
        </p:txBody>
      </p:sp>
      <p:sp>
        <p:nvSpPr>
          <p:cNvPr id="47" name="Shape 47"/>
          <p:cNvSpPr>
            <a:spLocks noGrp="1"/>
          </p:cNvSpPr>
          <p:nvPr>
            <p:ph type="body" sz="half" idx="4294967295"/>
          </p:nvPr>
        </p:nvSpPr>
        <p:spPr>
          <a:xfrm>
            <a:off x="457200" y="1600200"/>
            <a:ext cx="8534400" cy="2514600"/>
          </a:xfrm>
          <a:prstGeom prst="rect">
            <a:avLst/>
          </a:prstGeom>
        </p:spPr>
        <p:txBody>
          <a:bodyPr>
            <a:normAutofit/>
          </a:bodyPr>
          <a:lstStyle/>
          <a:p>
            <a:pPr>
              <a:spcBef>
                <a:spcPts val="600"/>
              </a:spcBef>
              <a:buChar char="•"/>
              <a:defRPr sz="2800">
                <a:effectLst>
                  <a:outerShdw blurRad="12700" dist="25400" dir="2700000" rotWithShape="0">
                    <a:srgbClr val="000000"/>
                  </a:outerShdw>
                </a:effectLst>
              </a:defRPr>
            </a:pPr>
            <a:r>
              <a:t>The modes of thought that come from CS are influencing a huge number of fields</a:t>
            </a:r>
          </a:p>
          <a:p>
            <a:pPr>
              <a:spcBef>
                <a:spcPts val="600"/>
              </a:spcBef>
              <a:buChar char="•"/>
              <a:defRPr sz="2800">
                <a:effectLst>
                  <a:outerShdw blurRad="12700" dist="25400" dir="2700000" rotWithShape="0">
                    <a:srgbClr val="000000"/>
                  </a:outerShdw>
                </a:effectLst>
              </a:defRPr>
            </a:pPr>
            <a:r>
              <a:t>Modeling &amp; Simulation</a:t>
            </a:r>
          </a:p>
          <a:p>
            <a:pPr marL="742950" lvl="1" indent="-285750">
              <a:spcBef>
                <a:spcPts val="0"/>
              </a:spcBef>
              <a:buClrTx/>
              <a:buFont typeface="Tahoma"/>
              <a:defRPr sz="2400">
                <a:effectLst>
                  <a:outerShdw blurRad="12700" dist="25400" dir="2700000" rotWithShape="0">
                    <a:srgbClr val="000000"/>
                  </a:outerShdw>
                </a:effectLst>
              </a:defRPr>
            </a:pPr>
            <a:r>
              <a:t>We can create all sorts of worlds inside the computer to work with</a:t>
            </a:r>
          </a:p>
        </p:txBody>
      </p:sp>
      <p:pic>
        <p:nvPicPr>
          <p:cNvPr id="48" name="simulation.jpeg" descr="simulation"/>
          <p:cNvPicPr>
            <a:picLocks noChangeAspect="1"/>
          </p:cNvPicPr>
          <p:nvPr/>
        </p:nvPicPr>
        <p:blipFill>
          <a:blip r:embed="rId2"/>
          <a:srcRect t="24960" b="19200"/>
          <a:stretch>
            <a:fillRect/>
          </a:stretch>
        </p:blipFill>
        <p:spPr>
          <a:xfrm>
            <a:off x="2438400" y="3809999"/>
            <a:ext cx="5486400" cy="2895602"/>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a:spLocks noGrp="1"/>
          </p:cNvSpPr>
          <p:nvPr>
            <p:ph type="title" idx="4294967295"/>
          </p:nvPr>
        </p:nvSpPr>
        <p:spPr>
          <a:xfrm>
            <a:off x="457200" y="292100"/>
            <a:ext cx="8229600" cy="1384300"/>
          </a:xfrm>
          <a:prstGeom prst="rect">
            <a:avLst/>
          </a:prstGeom>
        </p:spPr>
        <p:txBody>
          <a:bodyPr>
            <a:normAutofit/>
          </a:bodyPr>
          <a:lstStyle>
            <a:lvl1pPr>
              <a:defRPr b="1">
                <a:effectLst>
                  <a:outerShdw blurRad="12700" dist="25400" dir="2700000" rotWithShape="0">
                    <a:srgbClr val="000000"/>
                  </a:outerShdw>
                </a:effectLst>
              </a:defRPr>
            </a:lvl1pPr>
          </a:lstStyle>
          <a:p>
            <a:r>
              <a:t>What does a computer do?</a:t>
            </a:r>
          </a:p>
        </p:txBody>
      </p:sp>
      <p:sp>
        <p:nvSpPr>
          <p:cNvPr id="51" name="Shape 51"/>
          <p:cNvSpPr>
            <a:spLocks noGrp="1"/>
          </p:cNvSpPr>
          <p:nvPr>
            <p:ph type="body" idx="4294967295"/>
          </p:nvPr>
        </p:nvSpPr>
        <p:spPr>
          <a:xfrm>
            <a:off x="457200" y="1905000"/>
            <a:ext cx="8153400" cy="4114800"/>
          </a:xfrm>
          <a:prstGeom prst="rect">
            <a:avLst/>
          </a:prstGeom>
        </p:spPr>
        <p:txBody>
          <a:bodyPr>
            <a:normAutofit/>
          </a:bodyPr>
          <a:lstStyle/>
          <a:p>
            <a:pPr>
              <a:spcBef>
                <a:spcPts val="600"/>
              </a:spcBef>
              <a:buChar char="•"/>
              <a:defRPr sz="2800">
                <a:effectLst>
                  <a:outerShdw blurRad="12700" dist="25400" dir="2700000" rotWithShape="0">
                    <a:srgbClr val="000000"/>
                  </a:outerShdw>
                </a:effectLst>
              </a:defRPr>
            </a:pPr>
            <a:r>
              <a:t>Computers internally just keep doing the same thing over and over:</a:t>
            </a:r>
          </a:p>
          <a:p>
            <a:pPr marL="742950" lvl="1" indent="-285750">
              <a:spcBef>
                <a:spcPts val="0"/>
              </a:spcBef>
              <a:buClrTx/>
              <a:buFont typeface="Tahoma"/>
              <a:defRPr sz="2400">
                <a:effectLst>
                  <a:outerShdw blurRad="12700" dist="25400" dir="2700000" rotWithShape="0">
                    <a:srgbClr val="000000"/>
                  </a:outerShdw>
                </a:effectLst>
              </a:defRPr>
            </a:pPr>
            <a:r>
              <a:t>Get the next instruction</a:t>
            </a:r>
          </a:p>
          <a:p>
            <a:pPr marL="742950" lvl="1" indent="-285750">
              <a:spcBef>
                <a:spcPts val="0"/>
              </a:spcBef>
              <a:buClrTx/>
              <a:buFont typeface="Tahoma"/>
              <a:defRPr sz="2400">
                <a:effectLst>
                  <a:outerShdw blurRad="12700" dist="25400" dir="2700000" rotWithShape="0">
                    <a:srgbClr val="000000"/>
                  </a:outerShdw>
                </a:effectLst>
              </a:defRPr>
            </a:pPr>
            <a:r>
              <a:t>Do whatever it says</a:t>
            </a:r>
          </a:p>
          <a:p>
            <a:pPr marL="742950" lvl="1" indent="-285750">
              <a:spcBef>
                <a:spcPts val="0"/>
              </a:spcBef>
              <a:buClrTx/>
              <a:buFont typeface="Tahoma"/>
              <a:defRPr sz="2400">
                <a:effectLst>
                  <a:outerShdw blurRad="12700" dist="25400" dir="2700000" rotWithShape="0">
                    <a:srgbClr val="000000"/>
                  </a:outerShdw>
                </a:effectLst>
              </a:defRPr>
            </a:pPr>
            <a:r>
              <a:t>Go back to step #1</a:t>
            </a:r>
            <a:br/>
            <a:endParaRPr/>
          </a:p>
          <a:p>
            <a:pPr marL="742950" lvl="1" indent="-285750">
              <a:spcBef>
                <a:spcPts val="0"/>
              </a:spcBef>
              <a:buClrTx/>
              <a:buFont typeface="Tahoma"/>
              <a:defRPr sz="2400">
                <a:effectLst>
                  <a:outerShdw blurRad="12700" dist="25400" dir="2700000" rotWithShape="0">
                    <a:srgbClr val="000000"/>
                  </a:outerShdw>
                </a:effectLst>
              </a:defRPr>
            </a:pPr>
            <a:endParaRPr/>
          </a:p>
          <a:p>
            <a:pPr>
              <a:spcBef>
                <a:spcPts val="600"/>
              </a:spcBef>
              <a:buChar char="•"/>
              <a:defRPr sz="2800">
                <a:effectLst>
                  <a:outerShdw blurRad="12700" dist="25400" dir="2700000" rotWithShape="0">
                    <a:srgbClr val="000000"/>
                  </a:outerShdw>
                </a:effectLst>
              </a:defRPr>
            </a:pPr>
            <a:r>
              <a:t>But its internal instructions are in binary -- too hard for people to understand easily</a:t>
            </a:r>
          </a:p>
        </p:txBody>
      </p:sp>
      <p:pic>
        <p:nvPicPr>
          <p:cNvPr id="52" name="merrygoround.jpeg" descr="merrygoround"/>
          <p:cNvPicPr>
            <a:picLocks noChangeAspect="1"/>
          </p:cNvPicPr>
          <p:nvPr/>
        </p:nvPicPr>
        <p:blipFill>
          <a:blip r:embed="rId2"/>
          <a:stretch>
            <a:fillRect/>
          </a:stretch>
        </p:blipFill>
        <p:spPr>
          <a:xfrm>
            <a:off x="5334000" y="2511425"/>
            <a:ext cx="3286125" cy="2233613"/>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Shape 66"/>
          <p:cNvSpPr>
            <a:spLocks noGrp="1"/>
          </p:cNvSpPr>
          <p:nvPr>
            <p:ph type="title" idx="4294967295"/>
          </p:nvPr>
        </p:nvSpPr>
        <p:spPr>
          <a:xfrm>
            <a:off x="457200" y="292100"/>
            <a:ext cx="8229600" cy="1384300"/>
          </a:xfrm>
          <a:prstGeom prst="rect">
            <a:avLst/>
          </a:prstGeom>
        </p:spPr>
        <p:txBody>
          <a:bodyPr>
            <a:normAutofit/>
          </a:bodyPr>
          <a:lstStyle>
            <a:lvl1pPr>
              <a:defRPr>
                <a:effectLst>
                  <a:outerShdw blurRad="12700" dist="25400" dir="2700000" rotWithShape="0">
                    <a:srgbClr val="000000"/>
                  </a:outerShdw>
                </a:effectLst>
              </a:defRPr>
            </a:lvl1pPr>
          </a:lstStyle>
          <a:p>
            <a:r>
              <a:t>Natural Languages</a:t>
            </a:r>
          </a:p>
        </p:txBody>
      </p:sp>
      <p:sp>
        <p:nvSpPr>
          <p:cNvPr id="67" name="Shape 67"/>
          <p:cNvSpPr>
            <a:spLocks noGrp="1"/>
          </p:cNvSpPr>
          <p:nvPr>
            <p:ph type="body" idx="4294967295"/>
          </p:nvPr>
        </p:nvSpPr>
        <p:spPr>
          <a:xfrm>
            <a:off x="457200" y="1905000"/>
            <a:ext cx="8001000" cy="4114800"/>
          </a:xfrm>
          <a:prstGeom prst="rect">
            <a:avLst/>
          </a:prstGeom>
        </p:spPr>
        <p:txBody>
          <a:bodyPr>
            <a:normAutofit/>
          </a:bodyPr>
          <a:lstStyle/>
          <a:p>
            <a:pPr>
              <a:spcBef>
                <a:spcPts val="600"/>
              </a:spcBef>
              <a:buChar char="•"/>
              <a:defRPr sz="2800">
                <a:effectLst>
                  <a:outerShdw blurRad="12700" dist="25400" dir="2700000" rotWithShape="0">
                    <a:srgbClr val="000000"/>
                  </a:outerShdw>
                </a:effectLst>
              </a:defRPr>
            </a:pPr>
            <a:r>
              <a:t>Computers don</a:t>
            </a:r>
            <a:r>
              <a:rPr>
                <a:latin typeface="Arial"/>
                <a:ea typeface="Arial"/>
                <a:cs typeface="Arial"/>
                <a:sym typeface="Arial"/>
              </a:rPr>
              <a:t>’</a:t>
            </a:r>
            <a:r>
              <a:t>t understand English</a:t>
            </a:r>
          </a:p>
          <a:p>
            <a:pPr>
              <a:spcBef>
                <a:spcPts val="600"/>
              </a:spcBef>
              <a:buChar char="•"/>
              <a:defRPr sz="2800">
                <a:effectLst>
                  <a:outerShdw blurRad="12700" dist="25400" dir="2700000" rotWithShape="0">
                    <a:srgbClr val="000000"/>
                  </a:outerShdw>
                </a:effectLst>
              </a:defRPr>
            </a:pPr>
            <a:r>
              <a:t>Need to deal with</a:t>
            </a:r>
          </a:p>
          <a:p>
            <a:pPr marL="742950" lvl="1" indent="-285750">
              <a:spcBef>
                <a:spcPts val="0"/>
              </a:spcBef>
              <a:buClrTx/>
              <a:buFont typeface="Tahoma"/>
              <a:defRPr sz="2400">
                <a:effectLst>
                  <a:outerShdw blurRad="12700" dist="25400" dir="2700000" rotWithShape="0">
                    <a:srgbClr val="000000"/>
                  </a:outerShdw>
                </a:effectLst>
              </a:defRPr>
            </a:pPr>
            <a:r>
              <a:t>Ambiguity</a:t>
            </a:r>
          </a:p>
          <a:p>
            <a:pPr marL="742950" lvl="1" indent="-285750">
              <a:spcBef>
                <a:spcPts val="0"/>
              </a:spcBef>
              <a:buClrTx/>
              <a:buFont typeface="Tahoma"/>
              <a:defRPr sz="2400">
                <a:effectLst>
                  <a:outerShdw blurRad="12700" dist="25400" dir="2700000" rotWithShape="0">
                    <a:srgbClr val="000000"/>
                  </a:outerShdw>
                </a:effectLst>
              </a:defRPr>
            </a:pPr>
            <a:r>
              <a:t>Redundancy</a:t>
            </a:r>
          </a:p>
          <a:p>
            <a:pPr marL="742950" lvl="1" indent="-285750">
              <a:spcBef>
                <a:spcPts val="0"/>
              </a:spcBef>
              <a:buClrTx/>
              <a:buFont typeface="Tahoma"/>
              <a:defRPr sz="2400">
                <a:effectLst>
                  <a:outerShdw blurRad="12700" dist="25400" dir="2700000" rotWithShape="0">
                    <a:srgbClr val="000000"/>
                  </a:outerShdw>
                </a:effectLst>
              </a:defRPr>
            </a:pPr>
            <a:r>
              <a:t>Literalness</a:t>
            </a:r>
          </a:p>
          <a:p>
            <a:pPr marL="742950" lvl="1" indent="-285750">
              <a:spcBef>
                <a:spcPts val="0"/>
              </a:spcBef>
              <a:buClrTx/>
              <a:buFont typeface="Tahoma"/>
              <a:defRPr sz="2400">
                <a:effectLst>
                  <a:outerShdw blurRad="12700" dist="25400" dir="2700000" rotWithShape="0">
                    <a:srgbClr val="000000"/>
                  </a:outerShdw>
                </a:effectLst>
              </a:defRPr>
            </a:pPr>
            <a:endParaRPr/>
          </a:p>
          <a:p>
            <a:pPr marL="742950" lvl="1" indent="-285750">
              <a:spcBef>
                <a:spcPts val="0"/>
              </a:spcBef>
              <a:buClrTx/>
              <a:buFont typeface="Tahoma"/>
              <a:defRPr sz="2400">
                <a:effectLst>
                  <a:outerShdw blurRad="12700" dist="25400" dir="2700000" rotWithShape="0">
                    <a:srgbClr val="000000"/>
                  </a:outerShdw>
                </a:effectLst>
              </a:defRPr>
            </a:pPr>
            <a:endParaRPr/>
          </a:p>
          <a:p>
            <a:pPr>
              <a:spcBef>
                <a:spcPts val="600"/>
              </a:spcBef>
              <a:buChar char="•"/>
              <a:defRPr sz="2800">
                <a:effectLst>
                  <a:outerShdw blurRad="12700" dist="25400" dir="2700000" rotWithShape="0">
                    <a:srgbClr val="000000"/>
                  </a:outerShdw>
                </a:effectLst>
              </a:defRPr>
            </a:pPr>
            <a:r>
              <a:t>So, we express what a computer should do in a </a:t>
            </a:r>
            <a:r>
              <a:rPr b="1"/>
              <a:t>formal language</a:t>
            </a:r>
          </a:p>
        </p:txBody>
      </p:sp>
      <p:pic>
        <p:nvPicPr>
          <p:cNvPr id="68" name="luvbot.png" descr="luvbot"/>
          <p:cNvPicPr>
            <a:picLocks noChangeAspect="1"/>
          </p:cNvPicPr>
          <p:nvPr/>
        </p:nvPicPr>
        <p:blipFill>
          <a:blip r:embed="rId2"/>
          <a:stretch>
            <a:fillRect/>
          </a:stretch>
        </p:blipFill>
        <p:spPr>
          <a:xfrm>
            <a:off x="6781800" y="2389187"/>
            <a:ext cx="1905000" cy="2303463"/>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Shape 70"/>
          <p:cNvSpPr>
            <a:spLocks noGrp="1"/>
          </p:cNvSpPr>
          <p:nvPr>
            <p:ph type="title" idx="4294967295"/>
          </p:nvPr>
        </p:nvSpPr>
        <p:spPr>
          <a:xfrm>
            <a:off x="457200" y="292100"/>
            <a:ext cx="8229600" cy="1384300"/>
          </a:xfrm>
          <a:prstGeom prst="rect">
            <a:avLst/>
          </a:prstGeom>
        </p:spPr>
        <p:txBody>
          <a:bodyPr>
            <a:normAutofit/>
          </a:bodyPr>
          <a:lstStyle>
            <a:lvl1pPr>
              <a:defRPr b="1">
                <a:effectLst>
                  <a:outerShdw blurRad="12700" dist="25400" dir="2700000" rotWithShape="0">
                    <a:srgbClr val="000000"/>
                  </a:outerShdw>
                </a:effectLst>
              </a:defRPr>
            </a:lvl1pPr>
          </a:lstStyle>
          <a:p>
            <a:r>
              <a:t>Formal Languages</a:t>
            </a:r>
          </a:p>
        </p:txBody>
      </p:sp>
      <p:sp>
        <p:nvSpPr>
          <p:cNvPr id="71" name="Shape 71"/>
          <p:cNvSpPr>
            <a:spLocks noGrp="1"/>
          </p:cNvSpPr>
          <p:nvPr>
            <p:ph type="body" idx="4294967295"/>
          </p:nvPr>
        </p:nvSpPr>
        <p:spPr>
          <a:xfrm>
            <a:off x="3352800" y="1371600"/>
            <a:ext cx="5715000" cy="5486400"/>
          </a:xfrm>
          <a:prstGeom prst="rect">
            <a:avLst/>
          </a:prstGeom>
        </p:spPr>
        <p:txBody>
          <a:bodyPr>
            <a:normAutofit/>
          </a:bodyPr>
          <a:lstStyle/>
          <a:p>
            <a:pPr>
              <a:spcBef>
                <a:spcPts val="600"/>
              </a:spcBef>
              <a:buChar char="•"/>
              <a:defRPr sz="2800">
                <a:effectLst>
                  <a:outerShdw blurRad="12700" dist="25400" dir="2700000" rotWithShape="0">
                    <a:srgbClr val="000000"/>
                  </a:outerShdw>
                </a:effectLst>
              </a:defRPr>
            </a:pPr>
            <a:r>
              <a:t>A program usually just a document -- a written list of instructions</a:t>
            </a:r>
          </a:p>
          <a:p>
            <a:pPr>
              <a:spcBef>
                <a:spcPts val="600"/>
              </a:spcBef>
              <a:buChar char="•"/>
              <a:defRPr sz="2800">
                <a:effectLst>
                  <a:outerShdw blurRad="12700" dist="25400" dir="2700000" rotWithShape="0">
                    <a:srgbClr val="000000"/>
                  </a:outerShdw>
                </a:effectLst>
              </a:defRPr>
            </a:pPr>
            <a:endParaRPr/>
          </a:p>
          <a:p>
            <a:pPr>
              <a:spcBef>
                <a:spcPts val="600"/>
              </a:spcBef>
              <a:buChar char="•"/>
              <a:defRPr sz="2800">
                <a:effectLst>
                  <a:outerShdw blurRad="12700" dist="25400" dir="2700000" rotWithShape="0">
                    <a:srgbClr val="000000"/>
                  </a:outerShdw>
                </a:effectLst>
              </a:defRPr>
            </a:pPr>
            <a:endParaRPr/>
          </a:p>
          <a:p>
            <a:pPr>
              <a:spcBef>
                <a:spcPts val="600"/>
              </a:spcBef>
              <a:buChar char="•"/>
              <a:defRPr sz="2800">
                <a:effectLst>
                  <a:outerShdw blurRad="12700" dist="25400" dir="2700000" rotWithShape="0">
                    <a:srgbClr val="000000"/>
                  </a:outerShdw>
                </a:effectLst>
              </a:defRPr>
            </a:pPr>
            <a:endParaRPr/>
          </a:p>
          <a:p>
            <a:pPr>
              <a:spcBef>
                <a:spcPts val="600"/>
              </a:spcBef>
              <a:buChar char="•"/>
              <a:defRPr sz="2800">
                <a:effectLst>
                  <a:outerShdw blurRad="12700" dist="25400" dir="2700000" rotWithShape="0">
                    <a:srgbClr val="000000"/>
                  </a:outerShdw>
                </a:effectLst>
              </a:defRPr>
            </a:pPr>
            <a:endParaRPr/>
          </a:p>
          <a:p>
            <a:pPr>
              <a:spcBef>
                <a:spcPts val="600"/>
              </a:spcBef>
              <a:buChar char="•"/>
              <a:defRPr sz="2800">
                <a:effectLst>
                  <a:outerShdw blurRad="12700" dist="25400" dir="2700000" rotWithShape="0">
                    <a:srgbClr val="000000"/>
                  </a:outerShdw>
                </a:effectLst>
              </a:defRPr>
            </a:pPr>
            <a:endParaRPr/>
          </a:p>
          <a:p>
            <a:pPr>
              <a:spcBef>
                <a:spcPts val="600"/>
              </a:spcBef>
              <a:buChar char="•"/>
              <a:defRPr sz="2800">
                <a:effectLst>
                  <a:outerShdw blurRad="12700" dist="25400" dir="2700000" rotWithShape="0">
                    <a:srgbClr val="000000"/>
                  </a:outerShdw>
                </a:effectLst>
              </a:defRPr>
            </a:pPr>
            <a:r>
              <a:t>You saw some of this with HTML -- A markup language is sort-of a programming language</a:t>
            </a:r>
          </a:p>
        </p:txBody>
      </p:sp>
      <p:pic>
        <p:nvPicPr>
          <p:cNvPr id="72" name="tuxedo.jpeg" descr="tuxedo"/>
          <p:cNvPicPr>
            <a:picLocks noChangeAspect="1"/>
          </p:cNvPicPr>
          <p:nvPr/>
        </p:nvPicPr>
        <p:blipFill>
          <a:blip r:embed="rId2"/>
          <a:stretch>
            <a:fillRect/>
          </a:stretch>
        </p:blipFill>
        <p:spPr>
          <a:xfrm>
            <a:off x="0" y="1676400"/>
            <a:ext cx="3352800" cy="4525963"/>
          </a:xfrm>
          <a:prstGeom prst="rect">
            <a:avLst/>
          </a:prstGeom>
          <a:ln w="12700">
            <a:miter lim="400000"/>
          </a:ln>
        </p:spPr>
      </p:pic>
      <p:sp>
        <p:nvSpPr>
          <p:cNvPr id="73" name="Shape 73"/>
          <p:cNvSpPr/>
          <p:nvPr/>
        </p:nvSpPr>
        <p:spPr>
          <a:xfrm>
            <a:off x="4114800" y="3138487"/>
            <a:ext cx="5029200" cy="35066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defTabSz="457200">
              <a:spcBef>
                <a:spcPts val="1000"/>
              </a:spcBef>
              <a:defRPr sz="1800" b="1">
                <a:solidFill>
                  <a:srgbClr val="FFFFFF"/>
                </a:solidFill>
                <a:latin typeface="Arial"/>
                <a:ea typeface="Arial"/>
                <a:cs typeface="Arial"/>
                <a:sym typeface="Arial"/>
              </a:defRPr>
            </a:pPr>
            <a:r>
              <a:t>Poetry</a:t>
            </a:r>
            <a:r>
              <a:rPr b="0"/>
              <a:t>: Ambiguity and metaphor are important</a:t>
            </a:r>
          </a:p>
        </p:txBody>
      </p:sp>
      <p:sp>
        <p:nvSpPr>
          <p:cNvPr id="74" name="Shape 74"/>
          <p:cNvSpPr/>
          <p:nvPr/>
        </p:nvSpPr>
        <p:spPr>
          <a:xfrm>
            <a:off x="4114799" y="3886200"/>
            <a:ext cx="4572002" cy="35066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defTabSz="457200">
              <a:spcBef>
                <a:spcPts val="1000"/>
              </a:spcBef>
              <a:defRPr sz="1800" b="1">
                <a:solidFill>
                  <a:srgbClr val="FFFFFF"/>
                </a:solidFill>
                <a:latin typeface="Arial"/>
                <a:ea typeface="Arial"/>
                <a:cs typeface="Arial"/>
                <a:sym typeface="Arial"/>
              </a:defRPr>
            </a:pPr>
            <a:r>
              <a:t>Prose</a:t>
            </a:r>
            <a:r>
              <a:rPr b="0"/>
              <a:t>: Literalness and structure important</a:t>
            </a:r>
          </a:p>
        </p:txBody>
      </p:sp>
      <p:sp>
        <p:nvSpPr>
          <p:cNvPr id="75" name="Shape 75"/>
          <p:cNvSpPr/>
          <p:nvPr/>
        </p:nvSpPr>
        <p:spPr>
          <a:xfrm>
            <a:off x="4114800" y="4572000"/>
            <a:ext cx="3810000" cy="35066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defTabSz="457200">
              <a:spcBef>
                <a:spcPts val="1000"/>
              </a:spcBef>
              <a:defRPr sz="1800" b="1">
                <a:solidFill>
                  <a:srgbClr val="FFFFFF"/>
                </a:solidFill>
                <a:latin typeface="Arial"/>
                <a:ea typeface="Arial"/>
                <a:cs typeface="Arial"/>
                <a:sym typeface="Arial"/>
              </a:defRPr>
            </a:pPr>
            <a:r>
              <a:t>Program</a:t>
            </a:r>
            <a:r>
              <a:rPr b="0"/>
              <a:t>: Formal, precise structure</a:t>
            </a:r>
          </a:p>
        </p:txBody>
      </p:sp>
      <p:sp>
        <p:nvSpPr>
          <p:cNvPr id="76" name="Shape 76"/>
          <p:cNvSpPr/>
          <p:nvPr/>
        </p:nvSpPr>
        <p:spPr>
          <a:xfrm>
            <a:off x="3733800" y="2895599"/>
            <a:ext cx="304801" cy="228600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4320"/>
                </a:lnTo>
                <a:lnTo>
                  <a:pt x="16200" y="4320"/>
                </a:lnTo>
                <a:lnTo>
                  <a:pt x="16200" y="17280"/>
                </a:lnTo>
                <a:lnTo>
                  <a:pt x="21600" y="17280"/>
                </a:lnTo>
                <a:lnTo>
                  <a:pt x="10800" y="21600"/>
                </a:lnTo>
                <a:lnTo>
                  <a:pt x="0" y="17280"/>
                </a:lnTo>
                <a:lnTo>
                  <a:pt x="5400" y="17280"/>
                </a:lnTo>
                <a:lnTo>
                  <a:pt x="5400" y="4320"/>
                </a:lnTo>
                <a:lnTo>
                  <a:pt x="0" y="4320"/>
                </a:lnTo>
                <a:close/>
              </a:path>
            </a:pathLst>
          </a:custGeom>
          <a:solidFill>
            <a:schemeClr val="accent1"/>
          </a:solidFill>
          <a:ln>
            <a:solidFill>
              <a:srgbClr val="FFFFFF"/>
            </a:solidFill>
          </a:ln>
        </p:spPr>
        <p:txBody>
          <a:bodyPr lIns="45719" rIns="45719" anchor="ctr"/>
          <a:lstStyle/>
          <a:p>
            <a:pPr defTabSz="457200">
              <a:defRPr sz="1800">
                <a:solidFill>
                  <a:srgbClr val="FFFFFF"/>
                </a:solidFill>
              </a:defRPr>
            </a:pPr>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Shape 81"/>
          <p:cNvSpPr>
            <a:spLocks noGrp="1"/>
          </p:cNvSpPr>
          <p:nvPr>
            <p:ph type="title" idx="4294967295"/>
          </p:nvPr>
        </p:nvSpPr>
        <p:spPr>
          <a:xfrm>
            <a:off x="457200" y="292100"/>
            <a:ext cx="8229600" cy="1384300"/>
          </a:xfrm>
          <a:prstGeom prst="rect">
            <a:avLst/>
          </a:prstGeom>
        </p:spPr>
        <p:txBody>
          <a:bodyPr>
            <a:normAutofit/>
          </a:bodyPr>
          <a:lstStyle>
            <a:lvl1pPr>
              <a:defRPr>
                <a:effectLst>
                  <a:outerShdw blurRad="12700" dist="25400" dir="2700000" rotWithShape="0">
                    <a:srgbClr val="000000"/>
                  </a:outerShdw>
                </a:effectLst>
              </a:defRPr>
            </a:lvl1pPr>
          </a:lstStyle>
          <a:p>
            <a:r>
              <a:t>Programming Languages</a:t>
            </a:r>
          </a:p>
        </p:txBody>
      </p:sp>
      <p:sp>
        <p:nvSpPr>
          <p:cNvPr id="82" name="Shape 82"/>
          <p:cNvSpPr>
            <a:spLocks noGrp="1"/>
          </p:cNvSpPr>
          <p:nvPr>
            <p:ph type="body" sz="half" idx="4294967295"/>
          </p:nvPr>
        </p:nvSpPr>
        <p:spPr>
          <a:xfrm>
            <a:off x="76200" y="1646237"/>
            <a:ext cx="5410200" cy="4525963"/>
          </a:xfrm>
          <a:prstGeom prst="rect">
            <a:avLst/>
          </a:prstGeom>
        </p:spPr>
        <p:txBody>
          <a:bodyPr>
            <a:normAutofit/>
          </a:bodyPr>
          <a:lstStyle/>
          <a:p>
            <a:pPr>
              <a:spcBef>
                <a:spcPts val="600"/>
              </a:spcBef>
              <a:buChar char="•"/>
              <a:defRPr sz="2800">
                <a:effectLst>
                  <a:outerShdw blurRad="12700" dist="25400" dir="2700000" rotWithShape="0">
                    <a:srgbClr val="000000"/>
                  </a:outerShdw>
                </a:effectLst>
              </a:defRPr>
            </a:pPr>
            <a:r>
              <a:rPr dirty="0"/>
              <a:t>Some simple ones are built in to programs you use every day</a:t>
            </a:r>
          </a:p>
          <a:p>
            <a:pPr marL="742950" lvl="1" indent="-285750">
              <a:spcBef>
                <a:spcPts val="0"/>
              </a:spcBef>
              <a:buClrTx/>
              <a:buFont typeface="Tahoma"/>
              <a:defRPr sz="2400">
                <a:effectLst>
                  <a:outerShdw blurRad="12700" dist="25400" dir="2700000" rotWithShape="0">
                    <a:srgbClr val="000000"/>
                  </a:outerShdw>
                </a:effectLst>
              </a:defRPr>
            </a:pPr>
            <a:r>
              <a:rPr dirty="0"/>
              <a:t>Excel is a programming language (and contains another)</a:t>
            </a:r>
          </a:p>
          <a:p>
            <a:pPr marL="742950" lvl="1" indent="-285750">
              <a:spcBef>
                <a:spcPts val="0"/>
              </a:spcBef>
              <a:buClrTx/>
              <a:buFont typeface="Tahoma"/>
              <a:defRPr sz="2400">
                <a:effectLst>
                  <a:outerShdw blurRad="12700" dist="25400" dir="2700000" rotWithShape="0">
                    <a:srgbClr val="000000"/>
                  </a:outerShdw>
                </a:effectLst>
              </a:defRPr>
            </a:pPr>
            <a:r>
              <a:rPr dirty="0"/>
              <a:t>Word Macro Language</a:t>
            </a:r>
          </a:p>
          <a:p>
            <a:pPr marL="742950" lvl="1" indent="-285750">
              <a:spcBef>
                <a:spcPts val="0"/>
              </a:spcBef>
              <a:buClrTx/>
              <a:buFont typeface="Tahoma"/>
              <a:defRPr sz="2400">
                <a:effectLst>
                  <a:outerShdw blurRad="12700" dist="25400" dir="2700000" rotWithShape="0">
                    <a:srgbClr val="000000"/>
                  </a:outerShdw>
                </a:effectLst>
              </a:defRPr>
            </a:pPr>
            <a:endParaRPr dirty="0"/>
          </a:p>
          <a:p>
            <a:pPr>
              <a:spcBef>
                <a:spcPts val="600"/>
              </a:spcBef>
              <a:buChar char="•"/>
              <a:defRPr sz="2800">
                <a:effectLst>
                  <a:outerShdw blurRad="12700" dist="25400" dir="2700000" rotWithShape="0">
                    <a:srgbClr val="000000"/>
                  </a:outerShdw>
                </a:effectLst>
              </a:defRPr>
            </a:pPr>
            <a:r>
              <a:rPr dirty="0"/>
              <a:t>There are also General Purpose Programming Languages</a:t>
            </a:r>
            <a:endParaRPr lang="en-US" dirty="0"/>
          </a:p>
          <a:p>
            <a:pPr>
              <a:spcBef>
                <a:spcPts val="600"/>
              </a:spcBef>
              <a:buChar char="•"/>
              <a:defRPr sz="2800">
                <a:effectLst>
                  <a:outerShdw blurRad="12700" dist="25400" dir="2700000" rotWithShape="0">
                    <a:srgbClr val="000000"/>
                  </a:outerShdw>
                </a:effectLst>
              </a:defRPr>
            </a:pPr>
            <a:endParaRPr lang="en-US" dirty="0"/>
          </a:p>
          <a:p>
            <a:pPr>
              <a:spcBef>
                <a:spcPts val="600"/>
              </a:spcBef>
              <a:buChar char="•"/>
              <a:defRPr sz="2800">
                <a:effectLst>
                  <a:outerShdw blurRad="12700" dist="25400" dir="2700000" rotWithShape="0">
                    <a:srgbClr val="000000"/>
                  </a:outerShdw>
                </a:effectLst>
              </a:defRPr>
            </a:pPr>
            <a:r>
              <a:rPr lang="en-US" dirty="0"/>
              <a:t>Java, Python, C, etc.</a:t>
            </a:r>
          </a:p>
        </p:txBody>
      </p:sp>
      <p:pic>
        <p:nvPicPr>
          <p:cNvPr id="83" name="progpang.jpeg" descr="progpang"/>
          <p:cNvPicPr>
            <a:picLocks noChangeAspect="1"/>
          </p:cNvPicPr>
          <p:nvPr/>
        </p:nvPicPr>
        <p:blipFill>
          <a:blip r:embed="rId2"/>
          <a:stretch>
            <a:fillRect/>
          </a:stretch>
        </p:blipFill>
        <p:spPr>
          <a:xfrm>
            <a:off x="5562600" y="1524000"/>
            <a:ext cx="3429000" cy="4525963"/>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Ocean">
  <a:themeElements>
    <a:clrScheme name="Ocean">
      <a:dk1>
        <a:srgbClr val="999999"/>
      </a:dk1>
      <a:lt1>
        <a:srgbClr val="000099"/>
      </a:lt1>
      <a:dk2>
        <a:srgbClr val="A7A7A7"/>
      </a:dk2>
      <a:lt2>
        <a:srgbClr val="535353"/>
      </a:lt2>
      <a:accent1>
        <a:srgbClr val="33CCCC"/>
      </a:accent1>
      <a:accent2>
        <a:srgbClr val="00C600"/>
      </a:accent2>
      <a:accent3>
        <a:srgbClr val="9BBB59"/>
      </a:accent3>
      <a:accent4>
        <a:srgbClr val="8064A2"/>
      </a:accent4>
      <a:accent5>
        <a:srgbClr val="4BACC6"/>
      </a:accent5>
      <a:accent6>
        <a:srgbClr val="F79646"/>
      </a:accent6>
      <a:hlink>
        <a:srgbClr val="0000FF"/>
      </a:hlink>
      <a:folHlink>
        <a:srgbClr val="FF00FF"/>
      </a:folHlink>
    </a:clrScheme>
    <a:fontScheme name="Ocean">
      <a:majorFont>
        <a:latin typeface="Times New Roman"/>
        <a:ea typeface="Times New Roman"/>
        <a:cs typeface="Times New Roman"/>
      </a:majorFont>
      <a:minorFont>
        <a:latin typeface="Helvetica"/>
        <a:ea typeface="Helvetica"/>
        <a:cs typeface="Helvetica"/>
      </a:minorFont>
    </a:fontScheme>
    <a:fmtScheme name="Ocea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99"/>
            </a:solidFill>
            <a:effectLst/>
            <a:uFillTx/>
            <a:latin typeface="Tahoma"/>
            <a:ea typeface="Tahoma"/>
            <a:cs typeface="Tahoma"/>
            <a:sym typeface="Tahom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99"/>
            </a:solidFill>
            <a:effectLst/>
            <a:uFillTx/>
            <a:latin typeface="Tahoma"/>
            <a:ea typeface="Tahoma"/>
            <a:cs typeface="Tahoma"/>
            <a:sym typeface="Tahom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cean">
  <a:themeElements>
    <a:clrScheme name="Ocean">
      <a:dk1>
        <a:srgbClr val="000000"/>
      </a:dk1>
      <a:lt1>
        <a:srgbClr val="FFFFFF"/>
      </a:lt1>
      <a:dk2>
        <a:srgbClr val="A7A7A7"/>
      </a:dk2>
      <a:lt2>
        <a:srgbClr val="535353"/>
      </a:lt2>
      <a:accent1>
        <a:srgbClr val="33CCCC"/>
      </a:accent1>
      <a:accent2>
        <a:srgbClr val="00C600"/>
      </a:accent2>
      <a:accent3>
        <a:srgbClr val="9BBB59"/>
      </a:accent3>
      <a:accent4>
        <a:srgbClr val="8064A2"/>
      </a:accent4>
      <a:accent5>
        <a:srgbClr val="4BACC6"/>
      </a:accent5>
      <a:accent6>
        <a:srgbClr val="F79646"/>
      </a:accent6>
      <a:hlink>
        <a:srgbClr val="0000FF"/>
      </a:hlink>
      <a:folHlink>
        <a:srgbClr val="FF00FF"/>
      </a:folHlink>
    </a:clrScheme>
    <a:fontScheme name="Ocean">
      <a:majorFont>
        <a:latin typeface="Times New Roman"/>
        <a:ea typeface="Times New Roman"/>
        <a:cs typeface="Times New Roman"/>
      </a:majorFont>
      <a:minorFont>
        <a:latin typeface="Helvetica"/>
        <a:ea typeface="Helvetica"/>
        <a:cs typeface="Helvetica"/>
      </a:minorFont>
    </a:fontScheme>
    <a:fmtScheme name="Ocea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99"/>
            </a:solidFill>
            <a:effectLst/>
            <a:uFillTx/>
            <a:latin typeface="Tahoma"/>
            <a:ea typeface="Tahoma"/>
            <a:cs typeface="Tahoma"/>
            <a:sym typeface="Tahom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99"/>
            </a:solidFill>
            <a:effectLst/>
            <a:uFillTx/>
            <a:latin typeface="Tahoma"/>
            <a:ea typeface="Tahoma"/>
            <a:cs typeface="Tahoma"/>
            <a:sym typeface="Tahom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649</TotalTime>
  <Words>2031</Words>
  <Application>Microsoft Macintosh PowerPoint</Application>
  <PresentationFormat>On-screen Show (4:3)</PresentationFormat>
  <Paragraphs>275</Paragraphs>
  <Slides>48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Courier New</vt:lpstr>
      <vt:lpstr>Tahoma</vt:lpstr>
      <vt:lpstr>Times New Roman</vt:lpstr>
      <vt:lpstr>Wingdings</vt:lpstr>
      <vt:lpstr>Ocean</vt:lpstr>
      <vt:lpstr>How to Think Like a Computer Programmer  Beginning Python</vt:lpstr>
      <vt:lpstr>What is Computer Science?</vt:lpstr>
      <vt:lpstr>The Algorithm</vt:lpstr>
      <vt:lpstr>Computer Scientists</vt:lpstr>
      <vt:lpstr>Computer Science as the New Literacy</vt:lpstr>
      <vt:lpstr>What does a computer do?</vt:lpstr>
      <vt:lpstr>Natural Languages</vt:lpstr>
      <vt:lpstr>Formal Languages</vt:lpstr>
      <vt:lpstr>Programming Languages</vt:lpstr>
      <vt:lpstr>Simplifying how we instruct the machine</vt:lpstr>
      <vt:lpstr>Pseudocode</vt:lpstr>
      <vt:lpstr>Some Core Concepts</vt:lpstr>
      <vt:lpstr>State</vt:lpstr>
      <vt:lpstr>Expressions</vt:lpstr>
      <vt:lpstr>Variables</vt:lpstr>
      <vt:lpstr>Control Structures</vt:lpstr>
      <vt:lpstr>Programs</vt:lpstr>
      <vt:lpstr>Complexity</vt:lpstr>
      <vt:lpstr>The Process</vt:lpstr>
      <vt:lpstr>But what do you DO?</vt:lpstr>
      <vt:lpstr>Design</vt:lpstr>
      <vt:lpstr>PowerPoint Presentation</vt:lpstr>
      <vt:lpstr>Test</vt:lpstr>
      <vt:lpstr>Debug</vt:lpstr>
      <vt:lpstr>Beginning Python</vt:lpstr>
      <vt:lpstr>What is Python?</vt:lpstr>
      <vt:lpstr>How does Python work?</vt:lpstr>
      <vt:lpstr>What are we going to do with Python in CS2?</vt:lpstr>
      <vt:lpstr>What tools will you require?</vt:lpstr>
      <vt:lpstr>General Conventions</vt:lpstr>
      <vt:lpstr>Variables</vt:lpstr>
      <vt:lpstr>String Variables</vt:lpstr>
      <vt:lpstr>More String Operations</vt:lpstr>
      <vt:lpstr>String Variables</vt:lpstr>
      <vt:lpstr>Number Variables</vt:lpstr>
      <vt:lpstr>Our First Program</vt:lpstr>
      <vt:lpstr>Another way to achieve the same result</vt:lpstr>
      <vt:lpstr>Expressions </vt:lpstr>
      <vt:lpstr>Operations on Numbers</vt:lpstr>
      <vt:lpstr>More Variable Assignment Examples</vt:lpstr>
      <vt:lpstr>Variable manipulation</vt:lpstr>
      <vt:lpstr>Printing variables</vt:lpstr>
      <vt:lpstr>Inputting Data into your program</vt:lpstr>
      <vt:lpstr>Ok, so let’s write a simple program with the stuff that we have covered so far</vt:lpstr>
      <vt:lpstr>PowerPoint Presentation</vt:lpstr>
      <vt:lpstr>PowerPoint Presentation</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Think Like a Computer Programmer  Beginning Python</dc:title>
  <cp:lastModifiedBy>Donald Stanford</cp:lastModifiedBy>
  <cp:revision>6</cp:revision>
  <dcterms:modified xsi:type="dcterms:W3CDTF">2023-10-31T00:03:39Z</dcterms:modified>
</cp:coreProperties>
</file>