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0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07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3" r:id="rId46"/>
    <p:sldId id="299" r:id="rId47"/>
    <p:sldId id="306" r:id="rId48"/>
    <p:sldId id="300" r:id="rId4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2B5481"/>
        </a:solidFill>
        <a:effectLst/>
        <a:uFillTx/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ahoma"/>
          <a:ea typeface="Tahoma"/>
          <a:cs typeface="Tahoma"/>
        </a:font>
        <a:srgbClr val="2B548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DD"/>
          </a:solidFill>
        </a:fill>
      </a:tcStyle>
    </a:wholeTbl>
    <a:band2H>
      <a:tcTxStyle/>
      <a:tcStyle>
        <a:tcBdr/>
        <a:fill>
          <a:solidFill>
            <a:srgbClr val="E6EFE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ahoma"/>
          <a:ea typeface="Tahoma"/>
          <a:cs typeface="Tahoma"/>
        </a:font>
        <a:srgbClr val="2B548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ahoma"/>
          <a:ea typeface="Tahoma"/>
          <a:cs typeface="Tahoma"/>
        </a:font>
        <a:srgbClr val="2B548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ahoma"/>
          <a:ea typeface="Tahoma"/>
          <a:cs typeface="Tahoma"/>
        </a:font>
        <a:srgbClr val="2B54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9EC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2B548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B5481"/>
              </a:solidFill>
              <a:prstDash val="solid"/>
              <a:round/>
            </a:ln>
          </a:top>
          <a:bottom>
            <a:ln w="25400" cap="flat">
              <a:solidFill>
                <a:srgbClr val="2B548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B5481"/>
              </a:solidFill>
              <a:prstDash val="solid"/>
              <a:round/>
            </a:ln>
          </a:top>
          <a:bottom>
            <a:ln w="25400" cap="flat">
              <a:solidFill>
                <a:srgbClr val="2B548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ahoma"/>
          <a:ea typeface="Tahoma"/>
          <a:cs typeface="Tahoma"/>
        </a:font>
        <a:srgbClr val="2B548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FD7"/>
          </a:solidFill>
        </a:fill>
      </a:tcStyle>
    </a:wholeTbl>
    <a:band2H>
      <a:tcTxStyle/>
      <a:tcStyle>
        <a:tcBdr/>
        <a:fill>
          <a:solidFill>
            <a:srgbClr val="E7E9EC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548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548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B548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ahoma"/>
          <a:ea typeface="Tahoma"/>
          <a:cs typeface="Tahom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/>
    <p:restoredTop sz="94844"/>
  </p:normalViewPr>
  <p:slideViewPr>
    <p:cSldViewPr snapToGrid="0" snapToObjects="1">
      <p:cViewPr varScale="1">
        <p:scale>
          <a:sx n="102" d="100"/>
          <a:sy n="102" d="100"/>
        </p:scale>
        <p:origin x="18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C5712-A329-034F-A9A6-7433D0D662FD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6425E-07FC-8A42-93A8-00FFF8F9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0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6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384892" y="6432651"/>
            <a:ext cx="301909" cy="2888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 defTabSz="457200">
              <a:defRPr sz="14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E5FFFF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■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■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■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■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■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rgbClr val="00CCFF"/>
        </a:buClr>
        <a:buSzPct val="65000"/>
        <a:buFont typeface="Wingdings"/>
        <a:buChar char="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effectLst>
            <a:outerShdw blurRad="12700" dist="25400" dir="2700000" rotWithShape="0">
              <a:srgbClr val="000000"/>
            </a:outerShdw>
          </a:effectLst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cartoonstock.com/directory/w/wifi.as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urworld.compuserve.com/homepages/g_knott/index1.ht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url?sa=i&amp;source=images&amp;cd=&amp;ved=2ahUKEwi7zNyJgq3eAhVRneAKHfBlDNAQjRx6BAgBEAU&amp;url=https%3A%2F%2Fen.wikipedia.org%2Fwiki%2FForce-directed_graph_drawing&amp;psig=AOvVaw2PN4Rdrj3U3lyoNakLUu4L&amp;ust=1540949401188064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compnetworking.about.com/library/glossary/bldef-ip.htm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groundcontrol.com/products_001.ht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hyperlink" Target="http://www.google.com/imgres?imgurl=http://portal.unesco.org/ci/en/files/11543/10560048172esa_satellite.jpg/esa_satellite.jpg&amp;imgrefurl=http://portal.unesco.org/ci/en/ev.php-URL_ID=11543&amp;URL_DO=DO_TOPIC&amp;URL_SECTION=201.html&amp;h=285&amp;w=400&amp;sz=27&amp;tbnid=lU69zq1ro-EJ::&amp;tbnh=88&amp;tbnw=124&amp;prev=/images?q=satellites+photo&amp;usg=__94JJWAfQXQ7Gy0gpFFnN1OqmTEA=&amp;sa=X&amp;oi=image_result&amp;resnum=1&amp;ct=image&amp;cd=1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er.howstuffworks.com/router.ht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mage result for wireless cartoon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42" y="141235"/>
            <a:ext cx="5293895" cy="631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382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9751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 idx="4294967295"/>
          </p:nvPr>
        </p:nvSpPr>
        <p:spPr>
          <a:xfrm>
            <a:off x="457200" y="701675"/>
            <a:ext cx="8229600" cy="7302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4224">
                <a:effectLst>
                  <a:outerShdw blurRad="12192" dist="24384" dir="2700000" rotWithShape="0">
                    <a:srgbClr val="000000"/>
                  </a:outerShdw>
                </a:effectLst>
              </a:defRPr>
            </a:lvl1pPr>
          </a:lstStyle>
          <a:p>
            <a:r>
              <a:t>Frequency Modulation</a:t>
            </a:r>
          </a:p>
        </p:txBody>
      </p:sp>
      <p:sp>
        <p:nvSpPr>
          <p:cNvPr id="63" name="Shape 63"/>
          <p:cNvSpPr/>
          <p:nvPr/>
        </p:nvSpPr>
        <p:spPr>
          <a:xfrm>
            <a:off x="1066800" y="5665081"/>
            <a:ext cx="7772400" cy="617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defTabSz="457200">
              <a:defRPr sz="1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diagram shows how the carrier varies in frequency corresponding to the data being transmitted</a:t>
            </a:r>
          </a:p>
        </p:txBody>
      </p:sp>
      <p:sp>
        <p:nvSpPr>
          <p:cNvPr id="64" name="Shape 64"/>
          <p:cNvSpPr/>
          <p:nvPr/>
        </p:nvSpPr>
        <p:spPr>
          <a:xfrm rot="10800000">
            <a:off x="3106737" y="-10362317"/>
            <a:ext cx="184151" cy="10136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457200">
              <a:defRPr sz="1100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pPr>
            <a:r>
              <a:rPr u="sng">
                <a:solidFill>
                  <a:srgbClr val="00CCFF"/>
                </a:solidFill>
                <a:uFill>
                  <a:solidFill>
                    <a:srgbClr val="00CCFF"/>
                  </a:solidFill>
                </a:uFill>
                <a:hlinkClick r:id="rId2"/>
              </a:rPr>
              <a:t>  </a:t>
            </a:r>
            <a:r>
              <a:rPr sz="2600"/>
              <a:t> </a:t>
            </a:r>
            <a:r>
              <a:t>                           </a:t>
            </a:r>
            <a:r>
              <a:rPr sz="2400"/>
              <a:t> </a:t>
            </a:r>
            <a:br>
              <a:rPr sz="2400"/>
            </a:br>
            <a:r>
              <a:rPr sz="2400"/>
              <a:t>Copyright Gr Knott 1999</a:t>
            </a:r>
          </a:p>
        </p:txBody>
      </p:sp>
      <p:grpSp>
        <p:nvGrpSpPr>
          <p:cNvPr id="67" name="Group 67" descr="fmmod"/>
          <p:cNvGrpSpPr/>
          <p:nvPr/>
        </p:nvGrpSpPr>
        <p:grpSpPr>
          <a:xfrm>
            <a:off x="1371600" y="2133600"/>
            <a:ext cx="6194425" cy="2674938"/>
            <a:chOff x="0" y="0"/>
            <a:chExt cx="6194425" cy="2674937"/>
          </a:xfrm>
        </p:grpSpPr>
        <p:sp>
          <p:nvSpPr>
            <p:cNvPr id="65" name="Shape 65"/>
            <p:cNvSpPr/>
            <p:nvPr/>
          </p:nvSpPr>
          <p:spPr>
            <a:xfrm>
              <a:off x="0" y="0"/>
              <a:ext cx="6194425" cy="26749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66" name="fmmo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194425" cy="26749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" name="Shape 68"/>
          <p:cNvSpPr/>
          <p:nvPr/>
        </p:nvSpPr>
        <p:spPr>
          <a:xfrm>
            <a:off x="1600200" y="5181600"/>
            <a:ext cx="56388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400"/>
              </a:spcBef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 0  0 0 0 1 1 1 1 1  space  0 1 1 1 1 10 space          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Noise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800" dirty="0"/>
              <a:t>In the transmission of information errors are thought of as </a:t>
            </a:r>
            <a:r>
              <a:rPr sz="2800" dirty="0">
                <a:solidFill>
                  <a:srgbClr val="FF0000"/>
                </a:solidFill>
              </a:rPr>
              <a:t>noise</a:t>
            </a:r>
            <a:r>
              <a:rPr sz="2800" dirty="0"/>
              <a:t>.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800" dirty="0"/>
              <a:t>The term comes from the </a:t>
            </a:r>
            <a:r>
              <a:rPr lang="en-US" sz="2800" dirty="0"/>
              <a:t>early </a:t>
            </a:r>
            <a:r>
              <a:rPr sz="2800" dirty="0"/>
              <a:t>days of radio, where the transmission errors literally resulted in a noisy radio broadcast.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800" dirty="0"/>
              <a:t>Noise is viewed as a (typically) random process.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sz="3200" dirty="0"/>
              <a:t>Error Detection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lang="en-US" sz="2400" dirty="0"/>
              <a:t>Today’s communications systems usually incorporate error detection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lang="en-US" sz="2400" dirty="0"/>
              <a:t>This is achieved by adding additional data to a message that is calculated by the sum of all the bits in the message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lang="en-US" sz="24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lang="en-US" sz="2400" dirty="0"/>
              <a:t>When a message is received the sum is recalculated and compared to the received message.  If it matches, no errors were present.</a:t>
            </a:r>
            <a:endParaRPr sz="2400" dirty="0"/>
          </a:p>
        </p:txBody>
      </p:sp>
      <p:sp>
        <p:nvSpPr>
          <p:cNvPr id="84" name="Shape 84"/>
          <p:cNvSpPr/>
          <p:nvPr/>
        </p:nvSpPr>
        <p:spPr>
          <a:xfrm>
            <a:off x="685800" y="5715000"/>
            <a:ext cx="182880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400"/>
              </a:spcBef>
              <a:defRPr sz="2400" b="1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dirty="0"/>
              <a:t>sum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Encoding Information</a:t>
            </a:r>
          </a:p>
        </p:txBody>
      </p:sp>
      <p:sp>
        <p:nvSpPr>
          <p:cNvPr id="88" name="Shape 8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4894" indent="-294894" defTabSz="786384">
              <a:lnSpc>
                <a:spcPct val="90000"/>
              </a:lnSpc>
              <a:spcBef>
                <a:spcPts val="500"/>
              </a:spcBef>
              <a:buSzTx/>
              <a:buNone/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r>
              <a:t>We encode analog information into digital for  four reasons:</a:t>
            </a:r>
          </a:p>
          <a:p>
            <a:pPr marL="294894" indent="-294894" defTabSz="786384">
              <a:lnSpc>
                <a:spcPct val="90000"/>
              </a:lnSpc>
              <a:spcBef>
                <a:spcPts val="600"/>
              </a:spcBef>
              <a:buSzTx/>
              <a:buNone/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endParaRPr/>
          </a:p>
          <a:p>
            <a:pPr marL="294894" indent="-294894" defTabSz="786384">
              <a:lnSpc>
                <a:spcPct val="90000"/>
              </a:lnSpc>
              <a:spcBef>
                <a:spcPts val="500"/>
              </a:spcBef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r>
              <a:t>We need to represent it somehow in binary</a:t>
            </a:r>
          </a:p>
          <a:p>
            <a:pPr marL="294894" indent="-294894" defTabSz="786384">
              <a:lnSpc>
                <a:spcPct val="90000"/>
              </a:lnSpc>
              <a:spcBef>
                <a:spcPts val="600"/>
              </a:spcBef>
              <a:buSzTx/>
              <a:buNone/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endParaRPr/>
          </a:p>
          <a:p>
            <a:pPr marL="294894" indent="-294894" defTabSz="786384">
              <a:lnSpc>
                <a:spcPct val="90000"/>
              </a:lnSpc>
              <a:spcBef>
                <a:spcPts val="500"/>
              </a:spcBef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r>
              <a:t>We may need to compress the message size.</a:t>
            </a:r>
          </a:p>
          <a:p>
            <a:pPr marL="294894" indent="-294894" defTabSz="786384">
              <a:lnSpc>
                <a:spcPct val="90000"/>
              </a:lnSpc>
              <a:spcBef>
                <a:spcPts val="600"/>
              </a:spcBef>
              <a:buSzTx/>
              <a:buNone/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endParaRPr/>
          </a:p>
          <a:p>
            <a:pPr marL="294894" indent="-294894" defTabSz="786384">
              <a:lnSpc>
                <a:spcPct val="90000"/>
              </a:lnSpc>
              <a:spcBef>
                <a:spcPts val="500"/>
              </a:spcBef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r>
              <a:t>We may need to protect privacy and security.</a:t>
            </a:r>
          </a:p>
          <a:p>
            <a:pPr marL="294894" indent="-294894" defTabSz="786384">
              <a:lnSpc>
                <a:spcPct val="90000"/>
              </a:lnSpc>
              <a:spcBef>
                <a:spcPts val="600"/>
              </a:spcBef>
              <a:buSzTx/>
              <a:buNone/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endParaRPr/>
          </a:p>
          <a:p>
            <a:pPr marL="294894" indent="-294894" defTabSz="786384">
              <a:lnSpc>
                <a:spcPct val="90000"/>
              </a:lnSpc>
              <a:spcBef>
                <a:spcPts val="500"/>
              </a:spcBef>
              <a:defRPr sz="2408">
                <a:effectLst>
                  <a:outerShdw blurRad="10922" dist="21844" dir="2700000" rotWithShape="0">
                    <a:srgbClr val="000000"/>
                  </a:outerShdw>
                </a:effectLst>
              </a:defRPr>
            </a:pPr>
            <a:r>
              <a:t>We may need to detect (and possibly correct) error caused by noise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Channel Properties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Bandwidth</a:t>
            </a:r>
            <a:r>
              <a:rPr>
                <a:solidFill>
                  <a:srgbClr val="FFFFFF"/>
                </a:solidFill>
              </a:rPr>
              <a:t> - how much information can travel through it in a given amount of time.  We often measure this in megahertz, but more intuitively we use bits/second.</a:t>
            </a:r>
          </a:p>
          <a:p>
            <a:pPr>
              <a:lnSpc>
                <a:spcPct val="90000"/>
              </a:lnSpc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Latency</a:t>
            </a:r>
            <a:r>
              <a:rPr>
                <a:solidFill>
                  <a:srgbClr val="FFFFFF"/>
                </a:solidFill>
              </a:rPr>
              <a:t>, how long does it take to get from one end to another.</a:t>
            </a:r>
          </a:p>
          <a:p>
            <a:pPr>
              <a:lnSpc>
                <a:spcPct val="90000"/>
              </a:lnSpc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Signal to noise ratio</a:t>
            </a:r>
            <a:r>
              <a:rPr>
                <a:solidFill>
                  <a:srgbClr val="FFFFFF"/>
                </a:solidFill>
              </a:rPr>
              <a:t> (SNR).  The ratio of signal to noise expressed in decibels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Properties of Networks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Distance</a:t>
            </a:r>
            <a:r>
              <a:rPr>
                <a:solidFill>
                  <a:srgbClr val="FFFFFF"/>
                </a:solidFill>
              </a:rPr>
              <a:t> (geographical size)</a:t>
            </a:r>
          </a:p>
          <a:p>
            <a:pPr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Media</a:t>
            </a:r>
            <a:r>
              <a:rPr>
                <a:solidFill>
                  <a:schemeClr val="accent2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(what carries the messages)</a:t>
            </a:r>
          </a:p>
          <a:p>
            <a:pPr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Signal</a:t>
            </a:r>
            <a:r>
              <a:rPr>
                <a:solidFill>
                  <a:schemeClr val="accent2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(how is the information passed 			through the media).</a:t>
            </a:r>
          </a:p>
          <a:p>
            <a:pPr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Switching </a:t>
            </a:r>
            <a:r>
              <a:rPr>
                <a:solidFill>
                  <a:srgbClr val="FFFFFF"/>
                </a:solidFill>
              </a:rPr>
              <a:t>(handling many users )</a:t>
            </a:r>
          </a:p>
          <a:p>
            <a:pPr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Topology</a:t>
            </a:r>
            <a:r>
              <a:rPr>
                <a:solidFill>
                  <a:srgbClr val="FFFFFF"/>
                </a:solidFill>
              </a:rPr>
              <a:t> (the physical configuration of 			the network)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Distance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A </a:t>
            </a:r>
            <a:r>
              <a:rPr>
                <a:solidFill>
                  <a:srgbClr val="FF0000"/>
                </a:solidFill>
              </a:rPr>
              <a:t>local area network </a:t>
            </a:r>
            <a:r>
              <a:t>(</a:t>
            </a:r>
            <a:r>
              <a:rPr>
                <a:solidFill>
                  <a:srgbClr val="FF0000"/>
                </a:solidFill>
              </a:rPr>
              <a:t>or LAN</a:t>
            </a:r>
            <a:r>
              <a:t>) is typically confined to a single organization spread over a distance that can be easily walked.</a:t>
            </a:r>
          </a:p>
          <a:p>
            <a:pPr>
              <a:lnSpc>
                <a:spcPct val="90000"/>
              </a:lnSpc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A wide area network </a:t>
            </a:r>
            <a:r>
              <a:rPr>
                <a:solidFill>
                  <a:srgbClr val="FFFFFF"/>
                </a:solidFill>
              </a:rPr>
              <a:t>(or </a:t>
            </a:r>
            <a:r>
              <a:t>WAN</a:t>
            </a:r>
            <a:r>
              <a:rPr>
                <a:solidFill>
                  <a:srgbClr val="FFFFFF"/>
                </a:solidFill>
              </a:rPr>
              <a:t>) is typically serving multiple entities, and is spread much farther.</a:t>
            </a:r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An </a:t>
            </a:r>
            <a:r>
              <a:rPr>
                <a:solidFill>
                  <a:srgbClr val="FF0000"/>
                </a:solidFill>
              </a:rPr>
              <a:t>internet</a:t>
            </a:r>
            <a:r>
              <a:rPr>
                <a:solidFill>
                  <a:schemeClr val="accent2"/>
                </a:solidFill>
              </a:rPr>
              <a:t> </a:t>
            </a:r>
            <a:r>
              <a:t>is a network that includes multiple LANs and WANs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5334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12648">
              <a:defRPr sz="2948">
                <a:effectLst>
                  <a:outerShdw blurRad="8509" dist="17018" dir="2700000" rotWithShape="0">
                    <a:srgbClr val="000000"/>
                  </a:outerShdw>
                </a:effectLst>
              </a:defRPr>
            </a:lvl1pPr>
          </a:lstStyle>
          <a:p>
            <a:r>
              <a:t>Media</a:t>
            </a:r>
          </a:p>
        </p:txBody>
      </p:sp>
      <p:sp>
        <p:nvSpPr>
          <p:cNvPr id="100" name="Shape 100"/>
          <p:cNvSpPr>
            <a:spLocks noGrp="1"/>
          </p:cNvSpPr>
          <p:nvPr>
            <p:ph type="body" idx="4294967295"/>
          </p:nvPr>
        </p:nvSpPr>
        <p:spPr>
          <a:xfrm>
            <a:off x="381000" y="9906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We distinguish between bounded media (Often called Terrestrial) and wireless media..</a:t>
            </a:r>
          </a:p>
          <a:p>
            <a:pPr>
              <a:spcBef>
                <a:spcPts val="500"/>
              </a:spcBef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Typical bounded media include</a:t>
            </a:r>
          </a:p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Twisted pair wire (about 10 megabits/sec)</a:t>
            </a:r>
          </a:p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Coaxial cable (about 50 megabits/sec)</a:t>
            </a:r>
          </a:p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FiberOptics (about 10 gigabit/sec)</a:t>
            </a:r>
          </a:p>
          <a:p>
            <a:pPr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  <a:p>
            <a:pPr>
              <a:spcBef>
                <a:spcPts val="500"/>
              </a:spcBef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Wireless media include:</a:t>
            </a:r>
          </a:p>
          <a:p>
            <a:pPr>
              <a:spcBef>
                <a:spcPts val="500"/>
              </a:spcBef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	Radio</a:t>
            </a:r>
          </a:p>
          <a:p>
            <a:pPr>
              <a:spcBef>
                <a:spcPts val="500"/>
              </a:spcBef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	Infared</a:t>
            </a:r>
          </a:p>
          <a:p>
            <a:pPr>
              <a:spcBef>
                <a:spcPts val="500"/>
              </a:spcBef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	Laser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Switching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4294967295"/>
          </p:nvPr>
        </p:nvSpPr>
        <p:spPr>
          <a:xfrm>
            <a:off x="381000" y="1447800"/>
            <a:ext cx="82296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SzTx/>
              <a:buNone/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One needs to switch between the messages of various users.  Two basic method types: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800"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Circuit switching </a:t>
            </a:r>
            <a:r>
              <a:rPr>
                <a:solidFill>
                  <a:srgbClr val="FFFFFF"/>
                </a:solidFill>
              </a:rPr>
              <a:t>- a connection is established between users until the message is complete. Your voice telephone works on this principle</a:t>
            </a:r>
          </a:p>
          <a:p>
            <a:pPr>
              <a:lnSpc>
                <a:spcPct val="80000"/>
              </a:lnSpc>
              <a:buSzTx/>
              <a:buNone/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>
              <a:solidFill>
                <a:srgbClr val="FFFFFF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 sz="2800"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Packet switching </a:t>
            </a:r>
            <a:r>
              <a:rPr>
                <a:solidFill>
                  <a:srgbClr val="FFFFFF"/>
                </a:solidFill>
              </a:rPr>
              <a:t>- messages are broken up into packets and multiple messages and packets are being carried at the same time over different paths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Packet Switching Example</a:t>
            </a:r>
          </a:p>
        </p:txBody>
      </p:sp>
      <p:pic>
        <p:nvPicPr>
          <p:cNvPr id="106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93950"/>
            <a:ext cx="8229600" cy="328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7772400" cy="121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Data Network Basics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06904" y="854242"/>
            <a:ext cx="11409459" cy="72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mage result for network grap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1" y="1215462"/>
            <a:ext cx="8227784" cy="531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 flipV="1">
            <a:off x="1600200" y="4722660"/>
            <a:ext cx="109161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2191DD-491E-7627-627B-9EFD8FAD48E7}"/>
              </a:ext>
            </a:extLst>
          </p:cNvPr>
          <p:cNvSpPr txBox="1"/>
          <p:nvPr/>
        </p:nvSpPr>
        <p:spPr>
          <a:xfrm>
            <a:off x="1950720" y="1389888"/>
            <a:ext cx="4888992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Millionaire Time!</a:t>
            </a:r>
          </a:p>
        </p:txBody>
      </p:sp>
    </p:spTree>
    <p:extLst>
      <p:ext uri="{BB962C8B-B14F-4D97-AF65-F5344CB8AC3E}">
        <p14:creationId xmlns:p14="http://schemas.microsoft.com/office/powerpoint/2010/main" val="25119020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 idx="4294967295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 Local and Wide Area Networks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Uses of LANs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Tx/>
              <a:buNone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Wide-area networks are primarily used for communication.  Local-area networks are also used for communication as well as resource sharing, including:</a:t>
            </a:r>
          </a:p>
          <a:p>
            <a:pPr>
              <a:buClr>
                <a:srgbClr val="FFFFFF"/>
              </a:buCl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Printers</a:t>
            </a:r>
          </a:p>
          <a:p>
            <a:pPr>
              <a:buClr>
                <a:srgbClr val="FFFFFF"/>
              </a:buCl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Computing and Web servers</a:t>
            </a:r>
          </a:p>
          <a:p>
            <a:pPr>
              <a:buClr>
                <a:srgbClr val="FFFFFF"/>
              </a:buCl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File servers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LAN Topology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SzTx/>
              <a:buNone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The </a:t>
            </a:r>
            <a:r>
              <a:rPr>
                <a:solidFill>
                  <a:schemeClr val="accent2"/>
                </a:solidFill>
              </a:rPr>
              <a:t>topology</a:t>
            </a:r>
            <a:r>
              <a:t> of a LAN is the way the computers are connected together.  There are several common configurations: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Star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Bus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Ring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 idx="4294967295"/>
          </p:nvPr>
        </p:nvSpPr>
        <p:spPr>
          <a:xfrm>
            <a:off x="609600" y="419100"/>
            <a:ext cx="7772400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Network Topologies</a:t>
            </a:r>
          </a:p>
        </p:txBody>
      </p:sp>
      <p:pic>
        <p:nvPicPr>
          <p:cNvPr id="120" name="nettopoc.png" descr="nettopo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43000"/>
            <a:ext cx="6869113" cy="52800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Ethernet Switching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Ethernets</a:t>
            </a:r>
            <a:r>
              <a:rPr dirty="0">
                <a:solidFill>
                  <a:srgbClr val="FFFFFF"/>
                </a:solidFill>
              </a:rPr>
              <a:t> use bus or ring topologies. 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To send a message, wait for an idle moment and send it.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All machines constantly listen to the net</a:t>
            </a:r>
            <a:r>
              <a:rPr lang="en-US" dirty="0"/>
              <a:t>work</a:t>
            </a:r>
            <a:r>
              <a:rPr dirty="0"/>
              <a:t> for messages addressed to them.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If someone else picks the same moment to send we have </a:t>
            </a:r>
            <a:r>
              <a:rPr dirty="0">
                <a:solidFill>
                  <a:srgbClr val="FF0000"/>
                </a:solidFill>
              </a:rPr>
              <a:t>packet collision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 idx="4294967295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Ethernet </a:t>
            </a:r>
            <a:r>
              <a:rPr dirty="0"/>
              <a:t>Packet Collision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Should packet collision occurs, both parties must re-send</a:t>
            </a:r>
            <a:endParaRPr lang="en-US" sz="2400" dirty="0"/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 </a:t>
            </a:r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But they must choose the moment randomly, or else they will re-collide</a:t>
            </a:r>
            <a:endParaRPr lang="en-US" sz="2400" dirty="0"/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sz="2400" dirty="0"/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Packet collision limits the number of messages that can be send on ethernet LANs and determines the variable latency experienced by the users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4419592" cy="76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Ethernet Bus</a:t>
            </a:r>
          </a:p>
        </p:txBody>
      </p:sp>
      <p:sp>
        <p:nvSpPr>
          <p:cNvPr id="129" name="Shape 129"/>
          <p:cNvSpPr/>
          <p:nvPr/>
        </p:nvSpPr>
        <p:spPr>
          <a:xfrm>
            <a:off x="1828800" y="3429000"/>
            <a:ext cx="57912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Shape 130"/>
          <p:cNvSpPr/>
          <p:nvPr/>
        </p:nvSpPr>
        <p:spPr>
          <a:xfrm flipH="1">
            <a:off x="1828799" y="3429000"/>
            <a:ext cx="1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4548187" y="3429000"/>
            <a:ext cx="1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Shape 132"/>
          <p:cNvSpPr/>
          <p:nvPr/>
        </p:nvSpPr>
        <p:spPr>
          <a:xfrm flipH="1">
            <a:off x="2590799" y="3429000"/>
            <a:ext cx="1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715000" y="3429000"/>
            <a:ext cx="0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3505200" y="3429000"/>
            <a:ext cx="0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4478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32004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42672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54102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22860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2743200" y="2743200"/>
            <a:ext cx="34290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400"/>
              </a:spcBef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100 Mbps </a:t>
            </a:r>
          </a:p>
        </p:txBody>
      </p:sp>
      <p:sp>
        <p:nvSpPr>
          <p:cNvPr id="141" name="Shape 141"/>
          <p:cNvSpPr/>
          <p:nvPr/>
        </p:nvSpPr>
        <p:spPr>
          <a:xfrm>
            <a:off x="7620000" y="2438400"/>
            <a:ext cx="762000" cy="24384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7848600" y="2590800"/>
            <a:ext cx="304800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400"/>
              </a:spcBef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lang="en-US" dirty="0"/>
              <a:t>Router</a:t>
            </a:r>
            <a:endParaRPr dirty="0"/>
          </a:p>
        </p:txBody>
      </p:sp>
      <p:sp>
        <p:nvSpPr>
          <p:cNvPr id="143" name="Shape 143"/>
          <p:cNvSpPr/>
          <p:nvPr/>
        </p:nvSpPr>
        <p:spPr>
          <a:xfrm>
            <a:off x="3581400" y="5334000"/>
            <a:ext cx="12192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400"/>
              </a:spcBef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Clients</a:t>
            </a:r>
          </a:p>
        </p:txBody>
      </p:sp>
      <p:sp>
        <p:nvSpPr>
          <p:cNvPr id="144" name="Shape 144"/>
          <p:cNvSpPr/>
          <p:nvPr/>
        </p:nvSpPr>
        <p:spPr>
          <a:xfrm flipH="1" flipV="1">
            <a:off x="1752599" y="5029200"/>
            <a:ext cx="1524002" cy="6096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Shape 145"/>
          <p:cNvSpPr/>
          <p:nvPr/>
        </p:nvSpPr>
        <p:spPr>
          <a:xfrm flipV="1">
            <a:off x="4648199" y="5029199"/>
            <a:ext cx="1447801" cy="609602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6881813" y="2438400"/>
            <a:ext cx="609600" cy="2420496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7086600" y="2667000"/>
            <a:ext cx="228600" cy="1882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Swi</a:t>
            </a:r>
            <a:endParaRPr lang="en-US" dirty="0"/>
          </a:p>
          <a:p>
            <a:r>
              <a:rPr lang="en-US" dirty="0"/>
              <a:t>tch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247A16-492C-C549-9CAC-818EE0A610DC}"/>
              </a:ext>
            </a:extLst>
          </p:cNvPr>
          <p:cNvCxnSpPr>
            <a:cxnSpLocks/>
            <a:stCxn id="141" idx="0"/>
          </p:cNvCxnSpPr>
          <p:nvPr/>
        </p:nvCxnSpPr>
        <p:spPr>
          <a:xfrm flipV="1">
            <a:off x="8001000" y="1607127"/>
            <a:ext cx="0" cy="8312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2F3A5D6-0345-BC46-98D5-389AD3FAAA95}"/>
              </a:ext>
            </a:extLst>
          </p:cNvPr>
          <p:cNvSpPr txBox="1"/>
          <p:nvPr/>
        </p:nvSpPr>
        <p:spPr>
          <a:xfrm>
            <a:off x="6881813" y="1080656"/>
            <a:ext cx="180498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rgbClr val="FF0000"/>
                </a:solidFill>
              </a:rPr>
              <a:t>Internet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Complicated LANs</a:t>
            </a:r>
          </a:p>
        </p:txBody>
      </p:sp>
      <p:sp>
        <p:nvSpPr>
          <p:cNvPr id="150" name="Shape 150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LANs tend to grow.  The Brown computer science LAN now has about 250 machines attached to it.</a:t>
            </a:r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To handle this sort of traffic (and reduce the number of collisions) the LAN has been broken up into several sub-LANs.</a:t>
            </a:r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Sub-LANs can be connected by </a:t>
            </a:r>
            <a:r>
              <a:rPr dirty="0">
                <a:solidFill>
                  <a:srgbClr val="FF0000"/>
                </a:solidFill>
              </a:rPr>
              <a:t>switches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/>
              <a:t>and </a:t>
            </a:r>
            <a:r>
              <a:rPr dirty="0">
                <a:solidFill>
                  <a:srgbClr val="FF0000"/>
                </a:solidFill>
              </a:rPr>
              <a:t>routers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Switches and Routers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98322" indent="-298322" defTabSz="795527">
              <a:spcBef>
                <a:spcPts val="500"/>
              </a:spcBef>
              <a:defRPr sz="2436">
                <a:effectLst>
                  <a:outerShdw blurRad="11049" dist="22098" dir="2700000" rotWithShape="0">
                    <a:srgbClr val="000000"/>
                  </a:outerShdw>
                </a:effectLst>
              </a:defRPr>
            </a:pPr>
            <a:r>
              <a:t>Both bridges and routers allow messages to pass between one sub-LAN and another.</a:t>
            </a:r>
          </a:p>
          <a:p>
            <a:pPr marL="298322" indent="-298322" defTabSz="795527">
              <a:spcBef>
                <a:spcPts val="600"/>
              </a:spcBef>
              <a:buSzTx/>
              <a:buNone/>
              <a:defRPr sz="2436">
                <a:effectLst>
                  <a:outerShdw blurRad="11049" dist="22098" dir="2700000" rotWithShape="0">
                    <a:srgbClr val="000000"/>
                  </a:outerShdw>
                </a:effectLst>
              </a:defRPr>
            </a:pPr>
            <a:endParaRPr/>
          </a:p>
          <a:p>
            <a:pPr marL="298322" indent="-298322" defTabSz="795527">
              <a:spcBef>
                <a:spcPts val="500"/>
              </a:spcBef>
              <a:defRPr sz="2436">
                <a:effectLst>
                  <a:outerShdw blurRad="11049" dist="22098" dir="2700000" rotWithShape="0">
                    <a:srgbClr val="000000"/>
                  </a:outerShdw>
                </a:effectLst>
              </a:defRPr>
            </a:pPr>
            <a:r>
              <a:t>A bridge simply notes if the recipient of the message is in the other LAN, and if so, allows the message to cross over.</a:t>
            </a:r>
          </a:p>
          <a:p>
            <a:pPr marL="298322" indent="-298322" defTabSz="795527">
              <a:spcBef>
                <a:spcPts val="600"/>
              </a:spcBef>
              <a:buSzTx/>
              <a:buNone/>
              <a:defRPr sz="2436">
                <a:effectLst>
                  <a:outerShdw blurRad="11049" dist="22098" dir="2700000" rotWithShape="0">
                    <a:srgbClr val="000000"/>
                  </a:outerShdw>
                </a:effectLst>
              </a:defRPr>
            </a:pPr>
            <a:endParaRPr/>
          </a:p>
          <a:p>
            <a:pPr marL="298322" indent="-298322" defTabSz="795527">
              <a:spcBef>
                <a:spcPts val="500"/>
              </a:spcBef>
              <a:defRPr sz="2436">
                <a:effectLst>
                  <a:outerShdw blurRad="11049" dist="22098" dir="2700000" rotWithShape="0">
                    <a:srgbClr val="000000"/>
                  </a:outerShdw>
                </a:effectLst>
              </a:defRPr>
            </a:pPr>
            <a:r>
              <a:t>A router is used when there is more than one way to route the messag and must be used to access the internet WAN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What is a Data Communications Network?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It is an infrastructure that contains connection nodes and transmission pathways which allow the reliable exchange of data between connected parties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Interconnected </a:t>
            </a:r>
            <a:r>
              <a:rPr dirty="0" err="1"/>
              <a:t>Lans</a:t>
            </a:r>
            <a:endParaRPr dirty="0"/>
          </a:p>
        </p:txBody>
      </p:sp>
      <p:sp>
        <p:nvSpPr>
          <p:cNvPr id="156" name="Shape 156"/>
          <p:cNvSpPr/>
          <p:nvPr/>
        </p:nvSpPr>
        <p:spPr>
          <a:xfrm>
            <a:off x="1828800" y="3429000"/>
            <a:ext cx="57912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Shape 157"/>
          <p:cNvSpPr/>
          <p:nvPr/>
        </p:nvSpPr>
        <p:spPr>
          <a:xfrm flipH="1">
            <a:off x="1828799" y="3429000"/>
            <a:ext cx="1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4548187" y="3429000"/>
            <a:ext cx="1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 flipH="1">
            <a:off x="2590799" y="3429000"/>
            <a:ext cx="1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6629400" y="3429000"/>
            <a:ext cx="0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715000" y="3429000"/>
            <a:ext cx="0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3505200" y="3429000"/>
            <a:ext cx="0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32004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2672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54102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3246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2286000" y="4419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305800" y="609600"/>
            <a:ext cx="609600" cy="24384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69" name="Shape 169"/>
          <p:cNvSpPr/>
          <p:nvPr/>
        </p:nvSpPr>
        <p:spPr>
          <a:xfrm>
            <a:off x="3962400" y="5257800"/>
            <a:ext cx="1219200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400"/>
              </a:spcBef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Clients</a:t>
            </a:r>
          </a:p>
        </p:txBody>
      </p:sp>
      <p:sp>
        <p:nvSpPr>
          <p:cNvPr id="170" name="Shape 170"/>
          <p:cNvSpPr/>
          <p:nvPr/>
        </p:nvSpPr>
        <p:spPr>
          <a:xfrm flipH="1" flipV="1">
            <a:off x="2362199" y="4953000"/>
            <a:ext cx="1524002" cy="6096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 flipV="1">
            <a:off x="5029199" y="4952999"/>
            <a:ext cx="1447801" cy="609602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752600" y="1752600"/>
            <a:ext cx="58674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75" name="Group 175"/>
          <p:cNvGrpSpPr/>
          <p:nvPr/>
        </p:nvGrpSpPr>
        <p:grpSpPr>
          <a:xfrm>
            <a:off x="4114799" y="2362200"/>
            <a:ext cx="2286002" cy="609600"/>
            <a:chOff x="0" y="0"/>
            <a:chExt cx="2286000" cy="609600"/>
          </a:xfrm>
        </p:grpSpPr>
        <p:sp>
          <p:nvSpPr>
            <p:cNvPr id="173" name="Shape 173"/>
            <p:cNvSpPr/>
            <p:nvPr/>
          </p:nvSpPr>
          <p:spPr>
            <a:xfrm>
              <a:off x="-1" y="0"/>
              <a:ext cx="2286002" cy="6096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imes New Roman"/>
                </a:defRPr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693037" y="94104"/>
              <a:ext cx="899925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2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t>switch</a:t>
              </a:r>
            </a:p>
          </p:txBody>
        </p:sp>
      </p:grpSp>
      <p:sp>
        <p:nvSpPr>
          <p:cNvPr id="176" name="Shape 176"/>
          <p:cNvSpPr/>
          <p:nvPr/>
        </p:nvSpPr>
        <p:spPr>
          <a:xfrm>
            <a:off x="5257800" y="1752600"/>
            <a:ext cx="0" cy="5334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 flipV="1">
            <a:off x="5334000" y="2971800"/>
            <a:ext cx="0" cy="4572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8458200" y="685800"/>
            <a:ext cx="304800" cy="213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400"/>
              </a:spcBef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Server</a:t>
            </a:r>
          </a:p>
        </p:txBody>
      </p:sp>
      <p:sp>
        <p:nvSpPr>
          <p:cNvPr id="179" name="Shape 179"/>
          <p:cNvSpPr/>
          <p:nvPr/>
        </p:nvSpPr>
        <p:spPr>
          <a:xfrm flipV="1">
            <a:off x="8305800" y="3200400"/>
            <a:ext cx="609600" cy="27432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6705600" y="2133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2057400" y="2133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3048000" y="21336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 flipV="1">
            <a:off x="2362200" y="1752600"/>
            <a:ext cx="0" cy="3810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 flipV="1">
            <a:off x="3352800" y="1752600"/>
            <a:ext cx="0" cy="3810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 flipV="1">
            <a:off x="7010400" y="1752600"/>
            <a:ext cx="0" cy="3810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8458200" y="3581400"/>
            <a:ext cx="304800" cy="213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400"/>
              </a:spcBef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t>Server</a:t>
            </a:r>
          </a:p>
        </p:txBody>
      </p:sp>
      <p:sp>
        <p:nvSpPr>
          <p:cNvPr id="187" name="Shape 187"/>
          <p:cNvSpPr/>
          <p:nvPr/>
        </p:nvSpPr>
        <p:spPr>
          <a:xfrm>
            <a:off x="7620000" y="1524000"/>
            <a:ext cx="457200" cy="25146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 flipH="1">
            <a:off x="8077200" y="3657600"/>
            <a:ext cx="228600" cy="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 flipH="1">
            <a:off x="8077200" y="2133600"/>
            <a:ext cx="228600" cy="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7696200" y="1752600"/>
            <a:ext cx="304800" cy="2010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000"/>
              </a:spcBef>
              <a:defRPr sz="18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Swi</a:t>
            </a:r>
            <a:endParaRPr lang="en-US" dirty="0"/>
          </a:p>
          <a:p>
            <a:r>
              <a:rPr lang="en-US" dirty="0"/>
              <a:t>t</a:t>
            </a:r>
          </a:p>
          <a:p>
            <a:r>
              <a:rPr lang="en-US" dirty="0" err="1"/>
              <a:t>ch</a:t>
            </a:r>
            <a:endParaRPr dirty="0"/>
          </a:p>
        </p:txBody>
      </p:sp>
      <p:grpSp>
        <p:nvGrpSpPr>
          <p:cNvPr id="193" name="Group 193"/>
          <p:cNvGrpSpPr/>
          <p:nvPr/>
        </p:nvGrpSpPr>
        <p:grpSpPr>
          <a:xfrm>
            <a:off x="685800" y="4419600"/>
            <a:ext cx="1295400" cy="381000"/>
            <a:chOff x="0" y="0"/>
            <a:chExt cx="1295400" cy="381000"/>
          </a:xfrm>
        </p:grpSpPr>
        <p:sp>
          <p:nvSpPr>
            <p:cNvPr id="191" name="Shape 191"/>
            <p:cNvSpPr/>
            <p:nvPr/>
          </p:nvSpPr>
          <p:spPr>
            <a:xfrm>
              <a:off x="0" y="0"/>
              <a:ext cx="1295400" cy="3810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61380" y="5080"/>
              <a:ext cx="77264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Router</a:t>
              </a:r>
            </a:p>
          </p:txBody>
        </p:sp>
      </p:grpSp>
      <p:sp>
        <p:nvSpPr>
          <p:cNvPr id="194" name="Shape 194"/>
          <p:cNvSpPr/>
          <p:nvPr/>
        </p:nvSpPr>
        <p:spPr>
          <a:xfrm flipH="1">
            <a:off x="1066800" y="4800600"/>
            <a:ext cx="1" cy="990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066800" y="5791200"/>
            <a:ext cx="19050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66800" y="60198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2057400" y="6019800"/>
            <a:ext cx="609600" cy="381000"/>
          </a:xfrm>
          <a:prstGeom prst="rect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2362200" y="5791200"/>
            <a:ext cx="0" cy="228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1371600" y="5791200"/>
            <a:ext cx="0" cy="2286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 flipH="1">
            <a:off x="2895600" y="5791200"/>
            <a:ext cx="1066800" cy="3810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4191000" y="5943600"/>
            <a:ext cx="9906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000"/>
              </a:spcBef>
              <a:defRPr sz="1800" b="1">
                <a:solidFill>
                  <a:srgbClr val="FFFFFF"/>
                </a:solidFill>
              </a:defRPr>
            </a:lvl1pPr>
          </a:lstStyle>
          <a:p>
            <a:r>
              <a:t>(PCs)</a:t>
            </a:r>
          </a:p>
        </p:txBody>
      </p:sp>
      <p:sp>
        <p:nvSpPr>
          <p:cNvPr id="202" name="Shape 202"/>
          <p:cNvSpPr/>
          <p:nvPr/>
        </p:nvSpPr>
        <p:spPr>
          <a:xfrm flipV="1">
            <a:off x="838200" y="3124200"/>
            <a:ext cx="0" cy="12954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5" name="Group 205"/>
          <p:cNvGrpSpPr/>
          <p:nvPr/>
        </p:nvGrpSpPr>
        <p:grpSpPr>
          <a:xfrm>
            <a:off x="0" y="2286000"/>
            <a:ext cx="1600200" cy="838200"/>
            <a:chOff x="0" y="0"/>
            <a:chExt cx="1600200" cy="838200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1600200" cy="838200"/>
            </a:xfrm>
            <a:prstGeom prst="ellipse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66161" y="233680"/>
              <a:ext cx="106787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 b="1">
                  <a:solidFill>
                    <a:srgbClr val="FFFFFF"/>
                  </a:solidFill>
                </a:defRPr>
              </a:lvl1pPr>
            </a:lstStyle>
            <a:p>
              <a:r>
                <a:t>Internet</a:t>
              </a:r>
            </a:p>
          </p:txBody>
        </p:sp>
      </p:grpSp>
      <p:sp>
        <p:nvSpPr>
          <p:cNvPr id="206" name="Shape 206"/>
          <p:cNvSpPr/>
          <p:nvPr/>
        </p:nvSpPr>
        <p:spPr>
          <a:xfrm flipV="1">
            <a:off x="2895600" y="5714999"/>
            <a:ext cx="4648200" cy="76202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7467600" y="5715000"/>
            <a:ext cx="381000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Shape 208"/>
          <p:cNvSpPr/>
          <p:nvPr/>
        </p:nvSpPr>
        <p:spPr>
          <a:xfrm flipV="1">
            <a:off x="7848600" y="4038600"/>
            <a:ext cx="0" cy="16764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7848600" y="5334000"/>
            <a:ext cx="0" cy="3810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Symmetry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Symmetric Networks are those where the data in both directions is more or less the same.  </a:t>
            </a:r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sz="2400" dirty="0"/>
          </a:p>
          <a:p>
            <a:pPr>
              <a:lnSpc>
                <a:spcPct val="90000"/>
              </a:lnSpc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Asymmetric networks are characterized by a large difference between data in one direction vs. the other……Web Traffic, File Transfers(FTPs), etc.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 idx="4294967295"/>
          </p:nvPr>
        </p:nvSpPr>
        <p:spPr>
          <a:xfrm>
            <a:off x="457200" y="701675"/>
            <a:ext cx="8229600" cy="7302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4224">
                <a:effectLst>
                  <a:outerShdw blurRad="12192" dist="24384" dir="27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Hubs, Switches and Routers?</a:t>
            </a:r>
            <a:endParaRPr dirty="0"/>
          </a:p>
        </p:txBody>
      </p:sp>
      <p:sp>
        <p:nvSpPr>
          <p:cNvPr id="215" name="Shape 215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lang="en-US" sz="24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lang="en-US" sz="2400" dirty="0">
                <a:solidFill>
                  <a:srgbClr val="FF0000"/>
                </a:solidFill>
              </a:rPr>
              <a:t>https://</a:t>
            </a:r>
            <a:r>
              <a:rPr lang="en-US" sz="2400" dirty="0" err="1">
                <a:solidFill>
                  <a:srgbClr val="FF0000"/>
                </a:solidFill>
              </a:rPr>
              <a:t>www.youtube.com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watch?v</a:t>
            </a:r>
            <a:r>
              <a:rPr lang="en-US" sz="2400" dirty="0">
                <a:solidFill>
                  <a:srgbClr val="FF0000"/>
                </a:solidFill>
              </a:rPr>
              <a:t>=1z0ULvg_pW8</a:t>
            </a:r>
            <a:endParaRPr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/>
          </p:cNvSpPr>
          <p:nvPr>
            <p:ph type="title" idx="4294967295"/>
          </p:nvPr>
        </p:nvSpPr>
        <p:spPr>
          <a:xfrm>
            <a:off x="457200" y="701675"/>
            <a:ext cx="8229600" cy="7302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4224">
                <a:effectLst>
                  <a:outerShdw blurRad="12192" dist="24384" dir="2700000" rotWithShape="0">
                    <a:srgbClr val="000000"/>
                  </a:outerShdw>
                </a:effectLst>
              </a:defRPr>
            </a:lvl1pPr>
          </a:lstStyle>
          <a:p>
            <a:r>
              <a:t>Intranets</a:t>
            </a:r>
          </a:p>
        </p:txBody>
      </p:sp>
      <p:sp>
        <p:nvSpPr>
          <p:cNvPr id="218" name="Shape 218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An Intranet is a closed network that has group of defined users </a:t>
            </a:r>
          </a:p>
          <a:p>
            <a:pPr marL="742950" lvl="1" indent="-285750">
              <a:spcBef>
                <a:spcPts val="0"/>
              </a:spcBef>
              <a:buClr>
                <a:srgbClr val="FFCC00"/>
              </a:buClr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(Intra-organizational)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Intranets exist for businesses, universities, trade organizations, etc.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Most Intranets are also connected to the Internet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title" idx="4294967295"/>
          </p:nvPr>
        </p:nvSpPr>
        <p:spPr>
          <a:xfrm>
            <a:off x="457200" y="701675"/>
            <a:ext cx="8229600" cy="7302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4224">
                <a:effectLst>
                  <a:outerShdw blurRad="12192" dist="24384" dir="2700000" rotWithShape="0">
                    <a:srgbClr val="000000"/>
                  </a:outerShdw>
                </a:effectLst>
              </a:defRPr>
            </a:lvl1pPr>
          </a:lstStyle>
          <a:p>
            <a:r>
              <a:t>Network Nodes</a:t>
            </a:r>
          </a:p>
        </p:txBody>
      </p:sp>
      <p:sp>
        <p:nvSpPr>
          <p:cNvPr id="221" name="Shape 221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Nodes are a location on a network where there is an aggregation of connections</a:t>
            </a:r>
          </a:p>
          <a:p>
            <a:pPr>
              <a:buSzTx/>
              <a:buNone/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sz="2400" dirty="0"/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Internet nodes are also those places where many smaller networks are actually connected to the Internet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superjanet4_topology_large.png" descr="superjanet4_topology_lar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1000"/>
            <a:ext cx="5410200" cy="6172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Digital Subscriber Loop - DSL</a:t>
            </a:r>
          </a:p>
        </p:txBody>
      </p:sp>
      <p:pic>
        <p:nvPicPr>
          <p:cNvPr id="226" name="dsl-network.png" descr="dsl-networ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600200"/>
            <a:ext cx="4556125" cy="5033963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hape 227"/>
          <p:cNvSpPr/>
          <p:nvPr/>
        </p:nvSpPr>
        <p:spPr>
          <a:xfrm>
            <a:off x="304800" y="2438400"/>
            <a:ext cx="2743200" cy="3957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400"/>
              </a:spcBef>
              <a:defRPr sz="24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Allows high speed data to share the same wires as regular voice telephone service.</a:t>
            </a:r>
          </a:p>
          <a:p>
            <a:pPr defTabSz="457200">
              <a:spcBef>
                <a:spcPts val="1400"/>
              </a:spcBef>
              <a:defRPr sz="24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Developed for consumer internet access as an alternative to dialup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Voice and Video over IP (VOIP)</a:t>
            </a:r>
          </a:p>
        </p:txBody>
      </p:sp>
      <p:sp>
        <p:nvSpPr>
          <p:cNvPr id="230" name="Shape 230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6042" indent="-336042" defTabSz="896111">
              <a:defRPr sz="3136" b="1">
                <a:effectLst>
                  <a:outerShdw blurRad="12446" dist="24892" dir="2700000" rotWithShape="0">
                    <a:srgbClr val="000000"/>
                  </a:outerShdw>
                </a:effectLst>
              </a:defRPr>
            </a:pPr>
            <a:r>
              <a:rPr sz="2400" dirty="0"/>
              <a:t>VoIP</a:t>
            </a:r>
            <a:r>
              <a:rPr sz="2400" b="0" dirty="0"/>
              <a:t> is a technology that allows telephone calls to be made over computer networks like the Internet. VoIP converts analog voice signals into digital data packets and supports real-time, two-way transmission of conversations using the </a:t>
            </a:r>
            <a:r>
              <a:rPr sz="2400" b="0" u="sng" dirty="0">
                <a:solidFill>
                  <a:srgbClr val="00CCFF"/>
                </a:solidFill>
                <a:uFill>
                  <a:solidFill>
                    <a:srgbClr val="00CCFF"/>
                  </a:solidFill>
                </a:uFill>
                <a:hlinkClick r:id="rId2"/>
              </a:rPr>
              <a:t>Internet Protocol (IP)</a:t>
            </a:r>
          </a:p>
          <a:p>
            <a:pPr marL="336042" indent="-336042" defTabSz="896111">
              <a:defRPr sz="3136">
                <a:effectLst>
                  <a:outerShdw blurRad="12446" dist="24892" dir="2700000" rotWithShape="0">
                    <a:srgbClr val="000000"/>
                  </a:outerShdw>
                </a:effectLst>
              </a:defRPr>
            </a:pPr>
            <a:endParaRPr lang="en-US" dirty="0"/>
          </a:p>
          <a:p>
            <a:pPr marL="336042" indent="-336042" defTabSz="896111">
              <a:defRPr sz="3136">
                <a:effectLst>
                  <a:outerShdw blurRad="12446" dist="24892" dir="2700000" rotWithShape="0">
                    <a:srgbClr val="000000"/>
                  </a:outerShdw>
                </a:effectLst>
              </a:defRPr>
            </a:pPr>
            <a:r>
              <a:rPr dirty="0"/>
              <a:t>Skype, Vonage, Ooma, </a:t>
            </a:r>
            <a:r>
              <a:rPr lang="en-US" dirty="0"/>
              <a:t>WhatsApp, </a:t>
            </a:r>
            <a:r>
              <a:rPr dirty="0"/>
              <a:t>Facetime </a:t>
            </a:r>
            <a:r>
              <a:rPr lang="en-US" dirty="0"/>
              <a:t>Zoom, </a:t>
            </a:r>
            <a:r>
              <a:rPr dirty="0" err="1"/>
              <a:t>etc</a:t>
            </a:r>
            <a:r>
              <a:rPr dirty="0"/>
              <a:t>: 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Wireless Media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Infrared is good between fixed locations.  It is also not bothered by noise.</a:t>
            </a:r>
          </a:p>
          <a:p>
            <a:pPr>
              <a:lnSpc>
                <a:spcPct val="90000"/>
              </a:lnSpc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Lasers are also excellent point to point systems with limited range</a:t>
            </a:r>
          </a:p>
          <a:p>
            <a:pPr>
              <a:lnSpc>
                <a:spcPct val="90000"/>
              </a:lnSpc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  <a:p>
            <a:pPr>
              <a:lnSpc>
                <a:spcPct val="90000"/>
              </a:lnSpc>
              <a:spcBef>
                <a:spcPts val="600"/>
              </a:spcBef>
              <a:defRPr sz="2800">
                <a:solidFill>
                  <a:srgbClr val="FF0000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Radio frequency</a:t>
            </a:r>
            <a:r>
              <a:rPr>
                <a:solidFill>
                  <a:srgbClr val="FFFFFF"/>
                </a:solidFill>
              </a:rPr>
              <a:t>  networks are more flexible and allow the participants to be mobile and move while they communicate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Wireless Networks</a:t>
            </a:r>
          </a:p>
        </p:txBody>
      </p:sp>
      <p:sp>
        <p:nvSpPr>
          <p:cNvPr id="236" name="Shape 23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Radio data networks are the fastest growing type of network technology today.</a:t>
            </a:r>
          </a:p>
          <a:p>
            <a:pPr>
              <a:buSzTx/>
              <a:buNone/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sz="2400" dirty="0"/>
          </a:p>
          <a:p>
            <a:pPr>
              <a:spcBef>
                <a:spcPts val="600"/>
              </a:spcBef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sz="2400" dirty="0"/>
              <a:t>This model is much like the terrestrial LANs we know and love except that it is total portable and works without cables and wall jacks!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Underlying Trends in Networks Today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The industry has evolved from a multitude of proprietary standards to the wholesale adoption of widely accepted standards </a:t>
            </a:r>
          </a:p>
          <a:p>
            <a:pPr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This has resulted in the ability of practically anyone to connect to the large public networks available without having to engage in special engineering</a:t>
            </a:r>
          </a:p>
          <a:p>
            <a:pPr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It has dramatically reduced the overall cost of deploying and operating networks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 idx="4294967295"/>
          </p:nvPr>
        </p:nvSpPr>
        <p:spPr>
          <a:xfrm>
            <a:off x="1066800" y="-1"/>
            <a:ext cx="7620000" cy="1143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T</a:t>
            </a:r>
            <a:r>
              <a:rPr dirty="0"/>
              <a:t>ypes of Data Wireless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4294967295"/>
          </p:nvPr>
        </p:nvSpPr>
        <p:spPr>
          <a:xfrm>
            <a:off x="1066800" y="1066800"/>
            <a:ext cx="75438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2325" indent="-322325" defTabSz="859536">
              <a:lnSpc>
                <a:spcPct val="80000"/>
              </a:lnSpc>
              <a:spcBef>
                <a:spcPts val="500"/>
              </a:spcBef>
              <a:defRPr sz="2256">
                <a:effectLst>
                  <a:outerShdw blurRad="11938" dist="23876" dir="2700000" rotWithShape="0">
                    <a:srgbClr val="000000"/>
                  </a:outerShdw>
                </a:effectLst>
              </a:defRPr>
            </a:pPr>
            <a:r>
              <a:rPr dirty="0"/>
              <a:t>WiFi (802.11b/g)  High speed wireless with range up to 200 feet or so.  Speeds up to </a:t>
            </a:r>
            <a:r>
              <a:rPr lang="en-US" dirty="0"/>
              <a:t>100</a:t>
            </a:r>
            <a:r>
              <a:rPr dirty="0"/>
              <a:t>mbps</a:t>
            </a:r>
          </a:p>
          <a:p>
            <a:pPr marL="322325" indent="-322325" defTabSz="859536">
              <a:lnSpc>
                <a:spcPct val="80000"/>
              </a:lnSpc>
              <a:buSzTx/>
              <a:buNone/>
              <a:defRPr sz="2256">
                <a:effectLst>
                  <a:outerShdw blurRad="11938" dist="23876" dir="2700000" rotWithShape="0">
                    <a:srgbClr val="000000"/>
                  </a:outerShdw>
                </a:effectLst>
              </a:defRPr>
            </a:pPr>
            <a:endParaRPr dirty="0"/>
          </a:p>
          <a:p>
            <a:pPr marL="322325" indent="-322325" defTabSz="859536">
              <a:lnSpc>
                <a:spcPct val="80000"/>
              </a:lnSpc>
              <a:spcBef>
                <a:spcPts val="500"/>
              </a:spcBef>
              <a:defRPr sz="2256">
                <a:effectLst>
                  <a:outerShdw blurRad="11938" dist="23876" dir="2700000" rotWithShape="0">
                    <a:srgbClr val="000000"/>
                  </a:outerShdw>
                </a:effectLst>
              </a:defRPr>
            </a:pPr>
            <a:r>
              <a:rPr dirty="0"/>
              <a:t>BlueTooth – Personal Area Network with range of up to 30 feet</a:t>
            </a:r>
          </a:p>
          <a:p>
            <a:pPr marL="322325" indent="-322325" defTabSz="859536">
              <a:lnSpc>
                <a:spcPct val="80000"/>
              </a:lnSpc>
              <a:buSzTx/>
              <a:buNone/>
              <a:defRPr sz="2256">
                <a:effectLst>
                  <a:outerShdw blurRad="11938" dist="23876" dir="2700000" rotWithShape="0">
                    <a:srgbClr val="000000"/>
                  </a:outerShdw>
                </a:effectLst>
              </a:defRPr>
            </a:pPr>
            <a:endParaRPr dirty="0"/>
          </a:p>
          <a:p>
            <a:pPr marL="322325" indent="-322325" defTabSz="859536">
              <a:lnSpc>
                <a:spcPct val="80000"/>
              </a:lnSpc>
              <a:spcBef>
                <a:spcPts val="500"/>
              </a:spcBef>
              <a:defRPr sz="2256">
                <a:effectLst>
                  <a:outerShdw blurRad="11938" dist="23876" dir="2700000" rotWithShape="0">
                    <a:srgbClr val="000000"/>
                  </a:outerShdw>
                </a:effectLst>
              </a:defRPr>
            </a:pPr>
            <a:r>
              <a:rPr dirty="0"/>
              <a:t>GPRS/3G/4G</a:t>
            </a:r>
            <a:r>
              <a:rPr lang="en-US" dirty="0"/>
              <a:t>/5G</a:t>
            </a:r>
            <a:r>
              <a:rPr dirty="0"/>
              <a:t> – Wide area data network used in conjunction with cellular telephone services</a:t>
            </a:r>
          </a:p>
          <a:p>
            <a:pPr marL="322325" indent="-322325" defTabSz="859536">
              <a:lnSpc>
                <a:spcPct val="80000"/>
              </a:lnSpc>
              <a:buSzTx/>
              <a:buNone/>
              <a:defRPr sz="2256">
                <a:effectLst>
                  <a:outerShdw blurRad="11938" dist="23876" dir="2700000" rotWithShape="0">
                    <a:srgbClr val="000000"/>
                  </a:outerShdw>
                </a:effectLst>
              </a:defRPr>
            </a:pPr>
            <a:endParaRPr dirty="0"/>
          </a:p>
          <a:p>
            <a:pPr marL="322325" indent="-322325" defTabSz="859536">
              <a:lnSpc>
                <a:spcPct val="80000"/>
              </a:lnSpc>
              <a:spcBef>
                <a:spcPts val="500"/>
              </a:spcBef>
              <a:defRPr sz="2256">
                <a:effectLst>
                  <a:outerShdw blurRad="11938" dist="23876" dir="2700000" rotWithShape="0">
                    <a:srgbClr val="000000"/>
                  </a:outerShdw>
                </a:effectLst>
              </a:defRPr>
            </a:pPr>
            <a:r>
              <a:rPr dirty="0"/>
              <a:t>VSAT – Small antenna satellite technology used for high speed data communication over very large distances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77240">
              <a:defRPr sz="2720">
                <a:effectLst>
                  <a:outerShdw blurRad="10795" dist="21590" dir="2700000" rotWithShape="0">
                    <a:srgbClr val="000000"/>
                  </a:outerShdw>
                </a:effectLst>
              </a:defRPr>
            </a:pPr>
            <a:r>
              <a:t>Mobile Wireless Networks</a:t>
            </a:r>
            <a:br/>
            <a:r>
              <a:t>aka…Cell Phones</a:t>
            </a:r>
            <a:br/>
            <a:endParaRPr/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381000" y="914400"/>
            <a:ext cx="8229600" cy="563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5754" indent="-325754" defTabSz="868680">
              <a:lnSpc>
                <a:spcPct val="90000"/>
              </a:lnSpc>
              <a:spcBef>
                <a:spcPts val="500"/>
              </a:spcBef>
              <a:defRPr sz="228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r>
              <a:rPr dirty="0"/>
              <a:t>Originally invented by Motorola in cooperation with AT&amp;T in early 1970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dirty="0"/>
              <a:t>s</a:t>
            </a:r>
          </a:p>
          <a:p>
            <a:pPr marL="325754" indent="-325754" defTabSz="868680">
              <a:lnSpc>
                <a:spcPct val="90000"/>
              </a:lnSpc>
              <a:buSzTx/>
              <a:buNone/>
              <a:defRPr sz="228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endParaRPr dirty="0"/>
          </a:p>
          <a:p>
            <a:pPr marL="325754" indent="-325754" defTabSz="868680">
              <a:lnSpc>
                <a:spcPct val="90000"/>
              </a:lnSpc>
              <a:spcBef>
                <a:spcPts val="500"/>
              </a:spcBef>
              <a:defRPr sz="228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r>
              <a:rPr dirty="0"/>
              <a:t>Huge increase in usage as a result of the rapid adoption of cellphones worldwide (&gt; 2.</a:t>
            </a:r>
            <a:r>
              <a:rPr lang="en-US" dirty="0"/>
              <a:t>5</a:t>
            </a:r>
            <a:r>
              <a:rPr dirty="0"/>
              <a:t> Billion subscribers and growing at double digit rates)</a:t>
            </a:r>
          </a:p>
          <a:p>
            <a:pPr marL="325754" indent="-325754" defTabSz="868680">
              <a:lnSpc>
                <a:spcPct val="90000"/>
              </a:lnSpc>
              <a:defRPr sz="228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endParaRPr dirty="0"/>
          </a:p>
          <a:p>
            <a:pPr marL="325754" indent="-325754" defTabSz="868680">
              <a:lnSpc>
                <a:spcPct val="90000"/>
              </a:lnSpc>
              <a:spcBef>
                <a:spcPts val="500"/>
              </a:spcBef>
              <a:defRPr sz="228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r>
              <a:rPr dirty="0"/>
              <a:t>Two dominant cellphone technologies</a:t>
            </a:r>
          </a:p>
          <a:p>
            <a:pPr marL="705802" lvl="1" indent="-271462" defTabSz="868680">
              <a:lnSpc>
                <a:spcPct val="90000"/>
              </a:lnSpc>
              <a:spcBef>
                <a:spcPts val="0"/>
              </a:spcBef>
              <a:buClr>
                <a:srgbClr val="FFCC00"/>
              </a:buClr>
              <a:defRPr sz="190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r>
              <a:rPr dirty="0"/>
              <a:t>GSM (Global system for mobile communications) (80%)</a:t>
            </a:r>
          </a:p>
          <a:p>
            <a:pPr marL="705802" lvl="1" indent="-271462" defTabSz="868680">
              <a:lnSpc>
                <a:spcPct val="90000"/>
              </a:lnSpc>
              <a:spcBef>
                <a:spcPts val="0"/>
              </a:spcBef>
              <a:buClr>
                <a:srgbClr val="FFCC00"/>
              </a:buClr>
              <a:defRPr sz="190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r>
              <a:rPr dirty="0"/>
              <a:t>CDMA (Code Division Multiple Access) (20%)</a:t>
            </a:r>
          </a:p>
          <a:p>
            <a:pPr marL="705802" lvl="1" indent="-271462" defTabSz="868680">
              <a:lnSpc>
                <a:spcPct val="90000"/>
              </a:lnSpc>
              <a:spcBef>
                <a:spcPts val="0"/>
              </a:spcBef>
              <a:buClr>
                <a:srgbClr val="FFCC00"/>
              </a:buClr>
              <a:defRPr sz="190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endParaRPr dirty="0"/>
          </a:p>
          <a:p>
            <a:pPr marL="325754" indent="-325754" defTabSz="868680">
              <a:lnSpc>
                <a:spcPct val="90000"/>
              </a:lnSpc>
              <a:spcBef>
                <a:spcPts val="500"/>
              </a:spcBef>
              <a:defRPr sz="228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r>
              <a:rPr dirty="0"/>
              <a:t>Both technologies incorporate data along with voice and messaging</a:t>
            </a:r>
          </a:p>
          <a:p>
            <a:pPr marL="325754" indent="-325754" defTabSz="868680">
              <a:lnSpc>
                <a:spcPct val="90000"/>
              </a:lnSpc>
              <a:buSzTx/>
              <a:buNone/>
              <a:defRPr sz="228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endParaRPr dirty="0"/>
          </a:p>
          <a:p>
            <a:pPr marL="325754" indent="-325754" defTabSz="868680">
              <a:lnSpc>
                <a:spcPct val="90000"/>
              </a:lnSpc>
              <a:spcBef>
                <a:spcPts val="500"/>
              </a:spcBef>
              <a:defRPr sz="2280">
                <a:effectLst>
                  <a:outerShdw blurRad="12065" dist="24130" dir="2700000" rotWithShape="0">
                    <a:srgbClr val="000000"/>
                  </a:outerShdw>
                </a:effectLst>
              </a:defRPr>
            </a:pPr>
            <a:r>
              <a:rPr dirty="0"/>
              <a:t>The cellphone system would not be possible without very sophisticated computing systems to enable it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066800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49223">
              <a:defRPr sz="3124">
                <a:effectLst>
                  <a:outerShdw blurRad="9017" dist="18034" dir="2700000" rotWithShape="0">
                    <a:srgbClr val="000000"/>
                  </a:outerShdw>
                </a:effectLst>
              </a:defRPr>
            </a:pPr>
            <a:r>
              <a:t>The Original Cellphone –</a:t>
            </a:r>
            <a:br/>
            <a:r>
              <a:t>Motorola Dynatac 8000X</a:t>
            </a:r>
          </a:p>
        </p:txBody>
      </p:sp>
      <p:pic>
        <p:nvPicPr>
          <p:cNvPr id="245" name="arge cell phone.jpeg" descr="arge cell pho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25600"/>
            <a:ext cx="1252538" cy="523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2563812" y="1801812"/>
            <a:ext cx="574198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Cost $100 Million to Develop</a:t>
            </a:r>
          </a:p>
        </p:txBody>
      </p:sp>
      <p:sp>
        <p:nvSpPr>
          <p:cNvPr id="247" name="Shape 247"/>
          <p:cNvSpPr/>
          <p:nvPr/>
        </p:nvSpPr>
        <p:spPr>
          <a:xfrm>
            <a:off x="2632075" y="2678112"/>
            <a:ext cx="55213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dirty="0"/>
              <a:t>First phones cost over $4K !!</a:t>
            </a:r>
            <a:r>
              <a:rPr lang="en-US" dirty="0"/>
              <a:t>  Motorola </a:t>
            </a:r>
            <a:r>
              <a:rPr lang="en-US" dirty="0" err="1"/>
              <a:t>Dynatac</a:t>
            </a:r>
            <a:endParaRPr dirty="0"/>
          </a:p>
        </p:txBody>
      </p:sp>
      <p:sp>
        <p:nvSpPr>
          <p:cNvPr id="248" name="Shape 248"/>
          <p:cNvSpPr/>
          <p:nvPr/>
        </p:nvSpPr>
        <p:spPr>
          <a:xfrm>
            <a:off x="2743200" y="3505200"/>
            <a:ext cx="50292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½ hour talk time</a:t>
            </a:r>
          </a:p>
        </p:txBody>
      </p:sp>
      <p:sp>
        <p:nvSpPr>
          <p:cNvPr id="249" name="Shape 249"/>
          <p:cNvSpPr/>
          <p:nvPr/>
        </p:nvSpPr>
        <p:spPr>
          <a:xfrm>
            <a:off x="2743200" y="4225925"/>
            <a:ext cx="51816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10 Hours to charge</a:t>
            </a:r>
          </a:p>
        </p:txBody>
      </p:sp>
      <p:sp>
        <p:nvSpPr>
          <p:cNvPr id="250" name="Shape 250"/>
          <p:cNvSpPr/>
          <p:nvPr/>
        </p:nvSpPr>
        <p:spPr>
          <a:xfrm>
            <a:off x="2819400" y="5241925"/>
            <a:ext cx="50292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Weighed almost 4 pounds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Cell phone history trivia</a:t>
            </a:r>
          </a:p>
        </p:txBody>
      </p:sp>
      <p:sp>
        <p:nvSpPr>
          <p:cNvPr id="253" name="Shape 253"/>
          <p:cNvSpPr>
            <a:spLocks noGrp="1"/>
          </p:cNvSpPr>
          <p:nvPr>
            <p:ph type="body" idx="4294967295"/>
          </p:nvPr>
        </p:nvSpPr>
        <p:spPr>
          <a:xfrm>
            <a:off x="457200" y="1676400"/>
            <a:ext cx="8229600" cy="441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5180" indent="-305180" defTabSz="813816">
              <a:spcBef>
                <a:spcPts val="500"/>
              </a:spcBef>
              <a:defRPr sz="2136">
                <a:effectLst>
                  <a:outerShdw blurRad="11303" dist="22606" dir="2700000" rotWithShape="0">
                    <a:srgbClr val="000000"/>
                  </a:outerShdw>
                </a:effectLst>
              </a:defRPr>
            </a:pPr>
            <a:r>
              <a:t>In 1978 AT&amp;T commissioned Mackenzie research to project the market for cell phones in the U.S.</a:t>
            </a:r>
          </a:p>
          <a:p>
            <a:pPr marL="305180" indent="-305180" defTabSz="813816">
              <a:spcBef>
                <a:spcPts val="600"/>
              </a:spcBef>
              <a:buSzTx/>
              <a:buNone/>
              <a:defRPr sz="2136">
                <a:effectLst>
                  <a:outerShdw blurRad="11303" dist="22606" dir="2700000" rotWithShape="0">
                    <a:srgbClr val="000000"/>
                  </a:outerShdw>
                </a:effectLst>
              </a:defRPr>
            </a:pPr>
            <a:endParaRPr/>
          </a:p>
          <a:p>
            <a:pPr marL="305180" indent="-305180" defTabSz="813816">
              <a:spcBef>
                <a:spcPts val="500"/>
              </a:spcBef>
              <a:defRPr sz="2136">
                <a:effectLst>
                  <a:outerShdw blurRad="11303" dist="22606" dir="2700000" rotWithShape="0">
                    <a:srgbClr val="000000"/>
                  </a:outerShdw>
                </a:effectLst>
              </a:defRPr>
            </a:pPr>
            <a:r>
              <a:t>Mackenzie estimated that the total market by the year 2000 would be 1 million units</a:t>
            </a:r>
          </a:p>
          <a:p>
            <a:pPr marL="305180" indent="-305180" defTabSz="813816">
              <a:spcBef>
                <a:spcPts val="600"/>
              </a:spcBef>
              <a:buSzTx/>
              <a:buNone/>
              <a:defRPr sz="2136">
                <a:effectLst>
                  <a:outerShdw blurRad="11303" dist="22606" dir="2700000" rotWithShape="0">
                    <a:srgbClr val="000000"/>
                  </a:outerShdw>
                </a:effectLst>
              </a:defRPr>
            </a:pPr>
            <a:endParaRPr/>
          </a:p>
          <a:p>
            <a:pPr marL="305180" indent="-305180" defTabSz="813816">
              <a:spcBef>
                <a:spcPts val="500"/>
              </a:spcBef>
              <a:defRPr sz="2136">
                <a:effectLst>
                  <a:outerShdw blurRad="11303" dist="22606" dir="2700000" rotWithShape="0">
                    <a:srgbClr val="000000"/>
                  </a:outerShdw>
                </a:effectLst>
              </a:defRPr>
            </a:pPr>
            <a:r>
              <a:t>Today there are over 200 million cellphone subscribers in the U.S. alone and still growing</a:t>
            </a:r>
          </a:p>
          <a:p>
            <a:pPr marL="305180" indent="-305180" defTabSz="813816">
              <a:spcBef>
                <a:spcPts val="600"/>
              </a:spcBef>
              <a:defRPr sz="2136">
                <a:effectLst>
                  <a:outerShdw blurRad="11303" dist="22606" dir="2700000" rotWithShape="0">
                    <a:srgbClr val="000000"/>
                  </a:outerShdw>
                </a:effectLst>
              </a:defRPr>
            </a:pPr>
            <a:endParaRPr/>
          </a:p>
          <a:p>
            <a:pPr marL="305180" indent="-305180" defTabSz="813816">
              <a:spcBef>
                <a:spcPts val="500"/>
              </a:spcBef>
              <a:defRPr sz="2136">
                <a:effectLst>
                  <a:outerShdw blurRad="11303" dist="22606" dir="2700000" rotWithShape="0">
                    <a:srgbClr val="000000"/>
                  </a:outerShdw>
                </a:effectLst>
              </a:defRPr>
            </a:pPr>
            <a:r>
              <a:t>Mackenzie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research did not anticipate the precipitous drop in handset cost which would make cell phones popular with consumers as opposed to businesses alone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Cell phone topology</a:t>
            </a:r>
          </a:p>
        </p:txBody>
      </p:sp>
      <p:pic>
        <p:nvPicPr>
          <p:cNvPr id="256" name="figure07.png" descr="figure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47800"/>
            <a:ext cx="6334125" cy="51657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 idx="4294967295"/>
          </p:nvPr>
        </p:nvSpPr>
        <p:spPr>
          <a:xfrm>
            <a:off x="457200" y="380999"/>
            <a:ext cx="8229600" cy="14908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Generation and 5</a:t>
            </a:r>
            <a:r>
              <a:rPr lang="en-US" baseline="30000" dirty="0"/>
              <a:t>th</a:t>
            </a:r>
            <a:r>
              <a:rPr lang="en-US" dirty="0"/>
              <a:t> Generation Wireless</a:t>
            </a:r>
            <a:br>
              <a:rPr lang="en-US" dirty="0"/>
            </a:br>
            <a:r>
              <a:rPr lang="en-US" dirty="0"/>
              <a:t>4G and 5G</a:t>
            </a:r>
            <a:endParaRPr dirty="0"/>
          </a:p>
        </p:txBody>
      </p:sp>
      <p:sp>
        <p:nvSpPr>
          <p:cNvPr id="24" name="Shape 24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rPr lang="en-US" sz="2400" dirty="0"/>
              <a:t>4G is the current mobile wireless standard</a:t>
            </a:r>
          </a:p>
          <a:p>
            <a:r>
              <a:rPr lang="en-US" sz="2400" dirty="0"/>
              <a:t>10 times faster than 3G</a:t>
            </a:r>
          </a:p>
          <a:p>
            <a:r>
              <a:rPr lang="en-US" sz="2400" dirty="0"/>
              <a:t>5-15 Mbps download, peak 50 Mbps</a:t>
            </a:r>
          </a:p>
          <a:p>
            <a:r>
              <a:rPr lang="en-US" sz="2400" dirty="0"/>
              <a:t>Enables full motion video</a:t>
            </a:r>
          </a:p>
          <a:p>
            <a:endParaRPr lang="en-US" sz="2800" dirty="0"/>
          </a:p>
          <a:p>
            <a:r>
              <a:rPr lang="en-US" sz="2400" dirty="0"/>
              <a:t>5G is the latest emerging standard </a:t>
            </a:r>
          </a:p>
          <a:p>
            <a:r>
              <a:rPr lang="en-US" sz="2400" dirty="0"/>
              <a:t>Still under deployment</a:t>
            </a:r>
          </a:p>
          <a:p>
            <a:r>
              <a:rPr lang="en-US" sz="2400" dirty="0"/>
              <a:t>Speeds over 1 Gbps!</a:t>
            </a:r>
          </a:p>
          <a:p>
            <a:r>
              <a:rPr lang="en-US" sz="2400" dirty="0"/>
              <a:t>Faster than typical cable connections</a:t>
            </a:r>
          </a:p>
          <a:p>
            <a:r>
              <a:rPr lang="en-US" sz="2400" dirty="0"/>
              <a:t>Initially deployed in Seoul, South Korea and now in the U.S.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46379574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Satellite VSATs </a:t>
            </a:r>
          </a:p>
        </p:txBody>
      </p:sp>
      <p:graphicFrame>
        <p:nvGraphicFramePr>
          <p:cNvPr id="259" name="Table 259"/>
          <p:cNvGraphicFramePr/>
          <p:nvPr/>
        </p:nvGraphicFramePr>
        <p:xfrm>
          <a:off x="-1470025" y="2097087"/>
          <a:ext cx="12084050" cy="266601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525">
                <a:tc gridSpan="11"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>
                          <a:solidFill>
                            <a:srgbClr val="FFFFFF"/>
                          </a:solidFill>
                          <a:sym typeface="Tahoma"/>
                        </a:defRPr>
                      </a:pPr>
                      <a:endParaRPr/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 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  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  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  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  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  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t>  </a:t>
                      </a:r>
                      <a:r>
                        <a:rPr sz="1800"/>
                        <a:t> </a:t>
                      </a:r>
                      <a:r>
                        <a:t>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0687">
                <a:tc gridSpan="11"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defRPr sz="2800">
                          <a:solidFill>
                            <a:srgbClr val="FFFFFF"/>
                          </a:solidFill>
                          <a:sym typeface="Tahoma"/>
                        </a:defRPr>
                      </a:pPr>
                      <a:endParaRPr/>
                    </a:p>
                  </a:txBody>
                  <a:tcPr marL="45705" marR="45705" marT="45705" marB="45705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0" name="Table 260"/>
          <p:cNvGraphicFramePr/>
          <p:nvPr/>
        </p:nvGraphicFramePr>
        <p:xfrm>
          <a:off x="-1460500" y="3071812"/>
          <a:ext cx="2571750" cy="1691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27150">
                <a:tc>
                  <a:txBody>
                    <a:bodyPr/>
                    <a:lstStyle/>
                    <a:p>
                      <a:pPr algn="l">
                        <a:defRPr sz="24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Times New Roman"/>
                        </a:defRPr>
                      </a:pPr>
                      <a:r>
                        <a:rPr u="sng">
                          <a:solidFill>
                            <a:srgbClr val="00CCFF"/>
                          </a:solidFill>
                          <a:uFill>
                            <a:solidFill>
                              <a:srgbClr val="00CCFF"/>
                            </a:solidFill>
                          </a:uFill>
                          <a:hlinkClick r:id="rId2"/>
                        </a:rPr>
                        <a:t>  </a:t>
                      </a:r>
                      <a:r>
                        <a:rPr sz="8100"/>
                        <a:t> </a:t>
                      </a:r>
                      <a:r>
                        <a:t>                                   </a:t>
                      </a:r>
                    </a:p>
                  </a:txBody>
                  <a:tcPr marL="45705" marR="45705" marT="45705" marB="45705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61" name="fixed-satellite-button.jpeg" descr="fixed-satellite-button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67200"/>
            <a:ext cx="2752725" cy="1295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ev.jpeg" descr="http://portal.unesco.org/ci/en/ev.php-URL_ID=11543&amp;URL_DO=DO_TOPIC&amp;URL_SECTION=201.html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828800"/>
            <a:ext cx="3124200" cy="2217738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Shape 263"/>
          <p:cNvSpPr/>
          <p:nvPr/>
        </p:nvSpPr>
        <p:spPr>
          <a:xfrm>
            <a:off x="228600" y="4419600"/>
            <a:ext cx="41148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000"/>
              </a:spcBef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Satellite in Geo Stationary orbit</a:t>
            </a:r>
          </a:p>
        </p:txBody>
      </p:sp>
      <p:sp>
        <p:nvSpPr>
          <p:cNvPr id="264" name="Shape 264"/>
          <p:cNvSpPr/>
          <p:nvPr/>
        </p:nvSpPr>
        <p:spPr>
          <a:xfrm>
            <a:off x="5562600" y="5715000"/>
            <a:ext cx="342900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000"/>
              </a:spcBef>
              <a:defRPr sz="1800">
                <a:solidFill>
                  <a:srgbClr val="FFFFFF"/>
                </a:solidFill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VSAT dish &lt;1 meter diameter</a:t>
            </a:r>
          </a:p>
        </p:txBody>
      </p:sp>
      <p:sp>
        <p:nvSpPr>
          <p:cNvPr id="265" name="Shape 265"/>
          <p:cNvSpPr/>
          <p:nvPr/>
        </p:nvSpPr>
        <p:spPr>
          <a:xfrm>
            <a:off x="3581400" y="3047999"/>
            <a:ext cx="2362200" cy="1295402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6" name="Shape 266"/>
          <p:cNvSpPr/>
          <p:nvPr/>
        </p:nvSpPr>
        <p:spPr>
          <a:xfrm flipH="1" flipV="1">
            <a:off x="3581400" y="3886200"/>
            <a:ext cx="2362201" cy="129540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48F284B-BC89-BC2D-D40E-928EA6CD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9734"/>
            <a:ext cx="9144000" cy="440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A476F-0DD8-D30B-E611-9AF8FF39CCDB}"/>
              </a:ext>
            </a:extLst>
          </p:cNvPr>
          <p:cNvSpPr txBox="1"/>
          <p:nvPr/>
        </p:nvSpPr>
        <p:spPr>
          <a:xfrm>
            <a:off x="995220" y="355598"/>
            <a:ext cx="8112155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FF0000"/>
                </a:solidFill>
              </a:rPr>
              <a:t>Starlink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is </a:t>
            </a:r>
            <a:r>
              <a:rPr lang="en-US" dirty="0">
                <a:solidFill>
                  <a:srgbClr val="FF0000"/>
                </a:solidFill>
              </a:rPr>
              <a:t>launching 40,000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Low earth orbit satellites to provide Internet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access from everywhere on earth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7013303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Questions??</a:t>
            </a:r>
          </a:p>
        </p:txBody>
      </p:sp>
      <p:sp>
        <p:nvSpPr>
          <p:cNvPr id="269" name="Shape 269"/>
          <p:cNvSpPr>
            <a:spLocks noGrp="1"/>
          </p:cNvSpPr>
          <p:nvPr>
            <p:ph type="body" idx="4294967295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lang="en-US" dirty="0"/>
              <a:t>More reading:</a:t>
            </a:r>
          </a:p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 lang="en-US" dirty="0"/>
          </a:p>
          <a:p>
            <a:pPr lvl="2"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computer.howstuffworks.com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router.htm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>
              <a:defRPr sz="28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rPr dirty="0"/>
              <a:t>Shannon</a:t>
            </a:r>
            <a:r>
              <a:rPr dirty="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dirty="0"/>
              <a:t>s Data Communciation Model -- Six Components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4294967295"/>
          </p:nvPr>
        </p:nvSpPr>
        <p:spPr>
          <a:xfrm>
            <a:off x="609600" y="1905000"/>
            <a:ext cx="7772400" cy="4570413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defRPr sz="2376">
                <a:effectLst>
                  <a:outerShdw blurRad="12573" dist="25146" dir="2700000" rotWithShape="0">
                    <a:srgbClr val="000000"/>
                  </a:outerShdw>
                </a:effectLst>
              </a:defRPr>
            </a:pPr>
            <a:r>
              <a:rPr dirty="0"/>
              <a:t>An </a:t>
            </a:r>
            <a:r>
              <a:rPr b="1" dirty="0">
                <a:solidFill>
                  <a:srgbClr val="FF0000"/>
                </a:solidFill>
              </a:rPr>
              <a:t>information</a:t>
            </a:r>
            <a:r>
              <a:rPr b="1" dirty="0"/>
              <a:t> source</a:t>
            </a:r>
            <a:r>
              <a:rPr dirty="0"/>
              <a:t> generates a message</a:t>
            </a:r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defRPr sz="2376">
                <a:effectLst>
                  <a:outerShdw blurRad="12573" dist="25146" dir="2700000" rotWithShape="0">
                    <a:srgbClr val="000000"/>
                  </a:outerShdw>
                </a:effectLst>
              </a:defRPr>
            </a:pPr>
            <a:r>
              <a:rPr dirty="0"/>
              <a:t>A </a:t>
            </a:r>
            <a:r>
              <a:rPr b="1" dirty="0">
                <a:solidFill>
                  <a:srgbClr val="FF0000"/>
                </a:solidFill>
              </a:rPr>
              <a:t>transmitter</a:t>
            </a:r>
            <a:r>
              <a:rPr dirty="0"/>
              <a:t> encodes the message as a signal</a:t>
            </a:r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defRPr sz="2376">
                <a:effectLst>
                  <a:outerShdw blurRad="12573" dist="25146" dir="2700000" rotWithShape="0">
                    <a:srgbClr val="000000"/>
                  </a:outerShdw>
                </a:effectLst>
              </a:defRPr>
            </a:pPr>
            <a:r>
              <a:rPr dirty="0"/>
              <a:t>The signal is transmitted over a </a:t>
            </a:r>
            <a:r>
              <a:rPr b="1" dirty="0">
                <a:solidFill>
                  <a:srgbClr val="FF0000"/>
                </a:solidFill>
              </a:rPr>
              <a:t>communications channel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/>
              <a:t>-- a medium that bridges the distance between the transmitter and the receiver</a:t>
            </a:r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defRPr sz="2376">
                <a:effectLst>
                  <a:outerShdw blurRad="12573" dist="25146" dir="2700000" rotWithShape="0">
                    <a:srgbClr val="000000"/>
                  </a:outerShdw>
                </a:effectLst>
              </a:defRPr>
            </a:pPr>
            <a:r>
              <a:rPr dirty="0"/>
              <a:t>A source of </a:t>
            </a:r>
            <a:r>
              <a:rPr b="1" dirty="0">
                <a:solidFill>
                  <a:srgbClr val="FF0000"/>
                </a:solidFill>
              </a:rPr>
              <a:t>noise</a:t>
            </a:r>
            <a:r>
              <a:rPr dirty="0"/>
              <a:t> is usually present in the communication channel -- this is a random element that modifies the encoded signal in unpredictable ways</a:t>
            </a:r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defRPr sz="2376">
                <a:effectLst>
                  <a:outerShdw blurRad="12573" dist="25146" dir="2700000" rotWithShape="0">
                    <a:srgbClr val="000000"/>
                  </a:outerShdw>
                </a:effectLst>
              </a:defRPr>
            </a:pPr>
            <a:r>
              <a:rPr dirty="0"/>
              <a:t>The </a:t>
            </a:r>
            <a:r>
              <a:rPr b="1" dirty="0">
                <a:solidFill>
                  <a:srgbClr val="FF0000"/>
                </a:solidFill>
              </a:rPr>
              <a:t>receiver</a:t>
            </a:r>
            <a:r>
              <a:rPr dirty="0"/>
              <a:t> extracts a signal from the communications channel and converts it back into the form of a message</a:t>
            </a:r>
          </a:p>
          <a:p>
            <a:pPr marL="339470" indent="-339470" defTabSz="905255">
              <a:lnSpc>
                <a:spcPct val="90000"/>
              </a:lnSpc>
              <a:spcBef>
                <a:spcPts val="500"/>
              </a:spcBef>
              <a:defRPr sz="2376">
                <a:effectLst>
                  <a:outerShdw blurRad="12573" dist="25146" dir="2700000" rotWithShape="0">
                    <a:srgbClr val="000000"/>
                  </a:outerShdw>
                </a:effectLst>
              </a:defRPr>
            </a:pPr>
            <a:r>
              <a:rPr dirty="0"/>
              <a:t>The </a:t>
            </a:r>
            <a:r>
              <a:rPr b="1" dirty="0">
                <a:solidFill>
                  <a:srgbClr val="FF0000"/>
                </a:solidFill>
              </a:rPr>
              <a:t>destination</a:t>
            </a:r>
            <a:r>
              <a:rPr dirty="0"/>
              <a:t> receives the message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1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/>
          <a:p>
            <a: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Shannon</a:t>
            </a:r>
            <a:r>
              <a:rPr>
                <a:latin typeface="Arial"/>
                <a:ea typeface="Arial"/>
                <a:cs typeface="Arial"/>
                <a:sym typeface="Arial"/>
              </a:rPr>
              <a:t>’</a:t>
            </a:r>
            <a:r>
              <a:t>s Model Illustrated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sz="quarter" idx="4294967295"/>
          </p:nvPr>
        </p:nvSpPr>
        <p:spPr>
          <a:xfrm>
            <a:off x="304800" y="1600200"/>
            <a:ext cx="8382000" cy="6858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 marL="315468" indent="-315468" defTabSz="841247">
              <a:lnSpc>
                <a:spcPct val="90000"/>
              </a:lnSpc>
              <a:spcBef>
                <a:spcPts val="600"/>
              </a:spcBef>
              <a:defRPr sz="2576">
                <a:effectLst>
                  <a:outerShdw blurRad="11684" dist="23368" dir="2700000" rotWithShape="0">
                    <a:srgbClr val="000000"/>
                  </a:outerShdw>
                </a:effectLst>
              </a:defRPr>
            </a:lvl1pPr>
          </a:lstStyle>
          <a:p>
            <a:r>
              <a:t>The six components of a data communications system:</a:t>
            </a:r>
          </a:p>
        </p:txBody>
      </p:sp>
      <p:pic>
        <p:nvPicPr>
          <p:cNvPr id="34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67000"/>
            <a:ext cx="5029200" cy="3763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 defTabSz="859536">
              <a:defRPr sz="4136">
                <a:effectLst>
                  <a:outerShdw blurRad="11938" dist="23876" dir="2700000" rotWithShape="0">
                    <a:srgbClr val="000000"/>
                  </a:outerShdw>
                </a:effectLst>
              </a:defRPr>
            </a:lvl1pPr>
          </a:lstStyle>
          <a:p>
            <a:r>
              <a:rPr sz="3200" dirty="0"/>
              <a:t>Transmitting and Receiving using Modems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idx="4294967295"/>
          </p:nvPr>
        </p:nvSpPr>
        <p:spPr>
          <a:xfrm>
            <a:off x="685800" y="1828800"/>
            <a:ext cx="7772400" cy="4648200"/>
          </a:xfrm>
          <a:prstGeom prst="rect">
            <a:avLst/>
          </a:prstGeom>
        </p:spPr>
        <p:txBody>
          <a:bodyPr lIns="44450" tIns="44450" rIns="44450" bIns="44450">
            <a:normAutofit lnSpcReduction="10000"/>
          </a:bodyPr>
          <a:lstStyle/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In data communications, data may be transmitted as either analog or digital (discrete) signals</a:t>
            </a:r>
          </a:p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Analog signals are composed of waves</a:t>
            </a:r>
          </a:p>
          <a:p>
            <a:pPr marL="742950" lvl="1" indent="-285750">
              <a:spcBef>
                <a:spcPts val="0"/>
              </a:spcBef>
              <a:buClr>
                <a:srgbClr val="FFCC00"/>
              </a:buClr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repeating waveforms are modulated (altered) to encode information</a:t>
            </a:r>
          </a:p>
          <a:p>
            <a:pPr marL="285750" lvl="1" indent="171450">
              <a:spcBef>
                <a:spcPts val="0"/>
              </a:spcBef>
              <a:buSzTx/>
              <a:buNone/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endParaRPr/>
          </a:p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Digital data must be translated into modulated analog signals for transmission and the signal must be translated back into digital data at the receiver</a:t>
            </a:r>
          </a:p>
          <a:p>
            <a:pPr>
              <a:spcBef>
                <a:spcPts val="500"/>
              </a:spcBef>
              <a:defRPr sz="2400">
                <a:effectLst>
                  <a:outerShdw blurRad="12700" dist="25400" dir="2700000" rotWithShape="0">
                    <a:srgbClr val="000000"/>
                  </a:outerShdw>
                </a:effectLst>
              </a:defRPr>
            </a:pPr>
            <a:r>
              <a:t>Special devices called </a:t>
            </a:r>
            <a:r>
              <a:rPr>
                <a:solidFill>
                  <a:srgbClr val="FF0000"/>
                </a:solidFill>
              </a:rPr>
              <a:t>modems</a:t>
            </a:r>
            <a:r>
              <a:t> (</a:t>
            </a:r>
            <a:r>
              <a:rPr u="sng"/>
              <a:t>mo</a:t>
            </a:r>
            <a:r>
              <a:t>dulate/</a:t>
            </a:r>
            <a:r>
              <a:rPr u="sng"/>
              <a:t>dem</a:t>
            </a:r>
            <a:r>
              <a:t>odulate) are used to perform these translations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000000"/>
                  </a:outerShdw>
                </a:effectLst>
              </a:defRPr>
            </a:lvl1pPr>
          </a:lstStyle>
          <a:p>
            <a:r>
              <a:t>Modem Functionality</a:t>
            </a:r>
          </a:p>
        </p:txBody>
      </p:sp>
      <p:sp>
        <p:nvSpPr>
          <p:cNvPr id="40" name="Shape 40"/>
          <p:cNvSpPr/>
          <p:nvPr/>
        </p:nvSpPr>
        <p:spPr>
          <a:xfrm>
            <a:off x="1524000" y="3124200"/>
            <a:ext cx="762000" cy="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3" name="Group 43"/>
          <p:cNvGrpSpPr/>
          <p:nvPr/>
        </p:nvGrpSpPr>
        <p:grpSpPr>
          <a:xfrm>
            <a:off x="2362200" y="2743200"/>
            <a:ext cx="1600200" cy="609600"/>
            <a:chOff x="0" y="0"/>
            <a:chExt cx="1600200" cy="609600"/>
          </a:xfrm>
        </p:grpSpPr>
        <p:sp>
          <p:nvSpPr>
            <p:cNvPr id="41" name="Shape 41"/>
            <p:cNvSpPr/>
            <p:nvPr/>
          </p:nvSpPr>
          <p:spPr>
            <a:xfrm>
              <a:off x="0" y="0"/>
              <a:ext cx="1600200" cy="609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349375" y="119379"/>
              <a:ext cx="9014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MODEM</a:t>
              </a:r>
            </a:p>
          </p:txBody>
        </p:sp>
      </p:grpSp>
      <p:sp>
        <p:nvSpPr>
          <p:cNvPr id="44" name="Shape 44"/>
          <p:cNvSpPr/>
          <p:nvPr/>
        </p:nvSpPr>
        <p:spPr>
          <a:xfrm>
            <a:off x="3962400" y="5562600"/>
            <a:ext cx="88042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400" b="1">
                <a:solidFill>
                  <a:srgbClr val="FFFFFF"/>
                </a:solidFill>
              </a:defRPr>
            </a:lvl1pPr>
          </a:lstStyle>
          <a:p>
            <a:r>
              <a:t>1001</a:t>
            </a:r>
          </a:p>
        </p:txBody>
      </p:sp>
      <p:sp>
        <p:nvSpPr>
          <p:cNvPr id="45" name="Shape 45"/>
          <p:cNvSpPr/>
          <p:nvPr/>
        </p:nvSpPr>
        <p:spPr>
          <a:xfrm>
            <a:off x="3962400" y="3124200"/>
            <a:ext cx="762000" cy="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8" name="Group 48"/>
          <p:cNvGrpSpPr/>
          <p:nvPr/>
        </p:nvGrpSpPr>
        <p:grpSpPr>
          <a:xfrm>
            <a:off x="1752600" y="5486400"/>
            <a:ext cx="1600200" cy="609600"/>
            <a:chOff x="0" y="0"/>
            <a:chExt cx="1600200" cy="609600"/>
          </a:xfrm>
        </p:grpSpPr>
        <p:sp>
          <p:nvSpPr>
            <p:cNvPr id="46" name="Shape 46"/>
            <p:cNvSpPr/>
            <p:nvPr/>
          </p:nvSpPr>
          <p:spPr>
            <a:xfrm>
              <a:off x="0" y="0"/>
              <a:ext cx="1600200" cy="609600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457200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349375" y="119379"/>
              <a:ext cx="9014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 defTabSz="457200">
                <a:defRPr sz="1800">
                  <a:solidFill>
                    <a:srgbClr val="FFFFFF"/>
                  </a:solidFill>
                </a:defRPr>
              </a:lvl1pPr>
            </a:lstStyle>
            <a:p>
              <a:r>
                <a:t>MODEM</a:t>
              </a:r>
            </a:p>
          </p:txBody>
        </p:sp>
      </p:grpSp>
      <p:sp>
        <p:nvSpPr>
          <p:cNvPr id="49" name="Shape 49"/>
          <p:cNvSpPr/>
          <p:nvPr/>
        </p:nvSpPr>
        <p:spPr>
          <a:xfrm>
            <a:off x="3429000" y="5792470"/>
            <a:ext cx="533400" cy="1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81000" y="2895600"/>
            <a:ext cx="880428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400" b="1">
                <a:solidFill>
                  <a:srgbClr val="FFFFFF"/>
                </a:solidFill>
              </a:defRPr>
            </a:lvl1pPr>
          </a:lstStyle>
          <a:p>
            <a:r>
              <a:t>1001</a:t>
            </a:r>
          </a:p>
        </p:txBody>
      </p:sp>
      <p:pic>
        <p:nvPicPr>
          <p:cNvPr id="51" name="fmmod.png" descr="fmmo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209800"/>
            <a:ext cx="2971800" cy="1843088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10178214" y="4343400"/>
            <a:ext cx="773197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sz="1800">
                <a:solidFill>
                  <a:srgbClr val="FFFFFF"/>
                </a:solidFill>
              </a:defRPr>
            </a:lvl1pPr>
          </a:lstStyle>
          <a:p>
            <a:r>
              <a:t>MODM</a:t>
            </a:r>
          </a:p>
        </p:txBody>
      </p:sp>
      <p:sp>
        <p:nvSpPr>
          <p:cNvPr id="53" name="Shape 53"/>
          <p:cNvSpPr/>
          <p:nvPr/>
        </p:nvSpPr>
        <p:spPr>
          <a:xfrm>
            <a:off x="8534400" y="2895600"/>
            <a:ext cx="0" cy="16764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 flipV="1">
            <a:off x="457199" y="4572000"/>
            <a:ext cx="8077201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5" name="Shape 55"/>
          <p:cNvSpPr/>
          <p:nvPr/>
        </p:nvSpPr>
        <p:spPr>
          <a:xfrm>
            <a:off x="7696200" y="2895600"/>
            <a:ext cx="762000" cy="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Shape 56"/>
          <p:cNvSpPr/>
          <p:nvPr/>
        </p:nvSpPr>
        <p:spPr>
          <a:xfrm>
            <a:off x="457200" y="5867400"/>
            <a:ext cx="1219200" cy="0"/>
          </a:xfrm>
          <a:prstGeom prst="line">
            <a:avLst/>
          </a:prstGeom>
          <a:ln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457199" y="4572000"/>
            <a:ext cx="2" cy="129540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 idx="4294967295"/>
          </p:nvPr>
        </p:nvSpPr>
        <p:spPr>
          <a:xfrm>
            <a:off x="457200" y="381000"/>
            <a:ext cx="8229600" cy="1371600"/>
          </a:xfrm>
          <a:prstGeom prst="rect">
            <a:avLst/>
          </a:prstGeom>
        </p:spPr>
        <p:txBody>
          <a:bodyPr lIns="44450" tIns="44450" rIns="44450" bIns="44450">
            <a:normAutofit/>
          </a:bodyPr>
          <a:lstStyle>
            <a:lvl1pPr defTabSz="859536">
              <a:defRPr sz="4136">
                <a:effectLst>
                  <a:outerShdw blurRad="11938" dist="23876" dir="2700000" rotWithShape="0">
                    <a:srgbClr val="000000"/>
                  </a:outerShdw>
                </a:effectLst>
              </a:defRPr>
            </a:lvl1pPr>
          </a:lstStyle>
          <a:p>
            <a:r>
              <a:t>Translating Digital Data using amplitude modulation</a:t>
            </a:r>
          </a:p>
        </p:txBody>
      </p:sp>
      <p:pic>
        <p:nvPicPr>
          <p:cNvPr id="60" name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2298700"/>
            <a:ext cx="7442200" cy="3495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dissolve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Textured">
  <a:themeElements>
    <a:clrScheme name="Textured">
      <a:dk1>
        <a:srgbClr val="816D56"/>
      </a:dk1>
      <a:lt1>
        <a:srgbClr val="2B5481"/>
      </a:lt1>
      <a:dk2>
        <a:srgbClr val="A7A7A7"/>
      </a:dk2>
      <a:lt2>
        <a:srgbClr val="535353"/>
      </a:lt2>
      <a:accent1>
        <a:srgbClr val="009999"/>
      </a:accent1>
      <a:accent2>
        <a:srgbClr val="3366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xtured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Textur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B5481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B5481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xtured">
  <a:themeElements>
    <a:clrScheme name="Textur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99"/>
      </a:accent1>
      <a:accent2>
        <a:srgbClr val="3366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xtured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Textur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B5481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2B5481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3576</TotalTime>
  <Words>1816</Words>
  <Application>Microsoft Macintosh PowerPoint</Application>
  <PresentationFormat>On-screen Show (4:3)</PresentationFormat>
  <Paragraphs>243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Tahoma</vt:lpstr>
      <vt:lpstr>Times New Roman</vt:lpstr>
      <vt:lpstr>Wingdings</vt:lpstr>
      <vt:lpstr>Textured</vt:lpstr>
      <vt:lpstr>PowerPoint Presentation</vt:lpstr>
      <vt:lpstr>Data Network Basics</vt:lpstr>
      <vt:lpstr>What is a Data Communications Network?</vt:lpstr>
      <vt:lpstr>Underlying Trends in Networks Today</vt:lpstr>
      <vt:lpstr>Shannon’s Data Communciation Model -- Six Components</vt:lpstr>
      <vt:lpstr>Shannon’s Model Illustrated</vt:lpstr>
      <vt:lpstr>Transmitting and Receiving using Modems</vt:lpstr>
      <vt:lpstr>Modem Functionality</vt:lpstr>
      <vt:lpstr>Translating Digital Data using amplitude modulation</vt:lpstr>
      <vt:lpstr>Frequency Modulation</vt:lpstr>
      <vt:lpstr>Noise</vt:lpstr>
      <vt:lpstr>Error Detection</vt:lpstr>
      <vt:lpstr>Encoding Information</vt:lpstr>
      <vt:lpstr>Channel Properties</vt:lpstr>
      <vt:lpstr>Properties of Networks</vt:lpstr>
      <vt:lpstr>Distance</vt:lpstr>
      <vt:lpstr>Media</vt:lpstr>
      <vt:lpstr>Switching</vt:lpstr>
      <vt:lpstr>Packet Switching Example</vt:lpstr>
      <vt:lpstr>PowerPoint Presentation</vt:lpstr>
      <vt:lpstr> Local and Wide Area Networks</vt:lpstr>
      <vt:lpstr>Uses of LANs</vt:lpstr>
      <vt:lpstr>LAN Topology</vt:lpstr>
      <vt:lpstr>Network Topologies</vt:lpstr>
      <vt:lpstr>Ethernet Switching</vt:lpstr>
      <vt:lpstr>Ethernet Packet Collision</vt:lpstr>
      <vt:lpstr>Ethernet Bus</vt:lpstr>
      <vt:lpstr>Complicated LANs</vt:lpstr>
      <vt:lpstr>Switches and Routers</vt:lpstr>
      <vt:lpstr>Interconnected Lans</vt:lpstr>
      <vt:lpstr>Symmetry</vt:lpstr>
      <vt:lpstr>Hubs, Switches and Routers?</vt:lpstr>
      <vt:lpstr>Intranets</vt:lpstr>
      <vt:lpstr>Network Nodes</vt:lpstr>
      <vt:lpstr>PowerPoint Presentation</vt:lpstr>
      <vt:lpstr>Digital Subscriber Loop - DSL</vt:lpstr>
      <vt:lpstr>Voice and Video over IP (VOIP)</vt:lpstr>
      <vt:lpstr>Wireless Media</vt:lpstr>
      <vt:lpstr>Wireless Networks</vt:lpstr>
      <vt:lpstr>Types of Data Wireless</vt:lpstr>
      <vt:lpstr>Mobile Wireless Networks aka…Cell Phones </vt:lpstr>
      <vt:lpstr>The Original Cellphone – Motorola Dynatac 8000X</vt:lpstr>
      <vt:lpstr>Cell phone history trivia</vt:lpstr>
      <vt:lpstr>Cell phone topology</vt:lpstr>
      <vt:lpstr>4th Generation and 5th Generation Wireless 4G and 5G</vt:lpstr>
      <vt:lpstr>Satellite VSATs </vt:lpstr>
      <vt:lpstr>PowerPoint Presentation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Network Basics</dc:title>
  <cp:lastModifiedBy>Donald Stanford</cp:lastModifiedBy>
  <cp:revision>19</cp:revision>
  <dcterms:modified xsi:type="dcterms:W3CDTF">2023-11-02T18:18:52Z</dcterms:modified>
</cp:coreProperties>
</file>