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53"/>
  </p:notesMasterIdLst>
  <p:handoutMasterIdLst>
    <p:handoutMasterId r:id="rId54"/>
  </p:handoutMasterIdLst>
  <p:sldIdLst>
    <p:sldId id="294" r:id="rId2"/>
    <p:sldId id="257" r:id="rId3"/>
    <p:sldId id="258" r:id="rId4"/>
    <p:sldId id="300" r:id="rId5"/>
    <p:sldId id="259" r:id="rId6"/>
    <p:sldId id="261" r:id="rId7"/>
    <p:sldId id="260" r:id="rId8"/>
    <p:sldId id="262" r:id="rId9"/>
    <p:sldId id="298" r:id="rId10"/>
    <p:sldId id="299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5" r:id="rId28"/>
    <p:sldId id="297" r:id="rId29"/>
    <p:sldId id="296" r:id="rId30"/>
    <p:sldId id="282" r:id="rId31"/>
    <p:sldId id="359" r:id="rId32"/>
    <p:sldId id="314" r:id="rId33"/>
    <p:sldId id="324" r:id="rId34"/>
    <p:sldId id="301" r:id="rId35"/>
    <p:sldId id="283" r:id="rId36"/>
    <p:sldId id="284" r:id="rId37"/>
    <p:sldId id="285" r:id="rId38"/>
    <p:sldId id="286" r:id="rId39"/>
    <p:sldId id="287" r:id="rId40"/>
    <p:sldId id="288" r:id="rId41"/>
    <p:sldId id="308" r:id="rId42"/>
    <p:sldId id="360" r:id="rId43"/>
    <p:sldId id="289" r:id="rId44"/>
    <p:sldId id="306" r:id="rId45"/>
    <p:sldId id="291" r:id="rId46"/>
    <p:sldId id="292" r:id="rId47"/>
    <p:sldId id="293" r:id="rId48"/>
    <p:sldId id="303" r:id="rId49"/>
    <p:sldId id="304" r:id="rId50"/>
    <p:sldId id="309" r:id="rId51"/>
    <p:sldId id="310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/>
    <p:restoredTop sz="94164"/>
  </p:normalViewPr>
  <p:slideViewPr>
    <p:cSldViewPr>
      <p:cViewPr>
        <p:scale>
          <a:sx n="81" d="100"/>
          <a:sy n="81" d="100"/>
        </p:scale>
        <p:origin x="120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54"/>
    </p:cViewPr>
  </p:sorterViewPr>
  <p:notesViewPr>
    <p:cSldViewPr>
      <p:cViewPr varScale="1">
        <p:scale>
          <a:sx n="56" d="100"/>
          <a:sy n="56" d="100"/>
        </p:scale>
        <p:origin x="-156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02E5B4-4134-0713-A1AF-323176CC7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FB328-9097-D2FF-7BD5-29DCEC651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81F4CAAE-F632-E14C-980D-4AEC27975CC9}" type="datetimeFigureOut">
              <a:rPr lang="en-US"/>
              <a:pPr>
                <a:defRPr/>
              </a:pPr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BF78A-FB25-63E8-51B8-72969984A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2E800-C9E4-DB5D-4C33-7FD1908F9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D5EF0-0584-C74D-BC6E-F9C909018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F8CA77-955B-509C-8DDF-892E6D476A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7C15196-379B-1F6E-DA5A-133085759F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A7A4AD2-B5ED-A02B-2E52-D4AC1A4057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301253-8DBA-5102-C804-F38AA09E23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32A6CDD-A471-7884-4652-06E8162EE6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B8B0915-45DB-DA6E-AD2F-E044A74E7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CF869E-E40D-994D-B843-5AD62C189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D3743F1-53AA-5048-F247-0E188838FA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562E99-1305-67ED-2D09-43AE07BA9B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D6B60F-987C-0324-45A3-B6B45A392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056DF-6976-644A-8633-7140FFA74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F11921-BB1A-A4CE-2B4C-32AAFA544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CAC7E4-F0DC-F247-4694-2DAD6CC9E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1BE2B7-AEE2-2ECD-DDC9-A1ED063FA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9EA6D-AD44-0143-83BA-09DA33CFBB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1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6561F7-2292-2183-6875-9C03FED5A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2A4F0D-A198-673E-318F-17CC84071D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6532AB-5629-EE97-AF23-E04569272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1B731-5C7E-E244-AEDA-A1E23D994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74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9246AF-5EA1-4ACB-AD9B-B25A637D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383714-7E96-7B6E-DE5F-E0941938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F2E920-496C-9824-C58A-4C75264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68A56-A25D-7343-B71B-DEA462584B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2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E8D6E0-5178-92ED-CC19-3FB0906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92275B-11A0-74B5-AC2D-B79FA777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38705E-E306-E11C-AAD1-0E49369B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4D64D7-DB66-C247-8912-EC2EE423F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6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E6950F-44A8-230D-2E34-51E9F37DF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1540EF-0A7D-3812-7E87-2D9CCFAB1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E13683-73A9-31DF-1841-2440AE5C9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91864-2D38-A642-9315-D174EE0CA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2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244FDD-7F17-EB7D-316D-280FFC330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CE17C2-2E6F-F02D-AA66-D75E410E9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236B2B-E8DC-DCF6-2DB0-000659E0B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BFD76-7F0F-DC41-86B7-C7DD3F613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4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05739-72A5-6530-7EA0-0DC22D62A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7B055-532F-027B-415F-E8AD81BDD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2925-17DD-DE36-3E96-82ECEEC3E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F6A21-24DE-714D-AEFC-3A76F8CB9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8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9ECE2E-1004-264F-9638-FE14CD30FC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15D478-9AB7-0D84-B246-5DA8F4BE9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9F43CF-05FC-AD59-091E-C78AEC427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1EA85-B457-CA4A-BD9B-AC678B1FC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2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4ECD6D-B9C4-02A6-B277-EFCCA16F9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6BDC3C-BA1E-7D9D-F44C-9D41FBD474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A5CA7-7562-457B-5584-EEC337E2C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D1F4F-6F65-864F-BD70-11E2434350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0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C22B61-548A-D295-268C-E25D38BB60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9BD2DC-6E0D-B0ED-2A57-1E783ACE3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81F841-964C-C392-4F07-94B31FA2E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734EB-6457-D647-AF19-E745E329E9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C29F1-B665-155F-B342-6E8FD5B3E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43020-619F-9FA0-D152-DB8D7D5F7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3EC30-94F9-05F5-1795-BE010D188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A096B-26A6-0042-A9AA-72FF42F1A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0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E487F-FBE1-7AA6-D48C-94EC239392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CDE8B-1B26-EF22-7001-E7C0AD7FF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AA48A-6646-3F14-4204-305975AF2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1FF6D-59F2-1B4B-BEE1-C01857616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8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FB8AE16-E76D-12C7-2C90-4A99FEA61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0A79855-D325-08C7-320C-4FA1D3761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1BF48DC6-96D4-4044-68F1-552526AF5A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3BAF275-E577-AB77-C7F9-8A2A0F4066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7B123BF6-768F-C784-0981-6D6B0BADD5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C21E01-BA42-8748-927C-37E25E46D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sciencephoto.com/media/348771/enlarg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ecmwf.int/services/computing/overview/images/IBM_cluster_front_3_550.jp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google.com/url?sa=i&amp;rct=j&amp;q=&amp;esrc=s&amp;source=images&amp;cd=&amp;ved=0ahUKEwikpaKx_bzXAhUEjVQKHWRDDs4QjRwIBw&amp;url=https%3A%2F%2Fwww.computerhope.com%2Fjargon%2Fs%2Fserver.htm&amp;psig=AOvVaw1Rk09OaPaDc2fW5ZBXO4RR&amp;ust=151071151597283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photos/network-server" TargetMode="External"/><Relationship Id="rId2" Type="http://schemas.openxmlformats.org/officeDocument/2006/relationships/hyperlink" Target="https://www.shutterstock.com/image-illustration/server-room-313779428?src=HZiUwbD49b9dVOCjb3VlXA-1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zdnet.com/article/steve-jobs-hype-is-over-apple-1-fetches-only-130000-at-auction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geardiary.com/2010/12/20/random-cool-gear-get-ready-for-the-next-generation-of-commodore-64/c64-1982-adver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time.com/time/photogallery/0,29307,1956593_2029011,00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google.com/imgres?imgurl=https%3A%2F%2Fi.ytimg.com%2Fvi%2FXieKWIFKHeI%2Fhqdefault.jpg&amp;imgrefurl=https%3A%2F%2Fwww.youtube.com%2Fwatch%3Fv%3DXieKWIFKHeI&amp;docid=49kgCh0FORHmxM&amp;tbnid=Hi6j24aoKHwSIM%3A&amp;vet=12ahUKEwiRxau-pePlAhWZVRUIHWOqAN04yAEQMygkMCR6BAgBECY..i&amp;w=480&amp;h=360&amp;itg=1&amp;bih=559&amp;biw=1152&amp;q=pictures%20for%20nanocomputing&amp;ved=2ahUKEwiRxau-pePlAhWZVRUIHWOqAN04yAEQMygkMCR6BAgBECY&amp;iact=mrc&amp;uact=8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3" Type="http://schemas.openxmlformats.org/officeDocument/2006/relationships/hyperlink" Target="http://www.mitre.org/research/nanotech/futurenano.html" TargetMode="External"/><Relationship Id="rId7" Type="http://schemas.openxmlformats.org/officeDocument/2006/relationships/image" Target="../media/image31.png"/><Relationship Id="rId12" Type="http://schemas.openxmlformats.org/officeDocument/2006/relationships/hyperlink" Target="../../Anuj/Local%20Settings/Temporary%20Internet%20Files/OLKAF/quantum.html" TargetMode="External"/><Relationship Id="rId2" Type="http://schemas.openxmlformats.org/officeDocument/2006/relationships/hyperlink" Target="http://www.mitre.org/research/nanotech/whatnano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itre.org/research/nanotech/index.html" TargetMode="External"/><Relationship Id="rId11" Type="http://schemas.openxmlformats.org/officeDocument/2006/relationships/hyperlink" Target="../../Anuj/Local%20Settings/Temporary%20Internet%20Files/OLKAF/mechanical.html" TargetMode="External"/><Relationship Id="rId5" Type="http://schemas.openxmlformats.org/officeDocument/2006/relationships/hyperlink" Target="mailto:nanotech@mitre.org" TargetMode="External"/><Relationship Id="rId10" Type="http://schemas.openxmlformats.org/officeDocument/2006/relationships/hyperlink" Target="../../Anuj/Local%20Settings/Temporary%20Internet%20Files/OLKAF/biocomputers.html" TargetMode="External"/><Relationship Id="rId4" Type="http://schemas.openxmlformats.org/officeDocument/2006/relationships/hyperlink" Target="http://www.mitre.org/research/nanotech/intronano.html" TargetMode="External"/><Relationship Id="rId9" Type="http://schemas.openxmlformats.org/officeDocument/2006/relationships/hyperlink" Target="../../Anuj/Local%20Settings/Temporary%20Internet%20Files/OLKAF/electronic_large.html" TargetMode="External"/><Relationship Id="rId1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s://edgylabs.com/researchers-developed-a-fully-recyclable-self-healing-electronic-ski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professorlilisaghafi/quantum-computing/thisiswhata50-qubitquantumcomputerlookslike?overridemobile=true" TargetMode="External"/><Relationship Id="rId2" Type="http://schemas.openxmlformats.org/officeDocument/2006/relationships/hyperlink" Target="https://www.google.com/url?sa=i&amp;source=images&amp;cd=&amp;ved=2ahUKEwixrtuvoePlAhUmrVkKHewFA2kQjRx6BAgBEAQ&amp;url=https%3A%2F%2Fsites.google.com%2Fsite%2Fprofessorlilisaghafi%2Fquantum-computing%2Fthisiswhata50-qubitquantumcomputerlookslike%3Foverridemobile%3Dtrue&amp;psig=AOvVaw3E1SmpItqjNJM6rmvbHCAt&amp;ust=157359953185853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vescience.com/google-hits-quantum-supremacy.html" TargetMode="External"/><Relationship Id="rId5" Type="http://schemas.openxmlformats.org/officeDocument/2006/relationships/hyperlink" Target="https://www.livescience.com/65651-quantum-computers-get-scary-fast.html" TargetMode="External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pinterest.com/pin/291185932131082271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pinterest.com/IBM/ibm-history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g175">
            <a:extLst>
              <a:ext uri="{FF2B5EF4-FFF2-40B4-BE49-F238E27FC236}">
                <a16:creationId xmlns:a16="http://schemas.microsoft.com/office/drawing/2014/main" id="{0C6EE529-1564-7B5B-A5C4-AC262F7C4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503363"/>
            <a:ext cx="604678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20A9-3FD7-54FE-1F05-D521AE07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Easy to use control panel!</a:t>
            </a:r>
          </a:p>
        </p:txBody>
      </p:sp>
      <p:pic>
        <p:nvPicPr>
          <p:cNvPr id="26626" name="Picture 1" descr="onsole of an IBM 360/195 computer from 1971 - not really for music ">
            <a:hlinkClick r:id="rId2" tooltip="&quot;Console of an IBM 360/195 computer from 1971 - not really for music studio, but cool history vintage photograph of an early mainframe huge computer.&quot;"/>
            <a:extLst>
              <a:ext uri="{FF2B5EF4-FFF2-40B4-BE49-F238E27FC236}">
                <a16:creationId xmlns:a16="http://schemas.microsoft.com/office/drawing/2014/main" id="{FD5F3095-BCA4-1D9B-9AB4-DA23FD6C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79600"/>
            <a:ext cx="50292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DF1DDABE-04D0-DA54-E4D9-E28D2AC0E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38800"/>
            <a:ext cx="121110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64B6A68-A3C1-D416-F28A-34AEDFB72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Some Historical Mainframe Applications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683A19E-1EA3-4F2E-ADAA-F7CF699C4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Accounting functions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Ticketing and Reservations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Manufacturing and Inventory Management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Payroll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Database Storage and Retrieval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B1CCB84-0045-61C3-BAFE-2CCBC47A8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/>
              <a:t>Mainframes…like the Brontosaurus, became an endangered species</a:t>
            </a:r>
            <a:r>
              <a:rPr lang="en-US" altLang="en-US"/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804CC7-438F-D2E5-4C5B-B8CD7C955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IBM, Univac, Control Data, Honeywell, RCA, GE were all early producers of mainframe systems</a:t>
            </a:r>
          </a:p>
          <a:p>
            <a:pPr eaLnBrk="1" hangingPunct="1">
              <a:buFont typeface="Wingdings" charset="2"/>
              <a:buNone/>
              <a:defRPr/>
            </a:pPr>
            <a:endParaRPr lang="en-US" altLang="en-US" sz="280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Given the need for flexibility and scalability, mainframes are few and far between today</a:t>
            </a:r>
          </a:p>
          <a:p>
            <a:pPr eaLnBrk="1" hangingPunct="1">
              <a:buFont typeface="Wingdings" charset="2"/>
              <a:buNone/>
              <a:defRPr/>
            </a:pPr>
            <a:endParaRPr lang="en-US" altLang="en-US" sz="280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Mainframe functionality is better achieved with a network of smaller computers that distribute the processing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0FA6FB-99B8-FD1C-8995-D3378C4EA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Supercomputers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A1D9C80-2776-B1F6-E826-FB8AE247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sz="2800"/>
              <a:t>Machines optimized for certains types of programs, usually involving intense numerical operation as opposed to general purpose computing.  These machines were sometimes of the </a:t>
            </a:r>
            <a:r>
              <a:rPr lang="ja-JP" altLang="en-US" sz="2800">
                <a:latin typeface="Arial" charset="0"/>
              </a:rPr>
              <a:t>“</a:t>
            </a:r>
            <a:r>
              <a:rPr lang="en-US" altLang="ja-JP" sz="2800"/>
              <a:t>mainframe</a:t>
            </a:r>
            <a:r>
              <a:rPr lang="ja-JP" altLang="en-US" sz="2800">
                <a:latin typeface="Arial" charset="0"/>
              </a:rPr>
              <a:t>”</a:t>
            </a:r>
            <a:r>
              <a:rPr lang="en-US" altLang="ja-JP" sz="2800"/>
              <a:t> variety and employ many hundreds of parallel processors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sz="2800"/>
              <a:t>Cray Research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sz="2800"/>
              <a:t>IBM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sz="2800"/>
              <a:t>NEC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n"/>
              <a:defRPr/>
            </a:pPr>
            <a:r>
              <a:rPr lang="en-US" altLang="en-US" sz="2800"/>
              <a:t>Fujitsu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4C33B51-1E55-71F5-13D1-52E19F8A4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Supercomputing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2D24EEFC-11C4-171D-2F95-E93D6276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The high-end supercomputer market is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where the world's most challenging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computing problems are addressed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Problems of major economic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scientific importance were often handled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by high-end supercomputers years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before becoming "tractable" 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Verdana" panose="020B0604030504040204" pitchFamily="34" charset="0"/>
              </a:rPr>
              <a:t>less-capable systems.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2BD983-AE36-2CA4-D1C2-5A397DC7B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Supercomputer Performance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182C4F1-6581-98DC-D3C2-0B798EBB2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 typical performance benchmark is the FLOP (Floating Point Operations per Second, which is multiplication of two large binary numbers)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MegaFlops</a:t>
            </a:r>
            <a:r>
              <a:rPr lang="en-US" altLang="en-US" dirty="0"/>
              <a:t> (Million)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GigaFlops</a:t>
            </a:r>
            <a:r>
              <a:rPr lang="en-US" altLang="en-US" dirty="0"/>
              <a:t>   (Billion)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TeraFlops</a:t>
            </a:r>
            <a:r>
              <a:rPr lang="en-US" altLang="en-US" dirty="0"/>
              <a:t>   (Trillion)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g152">
            <a:extLst>
              <a:ext uri="{FF2B5EF4-FFF2-40B4-BE49-F238E27FC236}">
                <a16:creationId xmlns:a16="http://schemas.microsoft.com/office/drawing/2014/main" id="{06638FE6-BB68-2240-3A3E-E93EDF7E2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092200"/>
            <a:ext cx="6046788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5960F2-0222-8882-5711-89A30D118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Examples of SuperComputing Applications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BAEEAB4-C9FD-1670-4567-3564DC0F4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Weather analysis/Climate Change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Rocket Science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Encryption/Decryption (code breaking)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Virtual Reality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Nuclear Research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Aerodynamics Simulation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Genetics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B0FE4E7-BE19-39D6-6C3C-A1C1E5582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/>
              <a:t>Supercomputers, Cray 1 circa 1980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9A8BB387-DDE3-047E-0D0B-0849BCB7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62188"/>
            <a:ext cx="91440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Verdana" panose="020B0604030504040204" pitchFamily="34" charset="0"/>
            </a:endParaRPr>
          </a:p>
        </p:txBody>
      </p:sp>
      <p:pic>
        <p:nvPicPr>
          <p:cNvPr id="34819" name="Picture 4" descr="Cray-1">
            <a:extLst>
              <a:ext uri="{FF2B5EF4-FFF2-40B4-BE49-F238E27FC236}">
                <a16:creationId xmlns:a16="http://schemas.microsoft.com/office/drawing/2014/main" id="{6D80AFE9-3DFB-5880-68F9-590A9A69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31448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6A14BD4-198D-AB6B-2522-1D804B980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Cray T3 Today, 230 GFLOPs!</a:t>
            </a:r>
          </a:p>
        </p:txBody>
      </p:sp>
      <p:pic>
        <p:nvPicPr>
          <p:cNvPr id="35842" name="Picture 3" descr="T3E">
            <a:extLst>
              <a:ext uri="{FF2B5EF4-FFF2-40B4-BE49-F238E27FC236}">
                <a16:creationId xmlns:a16="http://schemas.microsoft.com/office/drawing/2014/main" id="{72D400ED-1D35-F095-C893-F0086C66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320040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3A6409-2421-674D-568E-7A01A1099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5908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The Family of Computers</a:t>
            </a: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3200" dirty="0"/>
              <a:t>(Mainframes to Quantum)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33AFC7D-1B66-2BD0-FE0E-E1DAAFFC3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IBM Cluster 1600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E1F90A2-03D4-58D9-1B5A-A0BAC0FC8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endParaRPr lang="en-US"/>
          </a:p>
        </p:txBody>
      </p:sp>
      <p:pic>
        <p:nvPicPr>
          <p:cNvPr id="36867" name="Picture 4" descr="IBM_cluster_front_3_550">
            <a:hlinkClick r:id="rId2"/>
            <a:extLst>
              <a:ext uri="{FF2B5EF4-FFF2-40B4-BE49-F238E27FC236}">
                <a16:creationId xmlns:a16="http://schemas.microsoft.com/office/drawing/2014/main" id="{0F9035D0-CE72-78F0-772A-3DDADBBE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0960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D0EC089-6297-76D0-0D3D-87ACBC6BF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Earth Simulator by NEC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792EB15-042A-BD2A-15DB-0B8B7BC18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endParaRPr lang="en-US"/>
          </a:p>
        </p:txBody>
      </p:sp>
      <p:pic>
        <p:nvPicPr>
          <p:cNvPr id="37891" name="Picture 4" descr="Earth Simulator">
            <a:extLst>
              <a:ext uri="{FF2B5EF4-FFF2-40B4-BE49-F238E27FC236}">
                <a16:creationId xmlns:a16="http://schemas.microsoft.com/office/drawing/2014/main" id="{2346092E-5B24-80F0-09C2-C8C71BCA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867400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588756E-C457-6095-F356-3C2D1927A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Parallel Processing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86765E-57F6-B0B5-4331-4090F316C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Many Machines, especially Supercomputers, use a technique known as </a:t>
            </a:r>
            <a:r>
              <a:rPr lang="en-US" altLang="en-US" sz="2800" b="1" dirty="0"/>
              <a:t>parallel processing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It involves breaking a computational problem into parts that can be executed in parallel and processing the parts on a network of machines that can share intermediate results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The NEC Earth Simulator has 640 processing nodes and can achieve </a:t>
            </a:r>
            <a:r>
              <a:rPr lang="en-US" altLang="en-US" sz="2800" b="1" dirty="0"/>
              <a:t>30 Trillion Floating Point operations per second!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BF451DD-AF60-1E67-71D8-0CCCDD927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MiniComputers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BD6046D-CBE5-9BF9-0086-ADBC787D0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MidSized</a:t>
            </a:r>
            <a:r>
              <a:rPr lang="en-US" altLang="en-US" dirty="0"/>
              <a:t> system that fills the space between Workstations (PCs) and Mainframes.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First introduced in the late 60s by DEC and Data General to bring down the cost of computing from Mainframe prices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5E0D36-340F-1468-2EBA-74D99461E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Minicomputers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3C563FB-E4A8-FC58-5614-2ECAA9D56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/>
              <a:t>Wide range of size and price points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/>
              <a:t>Scalable compatibility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/>
              <a:t>Became the dominant part of the computer market during the 70s and 80s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/>
              <a:t>Slowly evolved into the machines that today we call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/>
              <a:t>Servers</a:t>
            </a:r>
            <a:r>
              <a:rPr lang="ja-JP" altLang="en-US">
                <a:latin typeface="Arial" charset="0"/>
              </a:rPr>
              <a:t>”</a:t>
            </a: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307D9D0-FA50-1ACE-AB58-ED52E615B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/>
              <a:t> PDP-11 and Vax Minicomputers from Digital Equipment Corp</a:t>
            </a:r>
          </a:p>
        </p:txBody>
      </p:sp>
      <p:pic>
        <p:nvPicPr>
          <p:cNvPr id="41986" name="Picture 3" descr="10kl">
            <a:extLst>
              <a:ext uri="{FF2B5EF4-FFF2-40B4-BE49-F238E27FC236}">
                <a16:creationId xmlns:a16="http://schemas.microsoft.com/office/drawing/2014/main" id="{2FB11A09-6AC6-6182-893B-BC0041E2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3528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 descr="vax750">
            <a:extLst>
              <a:ext uri="{FF2B5EF4-FFF2-40B4-BE49-F238E27FC236}">
                <a16:creationId xmlns:a16="http://schemas.microsoft.com/office/drawing/2014/main" id="{5B7DE073-4A5B-CA14-09EE-57FBCB77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38100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 descr="1144">
            <a:extLst>
              <a:ext uri="{FF2B5EF4-FFF2-40B4-BE49-F238E27FC236}">
                <a16:creationId xmlns:a16="http://schemas.microsoft.com/office/drawing/2014/main" id="{13107EBB-DDFD-573A-517C-60F1AEDE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3287713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DC5CBB9-ED47-75A2-0919-1B7BDB3CB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Servers, the new Minis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5827FC8-909E-273A-ED74-F0A6F4458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Server class computers are the new nomenclature for Minis, whether they are used as servers, or not.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Serving up web pages on the internet has created huge demand for mid-sized, scalable systems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Moore’s law has enabled servers to become very powerful and cost effective tools for configuring scalable computing systems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76E8-D992-63C4-45FC-E857487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Rack mounted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2591-34FC-63F0-3521-08E10667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429000"/>
            <a:ext cx="15265400" cy="6229350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8244558-8B08-40CE-D5F9-15E3A57C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47800"/>
            <a:ext cx="169624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4036" name="Picture 1" descr="mage result for computer server pics">
            <a:hlinkClick r:id="rId2"/>
            <a:extLst>
              <a:ext uri="{FF2B5EF4-FFF2-40B4-BE49-F238E27FC236}">
                <a16:creationId xmlns:a16="http://schemas.microsoft.com/office/drawing/2014/main" id="{1971E0DB-048F-5D41-D4AB-57123146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1722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3">
            <a:extLst>
              <a:ext uri="{FF2B5EF4-FFF2-40B4-BE49-F238E27FC236}">
                <a16:creationId xmlns:a16="http://schemas.microsoft.com/office/drawing/2014/main" id="{0FB7DA50-1055-1C11-E5DC-623AA706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73600"/>
            <a:ext cx="16962438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B76-F70A-62A4-896A-82D18BD4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Server Blades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DB93-8951-D9D7-EF18-F5E19BC4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A3EBA0F-63D8-D413-4C9E-97D42DA0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hlinkClick r:id="rId2"/>
              </a:rPr>
              <a:t>   </a:t>
            </a:r>
            <a:endParaRPr lang="en-US" altLang="en-US" sz="2400"/>
          </a:p>
          <a:p>
            <a:endParaRPr lang="en-US" altLang="en-US" sz="2400"/>
          </a:p>
        </p:txBody>
      </p:sp>
      <p:pic>
        <p:nvPicPr>
          <p:cNvPr id="45060" name="Picture 3" descr="mage result for pics of computer servers">
            <a:hlinkClick r:id="rId3"/>
            <a:extLst>
              <a:ext uri="{FF2B5EF4-FFF2-40B4-BE49-F238E27FC236}">
                <a16:creationId xmlns:a16="http://schemas.microsoft.com/office/drawing/2014/main" id="{7B159205-6BE1-0847-0FEA-49840423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019300"/>
            <a:ext cx="6064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3">
            <a:extLst>
              <a:ext uri="{FF2B5EF4-FFF2-40B4-BE49-F238E27FC236}">
                <a16:creationId xmlns:a16="http://schemas.microsoft.com/office/drawing/2014/main" id="{5DA08878-8248-ABCA-7E38-4584415B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00AB-9065-BB47-F9E2-F39526FE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Lots of Servers configured</a:t>
            </a:r>
            <a:br>
              <a:rPr lang="en-US" dirty="0"/>
            </a:br>
            <a:r>
              <a:rPr lang="en-US" dirty="0"/>
              <a:t>together</a:t>
            </a:r>
          </a:p>
        </p:txBody>
      </p:sp>
      <p:pic>
        <p:nvPicPr>
          <p:cNvPr id="46082" name="Content Placeholder 3" descr="erver Room">
            <a:extLst>
              <a:ext uri="{FF2B5EF4-FFF2-40B4-BE49-F238E27FC236}">
                <a16:creationId xmlns:a16="http://schemas.microsoft.com/office/drawing/2014/main" id="{B9C6BF86-1329-05C4-3A91-D318609C8353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52625"/>
            <a:ext cx="7620000" cy="4876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2CCD65-6A47-6925-57DB-83DE4836A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family….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C40C6F-902B-5A5A-0CA2-39B7C78A0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1524000"/>
            <a:ext cx="8229600" cy="411480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Mainframes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SuperComputers</a:t>
            </a:r>
            <a:endParaRPr lang="en-US" altLang="en-US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MiniComputers</a:t>
            </a:r>
            <a:endParaRPr lang="en-US" altLang="en-US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Servers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Personal Computers (PCs)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MicroControllers</a:t>
            </a:r>
            <a:endParaRPr lang="en-US" altLang="en-US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Quantum Computers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 err="1"/>
              <a:t>NanoComputers</a:t>
            </a:r>
            <a:endParaRPr lang="en-US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B6D438B-F673-AF88-F9FB-382767EC4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PC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/>
              <a:t>s (Personal Computers)</a:t>
            </a: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C7CE7EA-8BE3-C593-CD37-B7469F2AF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29600" cy="411480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Desktops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Laptops</a:t>
            </a:r>
          </a:p>
          <a:p>
            <a:pPr eaLnBrk="1" hangingPunct="1">
              <a:buFont typeface="Wingdings" charset="2"/>
              <a:buChar char="n"/>
              <a:defRPr/>
            </a:pPr>
            <a:endParaRPr lang="en-US" altLang="en-US" sz="28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Typically used as clients or standalone machines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Larger PC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altLang="ja-JP" sz="2800" dirty="0"/>
              <a:t>s can also be used as servers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 dirty="0"/>
              <a:t>The lines become more blurred over time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E3351E-AE9A-3C73-E5C9-40F19E26C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-152400"/>
            <a:ext cx="135334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Verdana" charset="0"/>
              <a:ea typeface="ＭＳ Ｐゴシック" charset="-128"/>
            </a:endParaRPr>
          </a:p>
        </p:txBody>
      </p:sp>
      <p:pic>
        <p:nvPicPr>
          <p:cNvPr id="48130" name="Picture 1" descr="mage result for apple 1 auction">
            <a:hlinkClick r:id="rId2"/>
            <a:extLst>
              <a:ext uri="{FF2B5EF4-FFF2-40B4-BE49-F238E27FC236}">
                <a16:creationId xmlns:a16="http://schemas.microsoft.com/office/drawing/2014/main" id="{86518AE1-2785-8479-1E02-B94E022D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8835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57EA493-2E96-ED9F-C3F5-7E1A885C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13533438" cy="460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Verdana" charset="0"/>
              <a:ea typeface="ＭＳ Ｐゴシック" charset="-128"/>
            </a:endParaRPr>
          </a:p>
        </p:txBody>
      </p:sp>
      <p:sp>
        <p:nvSpPr>
          <p:cNvPr id="48132" name="TextBox 6">
            <a:extLst>
              <a:ext uri="{FF2B5EF4-FFF2-40B4-BE49-F238E27FC236}">
                <a16:creationId xmlns:a16="http://schemas.microsoft.com/office/drawing/2014/main" id="{3EB09EC7-930B-7F93-6CA6-4B05F8CC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05400"/>
            <a:ext cx="815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An original, unmodified Apple I computer  sold for  over $400,000 at auction this year. It originally sold for $666.66 without the b&amp;W monitor!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>
            <a:extLst>
              <a:ext uri="{FF2B5EF4-FFF2-40B4-BE49-F238E27FC236}">
                <a16:creationId xmlns:a16="http://schemas.microsoft.com/office/drawing/2014/main" id="{3AFB268F-597A-A4A5-7093-3ED128F25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Radio Shack TRS-80, 1978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B53E7E65-AFCC-FECB-E5E2-545480AEB45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endParaRPr lang="en-US" sz="2000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E628478B-C99E-4C6C-1764-2B38AAC8DAE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30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1800" b="1" dirty="0"/>
              <a:t>The first plug and play personal computer available at retail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1800" b="1" dirty="0"/>
              <a:t>Programmed in BASIC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1800" b="1" dirty="0"/>
              <a:t>Very successful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1800" b="1" dirty="0"/>
              <a:t>Very affordable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1800" b="1" dirty="0"/>
              <a:t>Limited commercial software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1800" b="1" dirty="0"/>
              <a:t>Created a cottage software industry of moonlighting programmers</a:t>
            </a:r>
            <a:endParaRPr lang="en-US" dirty="0"/>
          </a:p>
        </p:txBody>
      </p:sp>
      <p:pic>
        <p:nvPicPr>
          <p:cNvPr id="49156" name="Picture 8" descr="mod1bw">
            <a:extLst>
              <a:ext uri="{FF2B5EF4-FFF2-40B4-BE49-F238E27FC236}">
                <a16:creationId xmlns:a16="http://schemas.microsoft.com/office/drawing/2014/main" id="{18DB02E9-A377-E474-7FA8-88EE58BF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495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874C1A5-0A55-8050-4874-FDB4FAC8A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Apple II  - 1980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E819BDE-F95D-BFF5-53ED-EFF7B11471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959225" cy="4530725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first commercially available Apple</a:t>
            </a:r>
          </a:p>
          <a:p>
            <a:pPr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Initially sold to Wall St. bankers who wanted the </a:t>
            </a:r>
            <a:r>
              <a:rPr lang="en-US" altLang="en-US" dirty="0">
                <a:solidFill>
                  <a:srgbClr val="FF0000"/>
                </a:solidFill>
              </a:rPr>
              <a:t>Spread-sheet</a:t>
            </a:r>
            <a:r>
              <a:rPr lang="en-US" altLang="en-US" dirty="0"/>
              <a:t> program called </a:t>
            </a:r>
            <a:r>
              <a:rPr lang="en-US" altLang="en-US" dirty="0" err="1"/>
              <a:t>Visicalc</a:t>
            </a:r>
            <a:r>
              <a:rPr lang="en-US" altLang="en-US" dirty="0"/>
              <a:t> which ran on the Apple II</a:t>
            </a:r>
          </a:p>
          <a:p>
            <a:pPr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Put Apple on the Map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Several million produced through 1992</a:t>
            </a:r>
          </a:p>
        </p:txBody>
      </p:sp>
      <p:pic>
        <p:nvPicPr>
          <p:cNvPr id="50179" name="Picture 4" descr="[Apple II]">
            <a:extLst>
              <a:ext uri="{FF2B5EF4-FFF2-40B4-BE49-F238E27FC236}">
                <a16:creationId xmlns:a16="http://schemas.microsoft.com/office/drawing/2014/main" id="{83FE9BC5-B106-A062-7563-9E04E7D71F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6425" y="1295400"/>
            <a:ext cx="4706938" cy="3154363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C03-A74B-E13C-2FA7-49FA3806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1202" name="Picture 2" descr="ttp://www.geardiary.com/wp-content/uploads/2010/12/C64-1982-Advert.jpg">
            <a:hlinkClick r:id="rId2"/>
            <a:extLst>
              <a:ext uri="{FF2B5EF4-FFF2-40B4-BE49-F238E27FC236}">
                <a16:creationId xmlns:a16="http://schemas.microsoft.com/office/drawing/2014/main" id="{57251751-BE01-C21C-F1FB-AE962FA96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381000"/>
            <a:ext cx="4497388" cy="6065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B1018D2-2021-A470-560E-1E95D2B7A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/>
              <a:t>Other types of “PC</a:t>
            </a:r>
            <a:r>
              <a:rPr lang="en-US" altLang="ja-JP" sz="3200" dirty="0"/>
              <a:t>s”</a:t>
            </a:r>
            <a:endParaRPr lang="en-US" altLang="en-US" sz="3200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27198D2-E5E3-E304-2E8D-D73195FD5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iPads etc.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PDAs (Personal Digital Assistants)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Game Consoles (</a:t>
            </a:r>
            <a:r>
              <a:rPr lang="en-US" altLang="en-US" dirty="0" err="1"/>
              <a:t>Playstation</a:t>
            </a:r>
            <a:r>
              <a:rPr lang="en-US" altLang="en-US" dirty="0"/>
              <a:t>, X-Box)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Programmable Calculators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Smart Phones</a:t>
            </a:r>
          </a:p>
          <a:p>
            <a:pPr eaLnBrk="1" hangingPunct="1">
              <a:buFont typeface="Wingdings" charset="2"/>
              <a:buChar char="n"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g305">
            <a:extLst>
              <a:ext uri="{FF2B5EF4-FFF2-40B4-BE49-F238E27FC236}">
                <a16:creationId xmlns:a16="http://schemas.microsoft.com/office/drawing/2014/main" id="{3F78C46F-9E09-E668-A13B-8F33ED39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085850"/>
            <a:ext cx="621823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16A138C-D73C-5A8C-1D37-A38BA2BA4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Micro Controllers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083ED92-9C27-23F4-57AF-CC1DE797A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Application specific computers of very small size, low cost and limited function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Designed around their application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Simple OS ( often LINUX)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dirty="0"/>
              <a:t>Very cost effective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29D537D-1678-BAEA-AFB3-BD4E440BB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Typical Micro Controller Applications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F959613-4694-5DD5-AAF8-0A4A27E75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Robotics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Automotive 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Automation Systems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Appliances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Communications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Timepieces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Computer Peripherals (Disk, Keyboard, Display, CD, etc)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2" descr="g109">
            <a:extLst>
              <a:ext uri="{FF2B5EF4-FFF2-40B4-BE49-F238E27FC236}">
                <a16:creationId xmlns:a16="http://schemas.microsoft.com/office/drawing/2014/main" id="{444CAAF6-6971-D61C-599E-418D9D80A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965825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A12E-5A67-7B33-56F0-CE4D1BEA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Einiac</a:t>
            </a:r>
            <a:r>
              <a:rPr lang="en-US" dirty="0"/>
              <a:t> circa 1947</a:t>
            </a:r>
          </a:p>
        </p:txBody>
      </p:sp>
      <p:pic>
        <p:nvPicPr>
          <p:cNvPr id="20482" name="Picture 2" descr="NIAC, 1946  Regarded as the first general purpose electronic computer">
            <a:hlinkClick r:id="rId2"/>
            <a:extLst>
              <a:ext uri="{FF2B5EF4-FFF2-40B4-BE49-F238E27FC236}">
                <a16:creationId xmlns:a16="http://schemas.microsoft.com/office/drawing/2014/main" id="{C3C76DB3-66FC-9A00-AC0C-F2087F4A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B7AAF9F-A3CA-74AC-43BB-B10E08473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Micro Controllers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FB09F839-3C2B-25A9-700B-70CF18DB172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-6699250" y="974725"/>
            <a:ext cx="55594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2100">
                <a:latin typeface="Times New Roman" panose="02020603050405020304" pitchFamily="18" charset="0"/>
              </a:rPr>
              <a:t> </a:t>
            </a:r>
            <a:r>
              <a:rPr lang="en-US" altLang="en-US" sz="2400">
                <a:latin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57347" name="Picture 4" descr="mb1">
            <a:extLst>
              <a:ext uri="{FF2B5EF4-FFF2-40B4-BE49-F238E27FC236}">
                <a16:creationId xmlns:a16="http://schemas.microsoft.com/office/drawing/2014/main" id="{7200F6F7-0EC5-7591-9C0D-3D3D4B51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1088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CDCC5-065E-FDAE-84BB-6FA6C37F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43B90-E777-E1B2-2222-80BA6DA7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2800" y="5486400"/>
            <a:ext cx="2508250" cy="1529715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B25F9-9538-3CD0-876A-DC1C553E3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4 GB of Memory</a:t>
            </a:r>
          </a:p>
          <a:p>
            <a:pPr>
              <a:defRPr/>
            </a:pPr>
            <a:r>
              <a:rPr lang="en-US" sz="1800" dirty="0"/>
              <a:t>32 GB of Flash Storage</a:t>
            </a:r>
          </a:p>
          <a:p>
            <a:pPr>
              <a:defRPr/>
            </a:pPr>
            <a:r>
              <a:rPr lang="en-US" sz="1800" dirty="0"/>
              <a:t>4 USB port</a:t>
            </a:r>
          </a:p>
          <a:p>
            <a:pPr>
              <a:defRPr/>
            </a:pPr>
            <a:r>
              <a:rPr lang="en-US" sz="1800" dirty="0"/>
              <a:t>HDMI video output</a:t>
            </a:r>
          </a:p>
          <a:p>
            <a:pPr>
              <a:defRPr/>
            </a:pPr>
            <a:r>
              <a:rPr lang="en-US" sz="1800" dirty="0"/>
              <a:t>Sound Chip</a:t>
            </a:r>
          </a:p>
          <a:p>
            <a:pPr>
              <a:defRPr/>
            </a:pPr>
            <a:r>
              <a:rPr lang="en-US" sz="1800" dirty="0" err="1"/>
              <a:t>Wifi</a:t>
            </a:r>
            <a:r>
              <a:rPr lang="en-US" sz="1800" dirty="0"/>
              <a:t> Radio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2400" dirty="0"/>
              <a:t>$39.00 at Amazon!!!</a:t>
            </a:r>
          </a:p>
        </p:txBody>
      </p:sp>
      <p:sp>
        <p:nvSpPr>
          <p:cNvPr id="58372" name="Rectangle 1">
            <a:extLst>
              <a:ext uri="{FF2B5EF4-FFF2-40B4-BE49-F238E27FC236}">
                <a16:creationId xmlns:a16="http://schemas.microsoft.com/office/drawing/2014/main" id="{1A27DA4C-A1AE-32E8-40E6-3EF1834DE8E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591800" y="2286000"/>
            <a:ext cx="10088563" cy="142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8394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u="sng">
                <a:solidFill>
                  <a:srgbClr val="0099FF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8300" u="sng">
                <a:solidFill>
                  <a:srgbClr val="0099FF"/>
                </a:solidFill>
              </a:rPr>
              <a:t>      </a:t>
            </a:r>
            <a:r>
              <a:rPr lang="en-US" altLang="en-US" sz="900">
                <a:solidFill>
                  <a:srgbClr val="0070BB"/>
                </a:solidFill>
              </a:rPr>
              <a:t> </a:t>
            </a:r>
            <a:r>
              <a:rPr lang="en-US" altLang="en-US" sz="900">
                <a:solidFill>
                  <a:srgbClr val="0070BB"/>
                </a:solidFill>
                <a:latin typeface="Arial" panose="020B0604020202020204" pitchFamily="34" charset="0"/>
              </a:rPr>
              <a:t> Enlarge</a:t>
            </a:r>
            <a:endParaRPr lang="en-US" altLang="en-US" sz="1800"/>
          </a:p>
        </p:txBody>
      </p:sp>
      <p:pic>
        <p:nvPicPr>
          <p:cNvPr id="58373" name="Picture 2" descr="Raspberry Pi 6010602">
            <a:extLst>
              <a:ext uri="{FF2B5EF4-FFF2-40B4-BE49-F238E27FC236}">
                <a16:creationId xmlns:a16="http://schemas.microsoft.com/office/drawing/2014/main" id="{FC12A54F-8033-1F16-016E-74CC0E47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04" y="854074"/>
            <a:ext cx="4593371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BA260DFE-2560-9D7D-37DB-128D95E65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6781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Raspberry Pi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General Purpose Micro  Computer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Raspberry Pi 4, plugged in and ready to use">
            <a:extLst>
              <a:ext uri="{FF2B5EF4-FFF2-40B4-BE49-F238E27FC236}">
                <a16:creationId xmlns:a16="http://schemas.microsoft.com/office/drawing/2014/main" id="{41B303CF-DB82-C478-9BBC-BC7490F1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51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898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20A71D-5ED4-4038-A5C0-1842BA015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NanoComputing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2BB97DF6-1915-05F8-4953-F0A382D6E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305800" cy="4400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nanometer is a billionth of a meter (10^-9) and spans approximately 10 atomic diameters</a:t>
            </a:r>
          </a:p>
          <a:p>
            <a:pPr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 nanocomputer is a computer whose fundamental components measure only a few nanometers(&lt;100nm) </a:t>
            </a:r>
          </a:p>
          <a:p>
            <a:pPr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Minimum feature size on today</a:t>
            </a:r>
            <a:r>
              <a:rPr lang="ja-JP" altLang="en-US" sz="2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</a:rPr>
              <a:t>s state-of-the-art commercial integrated circuits measure about 350nm </a:t>
            </a:r>
          </a:p>
          <a:p>
            <a:pPr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Over 10,000 nanocomputer components could fit in the area of a single modern microcomputer component (= more speed &amp; density) </a:t>
            </a:r>
          </a:p>
          <a:p>
            <a:pPr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Nanotechnology and nanocomputers could introduce many new applications and possibilities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7CA5-04BE-00B7-8C32-026031B7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small is small?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B15C89E-0F4B-A979-E2FB-A6A4F1DBFC2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72200" y="1965325"/>
            <a:ext cx="129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t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800">
                <a:solidFill>
                  <a:srgbClr val="660099"/>
                </a:solidFill>
                <a:latin typeface="Roboto" panose="020F0502020204030204" pitchFamily="34" charset="0"/>
                <a:hlinkClick r:id="rId2"/>
              </a:rPr>
            </a:br>
            <a:endParaRPr lang="en-US" altLang="en-US" sz="1800">
              <a:solidFill>
                <a:srgbClr val="222222"/>
              </a:solidFill>
              <a:latin typeface="Roboto" panose="020F0502020204030204" pitchFamily="34" charset="0"/>
            </a:endParaRP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4A1539E8-7D7C-947D-5640-1BD857C5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2375" y="1609725"/>
            <a:ext cx="66992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E858481-D129-8D72-B542-F78DBB4F0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Nanocomputing using biological agents, molecules or atoms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E9E97869-C8E9-18F4-1F49-03AA2816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863" y="15859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62467" name="Picture 4" descr="fig3">
            <a:extLst>
              <a:ext uri="{FF2B5EF4-FFF2-40B4-BE49-F238E27FC236}">
                <a16:creationId xmlns:a16="http://schemas.microsoft.com/office/drawing/2014/main" id="{0E81D95B-5D53-6AF4-7148-B8EEE487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503988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4F2A0158-A480-E8D8-D448-0EB2294C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24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>
                <a:latin typeface="Times New Roman" panose="02020603050405020304" pitchFamily="18" charset="0"/>
              </a:rPr>
              <a:t>Future Nanocomputer Technologies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32D00BA7-364C-2328-0CCD-23635C82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669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F44C0820-DCF3-8D1F-D428-81D09566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-2247900"/>
            <a:ext cx="1793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  <a:hlinkClick r:id="rId2"/>
              </a:rPr>
              <a:t>Previous Topic  </a:t>
            </a:r>
            <a:r>
              <a:rPr lang="en-US" altLang="en-US" sz="1400" b="1">
                <a:latin typeface="Times New Roman" panose="02020603050405020304" pitchFamily="18" charset="0"/>
              </a:rPr>
              <a:t> </a:t>
            </a:r>
            <a:r>
              <a:rPr lang="en-US" altLang="en-US" sz="1600" b="1">
                <a:latin typeface="Times New Roman" panose="02020603050405020304" pitchFamily="18" charset="0"/>
              </a:rPr>
              <a:t>  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63492" name="Rectangle 5">
            <a:extLst>
              <a:ext uri="{FF2B5EF4-FFF2-40B4-BE49-F238E27FC236}">
                <a16:creationId xmlns:a16="http://schemas.microsoft.com/office/drawing/2014/main" id="{86D77B44-8E38-6682-D898-640F756C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637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3" name="Rectangle 6">
            <a:extLst>
              <a:ext uri="{FF2B5EF4-FFF2-40B4-BE49-F238E27FC236}">
                <a16:creationId xmlns:a16="http://schemas.microsoft.com/office/drawing/2014/main" id="{68EA477C-F7B0-5477-4190-7CFC6B5B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-1644650"/>
            <a:ext cx="8566150" cy="726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Highlighted regions in figure below are mouse sensitive.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hlinkClick r:id="rId3"/>
              </a:rPr>
              <a:t>Click to zoom vugraph smaller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38800">
                <a:latin typeface="Times New Roman" panose="02020603050405020304" pitchFamily="18" charset="0"/>
              </a:rPr>
              <a:t> </a:t>
            </a:r>
            <a:r>
              <a:rPr lang="en-US" altLang="en-US" sz="2400">
                <a:latin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494" name="Rectangle 7">
            <a:extLst>
              <a:ext uri="{FF2B5EF4-FFF2-40B4-BE49-F238E27FC236}">
                <a16:creationId xmlns:a16="http://schemas.microsoft.com/office/drawing/2014/main" id="{48C4597C-3A3C-5B4D-9927-07EB5799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27688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5" name="Rectangle 8">
            <a:extLst>
              <a:ext uri="{FF2B5EF4-FFF2-40B4-BE49-F238E27FC236}">
                <a16:creationId xmlns:a16="http://schemas.microsoft.com/office/drawing/2014/main" id="{E78495D1-D1A1-C32C-4213-467E7CBE824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-127000" y="4826000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2400">
                <a:latin typeface="Times New Roman" panose="02020603050405020304" pitchFamily="18" charset="0"/>
                <a:hlinkClick r:id="rId4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496" name="Rectangle 9">
            <a:extLst>
              <a:ext uri="{FF2B5EF4-FFF2-40B4-BE49-F238E27FC236}">
                <a16:creationId xmlns:a16="http://schemas.microsoft.com/office/drawing/2014/main" id="{EAC36C6E-2C8C-701D-3927-6BF1FA0F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2238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7" name="Rectangle 10">
            <a:extLst>
              <a:ext uri="{FF2B5EF4-FFF2-40B4-BE49-F238E27FC236}">
                <a16:creationId xmlns:a16="http://schemas.microsoft.com/office/drawing/2014/main" id="{DD86193B-5364-01F9-6924-85D89ACC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1288"/>
            <a:ext cx="9144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24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you have comments, questions, suggestions, or contributions for this page,</a:t>
            </a: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</a:rPr>
              <a:t>please send e-mail to </a:t>
            </a:r>
            <a:r>
              <a:rPr lang="en-US" altLang="en-US" sz="2400">
                <a:latin typeface="Times New Roman" panose="02020603050405020304" pitchFamily="18" charset="0"/>
                <a:hlinkClick r:id="rId5"/>
              </a:rPr>
              <a:t>nanotech@mitre.org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498" name="Rectangle 11">
            <a:extLst>
              <a:ext uri="{FF2B5EF4-FFF2-40B4-BE49-F238E27FC236}">
                <a16:creationId xmlns:a16="http://schemas.microsoft.com/office/drawing/2014/main" id="{15C134C0-CB0C-D0EB-30E8-787450F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77288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9" name="Rectangle 12">
            <a:extLst>
              <a:ext uri="{FF2B5EF4-FFF2-40B4-BE49-F238E27FC236}">
                <a16:creationId xmlns:a16="http://schemas.microsoft.com/office/drawing/2014/main" id="{CF0662C3-AA13-5876-FA86-E9107699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96338"/>
            <a:ext cx="5994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1800">
                <a:latin typeface="Times New Roman" panose="02020603050405020304" pitchFamily="18" charset="0"/>
              </a:rPr>
              <a:t> </a:t>
            </a:r>
            <a:r>
              <a:rPr lang="en-US" altLang="en-US" sz="2400">
                <a:latin typeface="Times New Roman" panose="02020603050405020304" pitchFamily="18" charset="0"/>
              </a:rPr>
              <a:t>  </a:t>
            </a:r>
            <a:r>
              <a:rPr lang="en-US" altLang="en-US" sz="2400">
                <a:latin typeface="Times New Roman" panose="02020603050405020304" pitchFamily="18" charset="0"/>
                <a:hlinkClick r:id="rId6"/>
              </a:rPr>
              <a:t>Return to THE Nanoelectronics Home Page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br>
              <a:rPr lang="en-US" altLang="en-US" sz="2400">
                <a:latin typeface="Times New Roman" panose="02020603050405020304" pitchFamily="18" charset="0"/>
              </a:rPr>
            </a:b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1700">
                <a:latin typeface="Times New Roman" panose="02020603050405020304" pitchFamily="18" charset="0"/>
              </a:rPr>
              <a:t> </a:t>
            </a:r>
            <a:r>
              <a:rPr lang="en-US" altLang="en-US" sz="2400">
                <a:latin typeface="Times New Roman" panose="02020603050405020304" pitchFamily="18" charset="0"/>
              </a:rPr>
              <a:t>                                                                  </a:t>
            </a:r>
          </a:p>
        </p:txBody>
      </p:sp>
      <p:pic>
        <p:nvPicPr>
          <p:cNvPr id="63500" name="Picture 13" descr="arrow_left">
            <a:hlinkClick r:id="rId2"/>
            <a:extLst>
              <a:ext uri="{FF2B5EF4-FFF2-40B4-BE49-F238E27FC236}">
                <a16:creationId xmlns:a16="http://schemas.microsoft.com/office/drawing/2014/main" id="{910C05BB-BD56-136A-D5B2-E6199A09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-2201863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501" name="Group 14">
            <a:extLst>
              <a:ext uri="{FF2B5EF4-FFF2-40B4-BE49-F238E27FC236}">
                <a16:creationId xmlns:a16="http://schemas.microsoft.com/office/drawing/2014/main" id="{22A192A6-CB1B-B474-242A-F8EC7DA2896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33400"/>
            <a:ext cx="8229600" cy="6172200"/>
            <a:chOff x="0" y="0"/>
            <a:chExt cx="5184" cy="3888"/>
          </a:xfrm>
        </p:grpSpPr>
        <p:pic>
          <p:nvPicPr>
            <p:cNvPr id="63504" name="Picture 15" descr="vg_possible_nanotech@100">
              <a:extLst>
                <a:ext uri="{FF2B5EF4-FFF2-40B4-BE49-F238E27FC236}">
                  <a16:creationId xmlns:a16="http://schemas.microsoft.com/office/drawing/2014/main" id="{0F7226F8-0366-EB85-42BB-87773C4B1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184" cy="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5" name="Rectangle 16">
              <a:hlinkClick r:id="rId9" action="ppaction://hlinkfile"/>
              <a:extLst>
                <a:ext uri="{FF2B5EF4-FFF2-40B4-BE49-F238E27FC236}">
                  <a16:creationId xmlns:a16="http://schemas.microsoft.com/office/drawing/2014/main" id="{B238331A-D352-5E8C-5289-8D5074C1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051"/>
              <a:ext cx="100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3506" name="Rectangle 17">
              <a:hlinkClick r:id="rId10" action="ppaction://hlinkfile"/>
              <a:extLst>
                <a:ext uri="{FF2B5EF4-FFF2-40B4-BE49-F238E27FC236}">
                  <a16:creationId xmlns:a16="http://schemas.microsoft.com/office/drawing/2014/main" id="{D68A3BBA-7F98-752B-5969-0F07EA26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1065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3507" name="Rectangle 18">
              <a:hlinkClick r:id="rId11" action="ppaction://hlinkfile"/>
              <a:extLst>
                <a:ext uri="{FF2B5EF4-FFF2-40B4-BE49-F238E27FC236}">
                  <a16:creationId xmlns:a16="http://schemas.microsoft.com/office/drawing/2014/main" id="{2B581C3D-13FA-9B5C-A4AD-98335A0F7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" y="1058"/>
              <a:ext cx="95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3508" name="Rectangle 19">
              <a:hlinkClick r:id="rId12" action="ppaction://hlinkfile"/>
              <a:extLst>
                <a:ext uri="{FF2B5EF4-FFF2-40B4-BE49-F238E27FC236}">
                  <a16:creationId xmlns:a16="http://schemas.microsoft.com/office/drawing/2014/main" id="{130304E9-9F74-55CD-2EB5-9E076BAC2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1051"/>
              <a:ext cx="950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63502" name="Picture 20" descr="dot1">
            <a:extLst>
              <a:ext uri="{FF2B5EF4-FFF2-40B4-BE49-F238E27FC236}">
                <a16:creationId xmlns:a16="http://schemas.microsoft.com/office/drawing/2014/main" id="{88BD6008-224C-A57A-C784-145AB30C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8842375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3" name="Picture 21" descr="footer">
            <a:extLst>
              <a:ext uri="{FF2B5EF4-FFF2-40B4-BE49-F238E27FC236}">
                <a16:creationId xmlns:a16="http://schemas.microsoft.com/office/drawing/2014/main" id="{96F34756-F502-D516-386F-C1558AC9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9572625"/>
            <a:ext cx="5051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07FF6C1-CF22-0ACE-494C-F6282CA1A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Some Nanocomputing Applications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AC8CFA3-A2F4-CAB0-F52C-1D0D9FDE5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Micro Miniature Robots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Computers under your skin!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Medicine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Artificial Brains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Invisible Sensors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Supercomputing at the very highest scale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29A-29A1-1748-5DF1-19AE5AA7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Skin computing!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1EE8-B944-F0C8-AA9A-9171A047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3581400"/>
            <a:ext cx="8229600" cy="4114800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endParaRPr lang="en-US" dirty="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A8F5088-8142-3610-1DB6-727806B2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65540" name="Picture 2" descr="elated image">
            <a:hlinkClick r:id="rId2"/>
            <a:extLst>
              <a:ext uri="{FF2B5EF4-FFF2-40B4-BE49-F238E27FC236}">
                <a16:creationId xmlns:a16="http://schemas.microsoft.com/office/drawing/2014/main" id="{07FC0BF2-3B3E-3F47-5DEC-54C1A773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836738"/>
            <a:ext cx="61595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3">
            <a:extLst>
              <a:ext uri="{FF2B5EF4-FFF2-40B4-BE49-F238E27FC236}">
                <a16:creationId xmlns:a16="http://schemas.microsoft.com/office/drawing/2014/main" id="{72769240-04CD-C6D9-535D-DC470E57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32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44CD0180-C07F-34A3-0188-DBB37E6C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1300" y="-2293938"/>
            <a:ext cx="3073400" cy="11126788"/>
          </a:xfrm>
          <a:prstGeom prst="rect">
            <a:avLst/>
          </a:prstGeom>
          <a:solidFill>
            <a:srgbClr val="1415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660099"/>
                </a:solidFill>
                <a:latin typeface="Roboto" panose="020F0502020204030204" pitchFamily="34" charset="0"/>
              </a:rPr>
              <a:t>  </a:t>
            </a:r>
            <a:r>
              <a:rPr lang="en-US" altLang="en-US" sz="35700" u="sng">
                <a:solidFill>
                  <a:srgbClr val="660099"/>
                </a:solidFill>
                <a:hlinkClick r:id="rId2"/>
              </a:rPr>
              <a:t>   </a:t>
            </a:r>
            <a:r>
              <a:rPr lang="en-US" altLang="en-US" sz="700" u="sng">
                <a:solidFill>
                  <a:srgbClr val="F1F3F4"/>
                </a:solidFill>
                <a:latin typeface="Roboto-Medium"/>
                <a:hlinkClick r:id="rId2"/>
              </a:rPr>
              <a:t>640 × 1139</a:t>
            </a:r>
            <a:endParaRPr lang="en-US" altLang="en-US" sz="800"/>
          </a:p>
          <a:p>
            <a:pPr fontAlgn="b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rgbClr val="FFFFFF"/>
                </a:solidFill>
                <a:latin typeface="Roboto" panose="020F0502020204030204" pitchFamily="34" charset="0"/>
                <a:hlinkClick r:id="rId3"/>
              </a:rPr>
              <a:t>Google Sites</a:t>
            </a:r>
            <a:endParaRPr lang="en-US" altLang="en-US" sz="1800"/>
          </a:p>
        </p:txBody>
      </p:sp>
      <p:pic>
        <p:nvPicPr>
          <p:cNvPr id="67586" name="Picture 2" descr="Image result for google quantum computer">
            <a:hlinkClick r:id="rId2"/>
            <a:extLst>
              <a:ext uri="{FF2B5EF4-FFF2-40B4-BE49-F238E27FC236}">
                <a16:creationId xmlns:a16="http://schemas.microsoft.com/office/drawing/2014/main" id="{F51CC0EF-D9E7-1386-74D6-BC660706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429000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Box 3">
            <a:extLst>
              <a:ext uri="{FF2B5EF4-FFF2-40B4-BE49-F238E27FC236}">
                <a16:creationId xmlns:a16="http://schemas.microsoft.com/office/drawing/2014/main" id="{0E7FBA5D-0065-A7FB-4480-B08DE5E2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41148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Recent announcement by Alphabet, Google’s parent company, about early results from their Quantum Computer development.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Google has claimed "</a:t>
            </a:r>
            <a:r>
              <a:rPr lang="en-US" altLang="en-US" sz="1800" u="sng">
                <a:hlinkClick r:id="rId5"/>
              </a:rPr>
              <a:t>quantum supremacy</a:t>
            </a:r>
            <a:r>
              <a:rPr lang="en-US" altLang="en-US" sz="1800"/>
              <a:t>" over the most powerful supercomputers in the world by solving a problem considered virtually impossible for normal machines.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quantum computer completed the complex computation in 200 seconds. That same calculation would take even the most powerful supercomputers approximately 10,000 years to finish,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Q-BITs can have the value of 0 and 1 at the same time!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Stay tuned as this and other Quantum experiments evolve.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6"/>
              </a:rPr>
              <a:t>https://www.livescience.com/google-hits-quantum-supremacy.html</a:t>
            </a: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D7C8C5-7A55-5E68-7BE0-BE57FF211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Mainframes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E67DFD-F103-ACF8-4CAC-AA734765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411480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Nomenclature generally used for very large multi-processor systems capable of supporting hundreds of simultaneous users and programs via dumb terminals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Operates typically in </a:t>
            </a:r>
            <a:r>
              <a:rPr lang="ja-JP" altLang="en-US" sz="2800">
                <a:latin typeface="Arial" charset="0"/>
              </a:rPr>
              <a:t>“</a:t>
            </a:r>
            <a:r>
              <a:rPr lang="en-US" altLang="ja-JP" sz="2800"/>
              <a:t>batch mode</a:t>
            </a:r>
            <a:r>
              <a:rPr lang="ja-JP" altLang="en-US" sz="2800">
                <a:latin typeface="Arial" charset="0"/>
              </a:rPr>
              <a:t>”</a:t>
            </a:r>
            <a:endParaRPr lang="en-US" altLang="ja-JP" sz="280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Timesharing paradigm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Highly centralized data and processing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Hardware optimized for general purpose computing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en-US" sz="2800"/>
              <a:t>Capable of running several Operating Systems simultaneously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C807383F-A3D8-1AE0-036F-B697822B1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</a:t>
            </a:r>
            <a:r>
              <a:rPr lang="en-US" altLang="en-US" sz="53400"/>
              <a:t>      </a:t>
            </a:r>
            <a:r>
              <a:rPr lang="en-US" altLang="en-US" sz="1800" b="1"/>
              <a:t>Spooky:</a:t>
            </a:r>
            <a:r>
              <a:rPr lang="en-US" altLang="en-US" sz="1800"/>
              <a:t> Qubits can also exist in two places at once, so could be at 1 and 0 simultaneously.</a:t>
            </a:r>
          </a:p>
        </p:txBody>
      </p:sp>
      <p:pic>
        <p:nvPicPr>
          <p:cNvPr id="66562" name="Picture 2">
            <a:extLst>
              <a:ext uri="{FF2B5EF4-FFF2-40B4-BE49-F238E27FC236}">
                <a16:creationId xmlns:a16="http://schemas.microsoft.com/office/drawing/2014/main" id="{13E1F480-47FF-E093-F7C5-E481E9AE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67800" cy="68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63F3-ABB9-8A60-6473-881C623B6C4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D2880-53D2-8C3C-A980-55228C98DB5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slide07">
            <a:extLst>
              <a:ext uri="{FF2B5EF4-FFF2-40B4-BE49-F238E27FC236}">
                <a16:creationId xmlns:a16="http://schemas.microsoft.com/office/drawing/2014/main" id="{6C7D282C-EEB5-3083-7433-3350F2C0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8677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2125E91-D8C9-B7C1-1562-E28A1399B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/>
              <a:t>Mainframe Console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5D0815C-36F0-7090-646D-F89242E0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3525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600">
              <a:latin typeface="Arial" panose="020B0604020202020204" pitchFamily="34" charset="0"/>
            </a:endParaRP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4FB34142-7B68-572F-4934-3121D29E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95400"/>
            <a:ext cx="254174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56" name="Picture 2" descr="mage result for vintage mainframe computer pics">
            <a:hlinkClick r:id="rId2"/>
            <a:extLst>
              <a:ext uri="{FF2B5EF4-FFF2-40B4-BE49-F238E27FC236}">
                <a16:creationId xmlns:a16="http://schemas.microsoft.com/office/drawing/2014/main" id="{A19AE36E-4E8D-0FFD-C06B-FAB29655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2484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7">
            <a:extLst>
              <a:ext uri="{FF2B5EF4-FFF2-40B4-BE49-F238E27FC236}">
                <a16:creationId xmlns:a16="http://schemas.microsoft.com/office/drawing/2014/main" id="{53C8E1FD-02B6-4E7B-EA7D-B53FACB9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41700"/>
            <a:ext cx="25417463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8D2CF1E-F79E-C280-5BC0-C1E196A32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/>
              <a:t>IBM 360 circa 1968 with</a:t>
            </a:r>
            <a:br>
              <a:rPr lang="en-US" altLang="en-US" sz="3200" dirty="0"/>
            </a:br>
            <a:r>
              <a:rPr lang="en-US" altLang="en-US" sz="3200" dirty="0"/>
              <a:t>50 Megabytes of Storage on each disc!</a:t>
            </a:r>
          </a:p>
        </p:txBody>
      </p:sp>
      <p:pic>
        <p:nvPicPr>
          <p:cNvPr id="24578" name="Picture 3" descr="360 photo">
            <a:extLst>
              <a:ext uri="{FF2B5EF4-FFF2-40B4-BE49-F238E27FC236}">
                <a16:creationId xmlns:a16="http://schemas.microsoft.com/office/drawing/2014/main" id="{4273FF84-6215-3BB8-67FC-B6D6E890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0292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D5A-4476-767D-B5F8-EC8E6E01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Mainframes used lots of Tapes!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D0739F4-D6FF-24F0-F5BD-0A7DC7C8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126349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5603" name="Picture 1" descr="mage result for vintage mainframe computer pics">
            <a:hlinkClick r:id="rId2"/>
            <a:extLst>
              <a:ext uri="{FF2B5EF4-FFF2-40B4-BE49-F238E27FC236}">
                <a16:creationId xmlns:a16="http://schemas.microsoft.com/office/drawing/2014/main" id="{421E0078-9849-40B5-11B8-7D07A764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79120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>
            <a:extLst>
              <a:ext uri="{FF2B5EF4-FFF2-40B4-BE49-F238E27FC236}">
                <a16:creationId xmlns:a16="http://schemas.microsoft.com/office/drawing/2014/main" id="{B5558E5D-594A-E7A7-9D4C-49250AB5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0"/>
            <a:ext cx="12634913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1123</Words>
  <Application>Microsoft Macintosh PowerPoint</Application>
  <PresentationFormat>On-screen Show (4:3)</PresentationFormat>
  <Paragraphs>181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Roboto</vt:lpstr>
      <vt:lpstr>Roboto-Medium</vt:lpstr>
      <vt:lpstr>Tahoma</vt:lpstr>
      <vt:lpstr>Times New Roman</vt:lpstr>
      <vt:lpstr>Verdana</vt:lpstr>
      <vt:lpstr>Wingdings</vt:lpstr>
      <vt:lpstr>Textured</vt:lpstr>
      <vt:lpstr>PowerPoint Presentation</vt:lpstr>
      <vt:lpstr>The Family of Computers  (Mainframes to Quantum)</vt:lpstr>
      <vt:lpstr>The family….</vt:lpstr>
      <vt:lpstr>Einiac circa 1947</vt:lpstr>
      <vt:lpstr>Mainframes</vt:lpstr>
      <vt:lpstr>PowerPoint Presentation</vt:lpstr>
      <vt:lpstr>Mainframe Console</vt:lpstr>
      <vt:lpstr>IBM 360 circa 1968 with 50 Megabytes of Storage on each disc!</vt:lpstr>
      <vt:lpstr>Mainframes used lots of Tapes!</vt:lpstr>
      <vt:lpstr>Easy to use control panel!</vt:lpstr>
      <vt:lpstr>Some Historical Mainframe Applications</vt:lpstr>
      <vt:lpstr>Mainframes…like the Brontosaurus, became an endangered species </vt:lpstr>
      <vt:lpstr>Supercomputers</vt:lpstr>
      <vt:lpstr>Supercomputing</vt:lpstr>
      <vt:lpstr>Supercomputer Performance</vt:lpstr>
      <vt:lpstr>PowerPoint Presentation</vt:lpstr>
      <vt:lpstr>Examples of SuperComputing Applications</vt:lpstr>
      <vt:lpstr>Supercomputers, Cray 1 circa 1980</vt:lpstr>
      <vt:lpstr>Cray T3 Today, 230 GFLOPs!</vt:lpstr>
      <vt:lpstr>IBM Cluster 1600</vt:lpstr>
      <vt:lpstr>Earth Simulator by NEC</vt:lpstr>
      <vt:lpstr>Parallel Processing</vt:lpstr>
      <vt:lpstr>MiniComputers</vt:lpstr>
      <vt:lpstr>Minicomputers</vt:lpstr>
      <vt:lpstr> PDP-11 and Vax Minicomputers from Digital Equipment Corp</vt:lpstr>
      <vt:lpstr>Servers, the new Minis</vt:lpstr>
      <vt:lpstr>Rack mounted servers</vt:lpstr>
      <vt:lpstr>Server Blades</vt:lpstr>
      <vt:lpstr>Lots of Servers configured together</vt:lpstr>
      <vt:lpstr>PC’s (Personal Computers)</vt:lpstr>
      <vt:lpstr>PowerPoint Presentation</vt:lpstr>
      <vt:lpstr>Radio Shack TRS-80, 1978</vt:lpstr>
      <vt:lpstr>The Apple II  - 1980</vt:lpstr>
      <vt:lpstr>PowerPoint Presentation</vt:lpstr>
      <vt:lpstr>Other types of “PCs”</vt:lpstr>
      <vt:lpstr>PowerPoint Presentation</vt:lpstr>
      <vt:lpstr>Micro Controllers</vt:lpstr>
      <vt:lpstr>Typical Micro Controller Applications</vt:lpstr>
      <vt:lpstr>PowerPoint Presentation</vt:lpstr>
      <vt:lpstr>Micro Controllers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Presentation</vt:lpstr>
      <vt:lpstr>NanoComputing</vt:lpstr>
      <vt:lpstr>How small is small?</vt:lpstr>
      <vt:lpstr>Nanocomputing using biological agents, molecules or atoms</vt:lpstr>
      <vt:lpstr>PowerPoint Presentation</vt:lpstr>
      <vt:lpstr>Some Nanocomputing Applications</vt:lpstr>
      <vt:lpstr>Skin computing!</vt:lpstr>
      <vt:lpstr>PowerPoint Presentation</vt:lpstr>
      <vt:lpstr>PowerPoint Presentation</vt:lpstr>
      <vt:lpstr>Questions?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Family of Computers</dc:title>
  <dc:creator>donald stanford</dc:creator>
  <cp:lastModifiedBy>Donald Stanford</cp:lastModifiedBy>
  <cp:revision>39</cp:revision>
  <dcterms:created xsi:type="dcterms:W3CDTF">2006-11-20T01:08:44Z</dcterms:created>
  <dcterms:modified xsi:type="dcterms:W3CDTF">2023-11-07T13:56:15Z</dcterms:modified>
</cp:coreProperties>
</file>