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7" r:id="rId2"/>
    <p:sldId id="304" r:id="rId3"/>
    <p:sldId id="301" r:id="rId4"/>
    <p:sldId id="307" r:id="rId5"/>
    <p:sldId id="306" r:id="rId6"/>
    <p:sldId id="303" r:id="rId7"/>
    <p:sldId id="302" r:id="rId8"/>
    <p:sldId id="258" r:id="rId9"/>
    <p:sldId id="259" r:id="rId10"/>
    <p:sldId id="260" r:id="rId11"/>
    <p:sldId id="262" r:id="rId12"/>
    <p:sldId id="298" r:id="rId13"/>
    <p:sldId id="299" r:id="rId14"/>
    <p:sldId id="263" r:id="rId15"/>
    <p:sldId id="264" r:id="rId16"/>
    <p:sldId id="265" r:id="rId17"/>
    <p:sldId id="266" r:id="rId18"/>
    <p:sldId id="267" r:id="rId19"/>
    <p:sldId id="268" r:id="rId20"/>
    <p:sldId id="300"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305" r:id="rId37"/>
    <p:sldId id="284" r:id="rId38"/>
    <p:sldId id="285" r:id="rId39"/>
    <p:sldId id="286" r:id="rId40"/>
    <p:sldId id="287" r:id="rId41"/>
    <p:sldId id="288" r:id="rId42"/>
    <p:sldId id="289" r:id="rId43"/>
    <p:sldId id="290" r:id="rId44"/>
    <p:sldId id="292" r:id="rId45"/>
    <p:sldId id="293" r:id="rId46"/>
    <p:sldId id="294" r:id="rId47"/>
    <p:sldId id="295" r:id="rId48"/>
    <p:sldId id="296" r:id="rId49"/>
    <p:sldId id="29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p:restoredTop sz="94632"/>
  </p:normalViewPr>
  <p:slideViewPr>
    <p:cSldViewPr snapToGrid="0" snapToObjects="1">
      <p:cViewPr>
        <p:scale>
          <a:sx n="114" d="100"/>
          <a:sy n="114" d="100"/>
        </p:scale>
        <p:origin x="4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0CEC7-53E7-3B4E-9A34-038CDF2B901C}"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4E42B-799E-0B41-AEF1-56DBFDF88BB9}" type="slidenum">
              <a:rPr lang="en-US" smtClean="0"/>
              <a:t>‹#›</a:t>
            </a:fld>
            <a:endParaRPr lang="en-US"/>
          </a:p>
        </p:txBody>
      </p:sp>
    </p:spTree>
    <p:extLst>
      <p:ext uri="{BB962C8B-B14F-4D97-AF65-F5344CB8AC3E}">
        <p14:creationId xmlns:p14="http://schemas.microsoft.com/office/powerpoint/2010/main" val="141445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82947"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1682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56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7" tIns="44450" rIns="90487" bIns="44450" anchor="b"/>
          <a:lstStyle/>
          <a:p>
            <a:pPr algn="r">
              <a:defRPr/>
            </a:pPr>
            <a:r>
              <a:rPr lang="en-US" sz="1200">
                <a:ea typeface="ＭＳ Ｐゴシック" charset="0"/>
              </a:rPr>
              <a:t>2</a:t>
            </a:r>
          </a:p>
        </p:txBody>
      </p:sp>
      <p:sp>
        <p:nvSpPr>
          <p:cNvPr id="256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56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5606" name="Rectangle 6"/>
          <p:cNvSpPr>
            <a:spLocks noGrp="1" noRot="1" noChangeAspect="1" noChangeArrowheads="1"/>
          </p:cNvSpPr>
          <p:nvPr>
            <p:ph type="sldImg"/>
          </p:nvPr>
        </p:nvSpPr>
        <p:spPr>
          <a:xfrm>
            <a:off x="393700" y="692150"/>
            <a:ext cx="6070600" cy="3416300"/>
          </a:xfrm>
          <a:solidFill>
            <a:srgbClr val="FFFFFF"/>
          </a:solidFill>
          <a:ln cap="flat"/>
          <a:extLst>
            <a:ext uri="{FAA26D3D-D897-4be2-8F04-BA451C77F1D7}">
              <ma14:placeholderFlag xmlns:ma14="http://schemas.microsoft.com/office/mac/drawingml/2011/main" xmlns="" val="1"/>
            </a:ext>
          </a:extLst>
        </p:spPr>
      </p:sp>
      <p:sp>
        <p:nvSpPr>
          <p:cNvPr id="25607" name="Rectangle 7"/>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7" rIns="90487"/>
          <a:lstStyle/>
          <a:p>
            <a:pPr>
              <a:defRPr/>
            </a:pPr>
            <a:endParaRPr lang="en-US">
              <a:cs typeface="+mn-cs"/>
            </a:endParaRPr>
          </a:p>
        </p:txBody>
      </p:sp>
    </p:spTree>
    <p:extLst>
      <p:ext uri="{BB962C8B-B14F-4D97-AF65-F5344CB8AC3E}">
        <p14:creationId xmlns:p14="http://schemas.microsoft.com/office/powerpoint/2010/main" val="211105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84995"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38186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71446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03438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7936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94211"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51120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96259"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959837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2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4</a:t>
            </a:r>
          </a:p>
        </p:txBody>
      </p:sp>
      <p:sp>
        <p:nvSpPr>
          <p:cNvPr id="112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2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270"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11271"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205607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76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7" tIns="44450" rIns="90487" bIns="44450" anchor="b"/>
          <a:lstStyle/>
          <a:p>
            <a:pPr algn="r">
              <a:defRPr/>
            </a:pPr>
            <a:r>
              <a:rPr lang="en-US" sz="1200">
                <a:ea typeface="ＭＳ Ｐゴシック" charset="0"/>
              </a:rPr>
              <a:t>3</a:t>
            </a:r>
          </a:p>
        </p:txBody>
      </p:sp>
      <p:sp>
        <p:nvSpPr>
          <p:cNvPr id="276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76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7654" name="Rectangle 6"/>
          <p:cNvSpPr>
            <a:spLocks noGrp="1" noRot="1" noChangeAspect="1" noChangeArrowheads="1"/>
          </p:cNvSpPr>
          <p:nvPr>
            <p:ph type="sldImg"/>
          </p:nvPr>
        </p:nvSpPr>
        <p:spPr>
          <a:xfrm>
            <a:off x="393700" y="692150"/>
            <a:ext cx="6070600" cy="3416300"/>
          </a:xfrm>
          <a:solidFill>
            <a:srgbClr val="FFFFFF"/>
          </a:solidFill>
          <a:ln cap="flat"/>
          <a:extLst>
            <a:ext uri="{FAA26D3D-D897-4be2-8F04-BA451C77F1D7}">
              <ma14:placeholderFlag xmlns:ma14="http://schemas.microsoft.com/office/mac/drawingml/2011/main" xmlns="" val="1"/>
            </a:ext>
          </a:extLst>
        </p:spPr>
      </p:sp>
      <p:sp>
        <p:nvSpPr>
          <p:cNvPr id="27655" name="Rectangle 7"/>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7" rIns="90487"/>
          <a:lstStyle/>
          <a:p>
            <a:pPr>
              <a:defRPr/>
            </a:pPr>
            <a:endParaRPr lang="en-US">
              <a:cs typeface="+mn-cs"/>
            </a:endParaRPr>
          </a:p>
        </p:txBody>
      </p:sp>
    </p:spTree>
    <p:extLst>
      <p:ext uri="{BB962C8B-B14F-4D97-AF65-F5344CB8AC3E}">
        <p14:creationId xmlns:p14="http://schemas.microsoft.com/office/powerpoint/2010/main" val="209955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7" tIns="44450" rIns="90487" bIns="44450" anchor="b"/>
          <a:lstStyle/>
          <a:p>
            <a:pPr algn="r">
              <a:defRPr/>
            </a:pPr>
            <a:r>
              <a:rPr lang="en-US" sz="1200">
                <a:ea typeface="ＭＳ Ｐゴシック" charset="0"/>
              </a:rPr>
              <a:t>5</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1750" name="Rectangle 6"/>
          <p:cNvSpPr>
            <a:spLocks noGrp="1" noRot="1" noChangeAspect="1" noChangeArrowheads="1"/>
          </p:cNvSpPr>
          <p:nvPr>
            <p:ph type="sldImg"/>
          </p:nvPr>
        </p:nvSpPr>
        <p:spPr>
          <a:xfrm>
            <a:off x="393700" y="692150"/>
            <a:ext cx="6070600" cy="3416300"/>
          </a:xfrm>
          <a:solidFill>
            <a:srgbClr val="FFFFFF"/>
          </a:solidFill>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7" rIns="90487"/>
          <a:lstStyle/>
          <a:p>
            <a:pPr>
              <a:defRPr/>
            </a:pPr>
            <a:endParaRPr lang="en-US">
              <a:cs typeface="+mn-cs"/>
            </a:endParaRPr>
          </a:p>
        </p:txBody>
      </p:sp>
    </p:spTree>
    <p:extLst>
      <p:ext uri="{BB962C8B-B14F-4D97-AF65-F5344CB8AC3E}">
        <p14:creationId xmlns:p14="http://schemas.microsoft.com/office/powerpoint/2010/main" val="78075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xfrm>
            <a:off x="393700" y="692150"/>
            <a:ext cx="6070600" cy="3416300"/>
          </a:xfrm>
          <a:ln/>
        </p:spPr>
      </p:sp>
      <p:sp>
        <p:nvSpPr>
          <p:cNvPr id="26626" name="Notes Placeholder 2"/>
          <p:cNvSpPr>
            <a:spLocks noGrp="1"/>
          </p:cNvSpPr>
          <p:nvPr>
            <p:ph type="body" idx="1"/>
          </p:nvPr>
        </p:nvSpPr>
        <p:spPr/>
        <p:txBody>
          <a:bodyPr/>
          <a:lstStyle/>
          <a:p>
            <a:pPr>
              <a:spcBef>
                <a:spcPct val="0"/>
              </a:spcBef>
              <a:defRPr/>
            </a:pPr>
            <a:endParaRPr lang="en-US" dirty="0"/>
          </a:p>
        </p:txBody>
      </p:sp>
      <p:sp>
        <p:nvSpPr>
          <p:cNvPr id="18435" name="Slide Number Placeholder 3"/>
          <p:cNvSpPr>
            <a:spLocks noGrp="1"/>
          </p:cNvSpPr>
          <p:nvPr>
            <p:ph type="sldNum" sz="quarter" idx="5"/>
          </p:nvPr>
        </p:nvSpPr>
        <p:spPr>
          <a:xfrm>
            <a:off x="3884613" y="8685213"/>
            <a:ext cx="2971800" cy="457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BCF6BCF5-9FA0-B242-9A85-B1DABB297EC2}" type="slidenum">
              <a:rPr lang="en-US" altLang="en-US">
                <a:latin typeface="Tahoma" charset="0"/>
              </a:rPr>
              <a:pPr eaLnBrk="1" hangingPunct="1"/>
              <a:t>8</a:t>
            </a:fld>
            <a:endParaRPr lang="en-US" altLang="en-US">
              <a:latin typeface="Tahoma" charset="0"/>
            </a:endParaRPr>
          </a:p>
        </p:txBody>
      </p:sp>
    </p:spTree>
    <p:extLst>
      <p:ext uri="{BB962C8B-B14F-4D97-AF65-F5344CB8AC3E}">
        <p14:creationId xmlns:p14="http://schemas.microsoft.com/office/powerpoint/2010/main" val="213028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78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7" tIns="44450" rIns="90487" bIns="44450" anchor="b"/>
          <a:lstStyle/>
          <a:p>
            <a:pPr algn="r">
              <a:defRPr/>
            </a:pPr>
            <a:r>
              <a:rPr lang="en-US" sz="1200">
                <a:ea typeface="ＭＳ Ｐゴシック" charset="0"/>
              </a:rPr>
              <a:t>8</a:t>
            </a:r>
          </a:p>
        </p:txBody>
      </p:sp>
      <p:sp>
        <p:nvSpPr>
          <p:cNvPr id="378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78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7894" name="Rectangle 6"/>
          <p:cNvSpPr>
            <a:spLocks noGrp="1" noRot="1" noChangeAspect="1" noChangeArrowheads="1"/>
          </p:cNvSpPr>
          <p:nvPr>
            <p:ph type="sldImg"/>
          </p:nvPr>
        </p:nvSpPr>
        <p:spPr>
          <a:xfrm>
            <a:off x="393700" y="692150"/>
            <a:ext cx="6070600" cy="3416300"/>
          </a:xfrm>
          <a:solidFill>
            <a:srgbClr val="FFFFFF"/>
          </a:solidFill>
          <a:ln cap="flat"/>
          <a:extLst>
            <a:ext uri="{FAA26D3D-D897-4be2-8F04-BA451C77F1D7}">
              <ma14:placeholderFlag xmlns:ma14="http://schemas.microsoft.com/office/mac/drawingml/2011/main" xmlns="" val="1"/>
            </a:ext>
          </a:extLst>
        </p:spPr>
      </p:sp>
      <p:sp>
        <p:nvSpPr>
          <p:cNvPr id="37895" name="Rectangle 7"/>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7" rIns="90487"/>
          <a:lstStyle/>
          <a:p>
            <a:pPr>
              <a:defRPr/>
            </a:pPr>
            <a:endParaRPr lang="en-US">
              <a:cs typeface="+mn-cs"/>
            </a:endParaRPr>
          </a:p>
        </p:txBody>
      </p:sp>
    </p:spTree>
    <p:extLst>
      <p:ext uri="{BB962C8B-B14F-4D97-AF65-F5344CB8AC3E}">
        <p14:creationId xmlns:p14="http://schemas.microsoft.com/office/powerpoint/2010/main" val="37087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19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7" tIns="44450" rIns="90487" bIns="44450" anchor="b"/>
          <a:lstStyle/>
          <a:p>
            <a:pPr algn="r">
              <a:defRPr/>
            </a:pPr>
            <a:r>
              <a:rPr lang="en-US" sz="1200">
                <a:ea typeface="ＭＳ Ｐゴシック" charset="0"/>
              </a:rPr>
              <a:t>10</a:t>
            </a:r>
          </a:p>
        </p:txBody>
      </p:sp>
      <p:sp>
        <p:nvSpPr>
          <p:cNvPr id="419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19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1990" name="Rectangle 6"/>
          <p:cNvSpPr>
            <a:spLocks noGrp="1" noRot="1" noChangeAspect="1" noChangeArrowheads="1"/>
          </p:cNvSpPr>
          <p:nvPr>
            <p:ph type="sldImg"/>
          </p:nvPr>
        </p:nvSpPr>
        <p:spPr>
          <a:xfrm>
            <a:off x="393700" y="692150"/>
            <a:ext cx="6070600" cy="3416300"/>
          </a:xfrm>
          <a:solidFill>
            <a:srgbClr val="FFFFFF"/>
          </a:solidFill>
          <a:ln cap="flat"/>
          <a:extLst>
            <a:ext uri="{FAA26D3D-D897-4be2-8F04-BA451C77F1D7}">
              <ma14:placeholderFlag xmlns:ma14="http://schemas.microsoft.com/office/mac/drawingml/2011/main" xmlns="" val="1"/>
            </a:ext>
          </a:extLst>
        </p:spPr>
      </p:sp>
      <p:sp>
        <p:nvSpPr>
          <p:cNvPr id="41991" name="Rectangle 7"/>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7" rIns="90487"/>
          <a:lstStyle/>
          <a:p>
            <a:pPr>
              <a:defRPr/>
            </a:pPr>
            <a:endParaRPr lang="en-US">
              <a:cs typeface="+mn-cs"/>
            </a:endParaRPr>
          </a:p>
        </p:txBody>
      </p:sp>
    </p:spTree>
    <p:extLst>
      <p:ext uri="{BB962C8B-B14F-4D97-AF65-F5344CB8AC3E}">
        <p14:creationId xmlns:p14="http://schemas.microsoft.com/office/powerpoint/2010/main" val="225804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3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5</a:t>
            </a:r>
          </a:p>
        </p:txBody>
      </p:sp>
      <p:sp>
        <p:nvSpPr>
          <p:cNvPr id="13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3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3318"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13319"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1115478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439156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6</a:t>
            </a:r>
          </a:p>
        </p:txBody>
      </p:sp>
      <p:sp>
        <p:nvSpPr>
          <p:cNvPr id="15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366"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15367"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1171206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94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9</a:t>
            </a:r>
          </a:p>
        </p:txBody>
      </p:sp>
      <p:sp>
        <p:nvSpPr>
          <p:cNvPr id="194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94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9462"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19463"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1801177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4451"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407385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955893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6499"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02788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8</a:t>
            </a:r>
          </a:p>
        </p:txBody>
      </p:sp>
      <p:sp>
        <p:nvSpPr>
          <p:cNvPr id="215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10"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21511"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107982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98307"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003142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50442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xfrm>
            <a:off x="393700" y="692150"/>
            <a:ext cx="6070600" cy="3416300"/>
          </a:xfrm>
          <a:ln/>
        </p:spPr>
      </p:sp>
      <p:sp>
        <p:nvSpPr>
          <p:cNvPr id="30722" name="Notes Placeholder 2"/>
          <p:cNvSpPr>
            <a:spLocks noGrp="1"/>
          </p:cNvSpPr>
          <p:nvPr>
            <p:ph type="body" idx="1"/>
          </p:nvPr>
        </p:nvSpPr>
        <p:spPr/>
        <p:txBody>
          <a:bodyPr/>
          <a:lstStyle/>
          <a:p>
            <a:pPr>
              <a:spcBef>
                <a:spcPct val="0"/>
              </a:spcBef>
              <a:defRPr/>
            </a:pPr>
            <a:endParaRPr lang="en-US" dirty="0"/>
          </a:p>
        </p:txBody>
      </p:sp>
      <p:sp>
        <p:nvSpPr>
          <p:cNvPr id="92163" name="Slide Number Placeholder 3"/>
          <p:cNvSpPr>
            <a:spLocks noGrp="1"/>
          </p:cNvSpPr>
          <p:nvPr>
            <p:ph type="sldNum" sz="quarter" idx="5"/>
          </p:nvPr>
        </p:nvSpPr>
        <p:spPr>
          <a:xfrm>
            <a:off x="3884613" y="8685213"/>
            <a:ext cx="2971800" cy="457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1CC386CB-3CF7-654B-92A2-5A0664667872}" type="slidenum">
              <a:rPr lang="en-US" altLang="en-US">
                <a:latin typeface="Tahoma" charset="0"/>
              </a:rPr>
              <a:pPr eaLnBrk="1" hangingPunct="1"/>
              <a:t>47</a:t>
            </a:fld>
            <a:endParaRPr lang="en-US" altLang="en-US">
              <a:latin typeface="Tahoma" charset="0"/>
            </a:endParaRPr>
          </a:p>
        </p:txBody>
      </p:sp>
    </p:spTree>
    <p:extLst>
      <p:ext uri="{BB962C8B-B14F-4D97-AF65-F5344CB8AC3E}">
        <p14:creationId xmlns:p14="http://schemas.microsoft.com/office/powerpoint/2010/main" val="1037510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xfrm>
            <a:off x="393700" y="692150"/>
            <a:ext cx="6070600" cy="3416300"/>
          </a:xfrm>
          <a:ln/>
        </p:spPr>
      </p:sp>
      <p:sp>
        <p:nvSpPr>
          <p:cNvPr id="28674" name="Notes Placeholder 2"/>
          <p:cNvSpPr>
            <a:spLocks noGrp="1"/>
          </p:cNvSpPr>
          <p:nvPr>
            <p:ph type="body" idx="1"/>
          </p:nvPr>
        </p:nvSpPr>
        <p:spPr/>
        <p:txBody>
          <a:bodyPr/>
          <a:lstStyle/>
          <a:p>
            <a:pPr>
              <a:spcBef>
                <a:spcPct val="0"/>
              </a:spcBef>
              <a:defRPr/>
            </a:pPr>
            <a:endParaRPr lang="en-US" dirty="0"/>
          </a:p>
        </p:txBody>
      </p:sp>
      <p:sp>
        <p:nvSpPr>
          <p:cNvPr id="94211" name="Slide Number Placeholder 3"/>
          <p:cNvSpPr>
            <a:spLocks noGrp="1"/>
          </p:cNvSpPr>
          <p:nvPr>
            <p:ph type="sldNum" sz="quarter" idx="5"/>
          </p:nvPr>
        </p:nvSpPr>
        <p:spPr>
          <a:xfrm>
            <a:off x="3884613" y="8685213"/>
            <a:ext cx="2971800" cy="457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E7F92844-0260-A84B-BC2C-8E6F299F53D9}" type="slidenum">
              <a:rPr lang="en-US" altLang="en-US">
                <a:latin typeface="Tahoma" charset="0"/>
              </a:rPr>
              <a:pPr eaLnBrk="1" hangingPunct="1"/>
              <a:t>48</a:t>
            </a:fld>
            <a:endParaRPr lang="en-US" altLang="en-US">
              <a:latin typeface="Tahoma" charset="0"/>
            </a:endParaRPr>
          </a:p>
        </p:txBody>
      </p:sp>
    </p:spTree>
    <p:extLst>
      <p:ext uri="{BB962C8B-B14F-4D97-AF65-F5344CB8AC3E}">
        <p14:creationId xmlns:p14="http://schemas.microsoft.com/office/powerpoint/2010/main" val="130314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0355"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1864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1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2</a:t>
            </a:r>
          </a:p>
        </p:txBody>
      </p:sp>
      <p:sp>
        <p:nvSpPr>
          <p:cNvPr id="71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1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174"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7175"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212934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90909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97122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93700" y="692150"/>
            <a:ext cx="6070600" cy="3416300"/>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6871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2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sz="1200">
                <a:ea typeface="ＭＳ Ｐゴシック" charset="0"/>
              </a:rPr>
              <a:t>3</a:t>
            </a:r>
          </a:p>
        </p:txBody>
      </p:sp>
      <p:sp>
        <p:nvSpPr>
          <p:cNvPr id="92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2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222" name="Rectangle 6"/>
          <p:cNvSpPr>
            <a:spLocks noGrp="1" noRot="1" noChangeAspect="1" noChangeArrowheads="1" noTextEdit="1"/>
          </p:cNvSpPr>
          <p:nvPr>
            <p:ph type="sldImg"/>
          </p:nvPr>
        </p:nvSpPr>
        <p:spPr>
          <a:xfrm>
            <a:off x="393700" y="692150"/>
            <a:ext cx="6070600" cy="3416300"/>
          </a:xfrm>
          <a:ln cap="flat"/>
          <a:extLst>
            <a:ext uri="{FAA26D3D-D897-4be2-8F04-BA451C77F1D7}">
              <ma14:placeholderFlag xmlns:ma14="http://schemas.microsoft.com/office/mac/drawingml/2011/main" xmlns="" val="1"/>
            </a:ext>
          </a:extLst>
        </p:spPr>
      </p:sp>
      <p:sp>
        <p:nvSpPr>
          <p:cNvPr id="9223" name="Rectangle 7"/>
          <p:cNvSpPr>
            <a:spLocks noGrp="1" noChangeArrowheads="1"/>
          </p:cNvSpPr>
          <p:nvPr>
            <p:ph type="body" idx="1"/>
          </p:nvPr>
        </p:nvSpPr>
        <p:spPr>
          <a:ln/>
        </p:spPr>
        <p:txBody>
          <a:bodyPr/>
          <a:lstStyle/>
          <a:p>
            <a:pPr>
              <a:defRPr/>
            </a:pPr>
            <a:endParaRPr lang="en-US">
              <a:cs typeface="+mn-cs"/>
            </a:endParaRPr>
          </a:p>
        </p:txBody>
      </p:sp>
    </p:spTree>
    <p:extLst>
      <p:ext uri="{BB962C8B-B14F-4D97-AF65-F5344CB8AC3E}">
        <p14:creationId xmlns:p14="http://schemas.microsoft.com/office/powerpoint/2010/main" val="189626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09F559-2B93-5B40-88D1-136AA97BD7B7}"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82895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9F559-2B93-5B40-88D1-136AA97BD7B7}"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62764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9F559-2B93-5B40-88D1-136AA97BD7B7}"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34691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9F559-2B93-5B40-88D1-136AA97BD7B7}"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147172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9F559-2B93-5B40-88D1-136AA97BD7B7}"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62080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09F559-2B93-5B40-88D1-136AA97BD7B7}"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144313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9F559-2B93-5B40-88D1-136AA97BD7B7}" type="datetimeFigureOut">
              <a:rPr lang="en-US" smtClean="0"/>
              <a:t>10/16/24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113177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09F559-2B93-5B40-88D1-136AA97BD7B7}" type="datetimeFigureOut">
              <a:rPr lang="en-US" smtClean="0"/>
              <a:t>10/16/24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141137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9F559-2B93-5B40-88D1-136AA97BD7B7}" type="datetimeFigureOut">
              <a:rPr lang="en-US" smtClean="0"/>
              <a:t>10/16/24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203682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9F559-2B93-5B40-88D1-136AA97BD7B7}"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208140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9F559-2B93-5B40-88D1-136AA97BD7B7}"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A4154-23B1-8941-98FA-62ADDEB58AA5}" type="slidenum">
              <a:rPr lang="en-US" smtClean="0"/>
              <a:t>‹#›</a:t>
            </a:fld>
            <a:endParaRPr lang="en-US"/>
          </a:p>
        </p:txBody>
      </p:sp>
    </p:spTree>
    <p:extLst>
      <p:ext uri="{BB962C8B-B14F-4D97-AF65-F5344CB8AC3E}">
        <p14:creationId xmlns:p14="http://schemas.microsoft.com/office/powerpoint/2010/main" val="17400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9F559-2B93-5B40-88D1-136AA97BD7B7}" type="datetimeFigureOut">
              <a:rPr lang="en-US" smtClean="0"/>
              <a:t>10/16/24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A4154-23B1-8941-98FA-62ADDEB58AA5}" type="slidenum">
              <a:rPr lang="en-US" smtClean="0"/>
              <a:t>‹#›</a:t>
            </a:fld>
            <a:endParaRPr lang="en-US"/>
          </a:p>
        </p:txBody>
      </p:sp>
    </p:spTree>
    <p:extLst>
      <p:ext uri="{BB962C8B-B14F-4D97-AF65-F5344CB8AC3E}">
        <p14:creationId xmlns:p14="http://schemas.microsoft.com/office/powerpoint/2010/main" val="132531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entertainment.howstuffworks.com/surround-sound.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RgymD_CO8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loudinary.com/documentation/video_live_streaming" TargetMode="External"/><Relationship Id="rId2" Type="http://schemas.openxmlformats.org/officeDocument/2006/relationships/hyperlink" Target="https://cloudinary.com/guides/video-formats/top-five-web-video-formats-of-202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ritannica.com/technology/Kinetoscope#:~:text=Kinetoscope%2C%20forerunner%20of%20the%20motion,viewer%20peered%20through%20a%20peephole."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jjones186.tumblr.com/page/27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pinterest.com/hajosc49/movie-projectors-and-fil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file:////http://www.mvcs.org/janterm/images/Windows_media_logo.jpg" TargetMode="External"/><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file:////http://www.edb.utexas.edu/missiontomars/images/quicktime.gi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ctrTitle"/>
          </p:nvPr>
        </p:nvSpPr>
        <p:spPr/>
        <p:txBody>
          <a:bodyPr/>
          <a:lstStyle/>
          <a:p>
            <a:pPr eaLnBrk="1" hangingPunct="1"/>
            <a:r>
              <a:rPr lang="en-US" altLang="en-US" dirty="0">
                <a:ea typeface="ＭＳ Ｐゴシック" charset="-128"/>
              </a:rPr>
              <a:t>Lecture 13 </a:t>
            </a:r>
          </a:p>
        </p:txBody>
      </p:sp>
      <p:sp>
        <p:nvSpPr>
          <p:cNvPr id="47107" name="Rectangle 3"/>
          <p:cNvSpPr>
            <a:spLocks noGrp="1" noChangeArrowheads="1"/>
          </p:cNvSpPr>
          <p:nvPr>
            <p:ph type="subTitle" idx="1"/>
          </p:nvPr>
        </p:nvSpPr>
        <p:spPr/>
        <p:txBody>
          <a:bodyPr rtlCol="0">
            <a:normAutofit/>
          </a:bodyPr>
          <a:lstStyle/>
          <a:p>
            <a:pPr>
              <a:defRPr/>
            </a:pPr>
            <a:r>
              <a:rPr lang="en-US" sz="4000" b="1" dirty="0"/>
              <a:t>Digital Video !</a:t>
            </a:r>
          </a:p>
          <a:p>
            <a:pPr>
              <a:defRPr/>
            </a:pPr>
            <a:r>
              <a:rPr lang="en-US" sz="4000" b="1" dirty="0"/>
              <a:t>With a Primer on CODECs</a:t>
            </a:r>
          </a:p>
        </p:txBody>
      </p:sp>
    </p:spTree>
    <p:extLst>
      <p:ext uri="{BB962C8B-B14F-4D97-AF65-F5344CB8AC3E}">
        <p14:creationId xmlns:p14="http://schemas.microsoft.com/office/powerpoint/2010/main" val="135959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rtlCol="0">
            <a:normAutofit/>
          </a:bodyPr>
          <a:lstStyle/>
          <a:p>
            <a:pPr>
              <a:defRPr/>
            </a:pPr>
            <a:r>
              <a:rPr lang="en-US">
                <a:ea typeface="+mj-ea"/>
                <a:cs typeface="+mj-cs"/>
              </a:rPr>
              <a:t>Video Starts off as Analog Information</a:t>
            </a:r>
          </a:p>
        </p:txBody>
      </p:sp>
      <p:sp>
        <p:nvSpPr>
          <p:cNvPr id="186370" name="Rectangle 3"/>
          <p:cNvSpPr>
            <a:spLocks noGrp="1" noChangeArrowheads="1"/>
          </p:cNvSpPr>
          <p:nvPr>
            <p:ph idx="1"/>
          </p:nvPr>
        </p:nvSpPr>
        <p:spPr/>
        <p:txBody>
          <a:bodyPr/>
          <a:lstStyle/>
          <a:p>
            <a:pPr eaLnBrk="1" hangingPunct="1"/>
            <a:r>
              <a:rPr lang="en-US" altLang="en-US">
                <a:ea typeface="ＭＳ Ｐゴシック" charset="-128"/>
              </a:rPr>
              <a:t>Just as in Imaging, the original information contained in video is analog by nature</a:t>
            </a:r>
          </a:p>
          <a:p>
            <a:pPr lvl="1" eaLnBrk="1" hangingPunct="1"/>
            <a:r>
              <a:rPr lang="en-US" altLang="en-US">
                <a:ea typeface="ＭＳ Ｐゴシック" charset="-128"/>
              </a:rPr>
              <a:t>Intensity</a:t>
            </a:r>
          </a:p>
          <a:p>
            <a:pPr lvl="1" eaLnBrk="1" hangingPunct="1"/>
            <a:r>
              <a:rPr lang="en-US" altLang="en-US">
                <a:ea typeface="ＭＳ Ｐゴシック" charset="-128"/>
              </a:rPr>
              <a:t>Color</a:t>
            </a:r>
          </a:p>
          <a:p>
            <a:pPr lvl="1" eaLnBrk="1" hangingPunct="1"/>
            <a:r>
              <a:rPr lang="en-US" altLang="en-US">
                <a:ea typeface="ＭＳ Ｐゴシック" charset="-128"/>
              </a:rPr>
              <a:t>Speed / Motion (30 Frames per Second)</a:t>
            </a:r>
          </a:p>
          <a:p>
            <a:pPr lvl="1" eaLnBrk="1" hangingPunct="1">
              <a:buFont typeface="Wingdings" charset="2"/>
              <a:buNone/>
            </a:pPr>
            <a:endParaRPr lang="en-US" altLang="en-US">
              <a:ea typeface="ＭＳ Ｐゴシック" charset="-128"/>
            </a:endParaRPr>
          </a:p>
          <a:p>
            <a:pPr eaLnBrk="1" hangingPunct="1"/>
            <a:r>
              <a:rPr lang="en-US" altLang="en-US">
                <a:ea typeface="ＭＳ Ｐゴシック" charset="-128"/>
              </a:rPr>
              <a:t>Digital technology allows us to convert it to bits, store it and manipulate it much easier than its analog counterpart</a:t>
            </a:r>
          </a:p>
        </p:txBody>
      </p:sp>
    </p:spTree>
    <p:extLst>
      <p:ext uri="{BB962C8B-B14F-4D97-AF65-F5344CB8AC3E}">
        <p14:creationId xmlns:p14="http://schemas.microsoft.com/office/powerpoint/2010/main" val="154253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pPr eaLnBrk="1" hangingPunct="1"/>
            <a:r>
              <a:rPr lang="en-US" altLang="en-US">
                <a:ea typeface="ＭＳ Ｐゴシック" charset="-128"/>
              </a:rPr>
              <a:t>The CMOS  Video Imager</a:t>
            </a:r>
          </a:p>
        </p:txBody>
      </p:sp>
      <p:grpSp>
        <p:nvGrpSpPr>
          <p:cNvPr id="190466" name="Group 3"/>
          <p:cNvGrpSpPr>
            <a:grpSpLocks/>
          </p:cNvGrpSpPr>
          <p:nvPr/>
        </p:nvGrpSpPr>
        <p:grpSpPr bwMode="auto">
          <a:xfrm>
            <a:off x="3581401" y="1447800"/>
            <a:ext cx="3571875" cy="3900488"/>
            <a:chOff x="0" y="0"/>
            <a:chExt cx="2250" cy="2457"/>
          </a:xfrm>
        </p:grpSpPr>
        <p:sp>
          <p:nvSpPr>
            <p:cNvPr id="49156" name="Rectangle 4"/>
            <p:cNvSpPr>
              <a:spLocks noChangeArrowheads="1"/>
            </p:cNvSpPr>
            <p:nvPr/>
          </p:nvSpPr>
          <p:spPr bwMode="auto">
            <a:xfrm>
              <a:off x="0" y="0"/>
              <a:ext cx="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49157" name="Rectangle 5"/>
            <p:cNvSpPr>
              <a:spLocks noChangeArrowheads="1"/>
            </p:cNvSpPr>
            <p:nvPr/>
          </p:nvSpPr>
          <p:spPr bwMode="auto">
            <a:xfrm>
              <a:off x="0" y="0"/>
              <a:ext cx="2250" cy="24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en-US" sz="900">
                  <a:latin typeface="Arial" charset="0"/>
                </a:rPr>
                <a:t>  </a:t>
              </a:r>
              <a:r>
                <a:rPr lang="en-US" altLang="en-US" sz="23200">
                  <a:latin typeface="Arial" charset="0"/>
                </a:rPr>
                <a:t> </a:t>
              </a:r>
              <a:r>
                <a:rPr lang="en-US" altLang="en-US" sz="900">
                  <a:latin typeface="Arial" charset="0"/>
                </a:rPr>
                <a:t>                                                                                                                                                         </a:t>
              </a:r>
              <a:br>
                <a:rPr lang="en-US" altLang="en-US" sz="900">
                  <a:latin typeface="Arial" charset="0"/>
                </a:rPr>
              </a:br>
              <a:r>
                <a:rPr lang="en-US" altLang="en-US" sz="600" b="1">
                  <a:latin typeface="Arial" charset="0"/>
                </a:rPr>
                <a:t>CCD</a:t>
              </a:r>
              <a:r>
                <a:rPr lang="en-US" altLang="en-US" sz="900">
                  <a:latin typeface="Arial" charset="0"/>
                </a:rPr>
                <a:t> </a:t>
              </a:r>
            </a:p>
          </p:txBody>
        </p:sp>
      </p:grpSp>
      <p:pic>
        <p:nvPicPr>
          <p:cNvPr id="190467" name="Picture 6" descr="camcorde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905001"/>
            <a:ext cx="49149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Text Box 7"/>
          <p:cNvSpPr txBox="1">
            <a:spLocks noChangeArrowheads="1"/>
          </p:cNvSpPr>
          <p:nvPr/>
        </p:nvSpPr>
        <p:spPr bwMode="auto">
          <a:xfrm>
            <a:off x="2590800" y="5715000"/>
            <a:ext cx="6781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ea typeface="ＭＳ Ｐゴシック" charset="0"/>
              </a:rPr>
              <a:t>500,000 to 30,000,000 Pixels</a:t>
            </a:r>
          </a:p>
        </p:txBody>
      </p:sp>
    </p:spTree>
    <p:extLst>
      <p:ext uri="{BB962C8B-B14F-4D97-AF65-F5344CB8AC3E}">
        <p14:creationId xmlns:p14="http://schemas.microsoft.com/office/powerpoint/2010/main" val="80573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4030"/>
          </a:xfrm>
        </p:spPr>
        <p:txBody>
          <a:bodyPr>
            <a:normAutofit fontScale="90000"/>
          </a:bodyPr>
          <a:lstStyle/>
          <a:p>
            <a:r>
              <a:rPr lang="en-US" dirty="0"/>
              <a:t>RED </a:t>
            </a:r>
            <a:r>
              <a:rPr lang="en-US" cap="all" dirty="0"/>
              <a:t>DSMC2 $54,500.00	  35,200,000 Pixels!		</a:t>
            </a:r>
            <a:endParaRPr lang="en-US" dirty="0"/>
          </a:p>
        </p:txBody>
      </p:sp>
      <p:pic>
        <p:nvPicPr>
          <p:cNvPr id="3" name="Picture 2" descr="https://www.red.com/SSP%20Applications/Red@SuiteCentric/SCA%20Kilimanjaro/img/products/710-0303_0.png?resizeid=3&amp;resizeh=600&amp;resizew=600"/>
          <p:cNvPicPr/>
          <p:nvPr/>
        </p:nvPicPr>
        <p:blipFill>
          <a:blip r:embed="rId2">
            <a:extLst>
              <a:ext uri="{28A0092B-C50C-407E-A947-70E740481C1C}">
                <a14:useLocalDpi xmlns:a14="http://schemas.microsoft.com/office/drawing/2010/main" val="0"/>
              </a:ext>
            </a:extLst>
          </a:blip>
          <a:srcRect/>
          <a:stretch>
            <a:fillRect/>
          </a:stretch>
        </p:blipFill>
        <p:spPr bwMode="auto">
          <a:xfrm>
            <a:off x="2506132" y="1690688"/>
            <a:ext cx="5126567" cy="5167312"/>
          </a:xfrm>
          <a:prstGeom prst="rect">
            <a:avLst/>
          </a:prstGeom>
          <a:noFill/>
          <a:ln>
            <a:noFill/>
          </a:ln>
        </p:spPr>
      </p:pic>
    </p:spTree>
    <p:extLst>
      <p:ext uri="{BB962C8B-B14F-4D97-AF65-F5344CB8AC3E}">
        <p14:creationId xmlns:p14="http://schemas.microsoft.com/office/powerpoint/2010/main" val="15961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GoPro Black   $399.00     12,000,000 Pixels</a:t>
            </a:r>
          </a:p>
        </p:txBody>
      </p:sp>
      <p:sp>
        <p:nvSpPr>
          <p:cNvPr id="3" name="Rectangle 2"/>
          <p:cNvSpPr>
            <a:spLocks noChangeArrowheads="1"/>
          </p:cNvSpPr>
          <p:nvPr/>
        </p:nvSpPr>
        <p:spPr bwMode="auto">
          <a:xfrm>
            <a:off x="4052711" y="24045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https://assets-aem.gopro.com/content/dam/gopro/camera-compare/CC_H7Black_2X_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279" y="1950180"/>
            <a:ext cx="33782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965622" y="4686172"/>
            <a:ext cx="13279089" cy="65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HERO 7 Black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8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92515"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r>
              <a:rPr lang="en-US" altLang="en-US">
                <a:ea typeface="ＭＳ Ｐゴシック" charset="-128"/>
              </a:rPr>
              <a:t>Producing Digital Video</a:t>
            </a:r>
          </a:p>
        </p:txBody>
      </p:sp>
      <p:sp>
        <p:nvSpPr>
          <p:cNvPr id="6149" name="Rectangle 5"/>
          <p:cNvSpPr>
            <a:spLocks noGrp="1" noChangeArrowheads="1"/>
          </p:cNvSpPr>
          <p:nvPr>
            <p:ph idx="1"/>
          </p:nvPr>
        </p:nvSpPr>
        <p:spPr>
          <a:xfrm>
            <a:off x="1752600" y="2133600"/>
            <a:ext cx="2362200" cy="13716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lnSpc>
                <a:spcPct val="90000"/>
              </a:lnSpc>
            </a:pPr>
            <a:r>
              <a:rPr lang="en-US" altLang="en-US" sz="2400">
                <a:ea typeface="ＭＳ Ｐゴシック" charset="-128"/>
              </a:rPr>
              <a:t>Video capture</a:t>
            </a:r>
          </a:p>
          <a:p>
            <a:pPr eaLnBrk="1" hangingPunct="1">
              <a:lnSpc>
                <a:spcPct val="90000"/>
              </a:lnSpc>
            </a:pPr>
            <a:r>
              <a:rPr lang="en-US" altLang="en-US" sz="2400">
                <a:ea typeface="ＭＳ Ｐゴシック" charset="-128"/>
              </a:rPr>
              <a:t>Editing</a:t>
            </a:r>
          </a:p>
          <a:p>
            <a:pPr eaLnBrk="1" hangingPunct="1">
              <a:lnSpc>
                <a:spcPct val="90000"/>
              </a:lnSpc>
            </a:pPr>
            <a:r>
              <a:rPr lang="en-US" altLang="en-US" sz="2400">
                <a:ea typeface="ＭＳ Ｐゴシック" charset="-128"/>
              </a:rPr>
              <a:t>Playback</a:t>
            </a:r>
          </a:p>
        </p:txBody>
      </p:sp>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089" y="1920875"/>
            <a:ext cx="3716337"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3001342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 calcmode="lin" valueType="num">
                                      <p:cBhvr additive="base">
                                        <p:cTn id="7" dur="500" fill="hold"/>
                                        <p:tgtEl>
                                          <p:spTgt spid="61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9">
                                            <p:txEl>
                                              <p:pRg st="1" end="1"/>
                                            </p:txEl>
                                          </p:spTgt>
                                        </p:tgtEl>
                                        <p:attrNameLst>
                                          <p:attrName>style.visibility</p:attrName>
                                        </p:attrNameLst>
                                      </p:cBhvr>
                                      <p:to>
                                        <p:strVal val="visible"/>
                                      </p:to>
                                    </p:set>
                                    <p:anim calcmode="lin" valueType="num">
                                      <p:cBhvr additive="base">
                                        <p:cTn id="13" dur="500" fill="hold"/>
                                        <p:tgtEl>
                                          <p:spTgt spid="61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9">
                                            <p:txEl>
                                              <p:pRg st="2" end="2"/>
                                            </p:txEl>
                                          </p:spTgt>
                                        </p:tgtEl>
                                        <p:attrNameLst>
                                          <p:attrName>style.visibility</p:attrName>
                                        </p:attrNameLst>
                                      </p:cBhvr>
                                      <p:to>
                                        <p:strVal val="visible"/>
                                      </p:to>
                                    </p:set>
                                    <p:anim calcmode="lin" valueType="num">
                                      <p:cBhvr additive="base">
                                        <p:cTn id="19" dur="500" fill="hold"/>
                                        <p:tgtEl>
                                          <p:spTgt spid="614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1026"/>
          <p:cNvSpPr>
            <a:spLocks noGrp="1" noChangeArrowheads="1"/>
          </p:cNvSpPr>
          <p:nvPr>
            <p:ph type="title"/>
          </p:nvPr>
        </p:nvSpPr>
        <p:spPr/>
        <p:txBody>
          <a:bodyPr/>
          <a:lstStyle/>
          <a:p>
            <a:pPr eaLnBrk="1" hangingPunct="1"/>
            <a:r>
              <a:rPr lang="en-US" altLang="en-US">
                <a:ea typeface="ＭＳ Ｐゴシック" charset="-128"/>
              </a:rPr>
              <a:t>Converting the Video Frame to Bits</a:t>
            </a:r>
          </a:p>
        </p:txBody>
      </p:sp>
      <p:pic>
        <p:nvPicPr>
          <p:cNvPr id="46083"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4408488"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6084"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886201"/>
            <a:ext cx="4343400" cy="164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6085" name="Line 1029"/>
          <p:cNvSpPr>
            <a:spLocks noChangeShapeType="1"/>
          </p:cNvSpPr>
          <p:nvPr/>
        </p:nvSpPr>
        <p:spPr bwMode="auto">
          <a:xfrm>
            <a:off x="7391400" y="4953000"/>
            <a:ext cx="609600" cy="3810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86" name="Line 1030"/>
          <p:cNvSpPr>
            <a:spLocks noChangeShapeType="1"/>
          </p:cNvSpPr>
          <p:nvPr/>
        </p:nvSpPr>
        <p:spPr bwMode="auto">
          <a:xfrm>
            <a:off x="7467600" y="5029200"/>
            <a:ext cx="533400" cy="4572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92" name="Line 1036"/>
          <p:cNvSpPr>
            <a:spLocks noChangeShapeType="1"/>
          </p:cNvSpPr>
          <p:nvPr/>
        </p:nvSpPr>
        <p:spPr bwMode="auto">
          <a:xfrm>
            <a:off x="7467600" y="5105400"/>
            <a:ext cx="457200" cy="3810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93" name="Line 1037"/>
          <p:cNvSpPr>
            <a:spLocks noChangeShapeType="1"/>
          </p:cNvSpPr>
          <p:nvPr/>
        </p:nvSpPr>
        <p:spPr bwMode="auto">
          <a:xfrm flipV="1">
            <a:off x="7924800" y="5486400"/>
            <a:ext cx="0" cy="762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95" name="Line 1039"/>
          <p:cNvSpPr>
            <a:spLocks noChangeShapeType="1"/>
          </p:cNvSpPr>
          <p:nvPr/>
        </p:nvSpPr>
        <p:spPr bwMode="auto">
          <a:xfrm flipV="1">
            <a:off x="7848600" y="5486400"/>
            <a:ext cx="76200" cy="1524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96" name="Line 1040"/>
          <p:cNvSpPr>
            <a:spLocks noChangeShapeType="1"/>
          </p:cNvSpPr>
          <p:nvPr/>
        </p:nvSpPr>
        <p:spPr bwMode="auto">
          <a:xfrm flipH="1">
            <a:off x="7848600" y="5486400"/>
            <a:ext cx="76200" cy="1524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099" name="Rectangle 1043"/>
          <p:cNvSpPr>
            <a:spLocks noChangeArrowheads="1"/>
          </p:cNvSpPr>
          <p:nvPr/>
        </p:nvSpPr>
        <p:spPr bwMode="auto">
          <a:xfrm>
            <a:off x="7772400" y="5410200"/>
            <a:ext cx="2438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ea typeface="ＭＳ Ｐゴシック" charset="0"/>
            </a:endParaRPr>
          </a:p>
        </p:txBody>
      </p:sp>
      <p:sp>
        <p:nvSpPr>
          <p:cNvPr id="46100" name="Text Box 1044"/>
          <p:cNvSpPr txBox="1">
            <a:spLocks noChangeArrowheads="1"/>
          </p:cNvSpPr>
          <p:nvPr/>
        </p:nvSpPr>
        <p:spPr bwMode="auto">
          <a:xfrm>
            <a:off x="7010400" y="5486401"/>
            <a:ext cx="2209800" cy="95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20000"/>
              </a:spcBef>
              <a:buClr>
                <a:srgbClr val="CC6600"/>
              </a:buClr>
              <a:buSzPct val="100000"/>
              <a:buFontTx/>
              <a:buChar char="•"/>
              <a:defRPr/>
            </a:pPr>
            <a:r>
              <a:rPr lang="en-US" sz="1400">
                <a:ea typeface="ＭＳ Ｐゴシック" charset="0"/>
              </a:rPr>
              <a:t>110001100011111100000011100001100000011111000000000001111111111000000000</a:t>
            </a:r>
          </a:p>
        </p:txBody>
      </p:sp>
      <p:sp>
        <p:nvSpPr>
          <p:cNvPr id="46101" name="AutoShape 1045"/>
          <p:cNvSpPr>
            <a:spLocks noChangeArrowheads="1"/>
          </p:cNvSpPr>
          <p:nvPr/>
        </p:nvSpPr>
        <p:spPr bwMode="auto">
          <a:xfrm>
            <a:off x="7772400" y="4876800"/>
            <a:ext cx="457200" cy="76200"/>
          </a:xfrm>
          <a:prstGeom prst="rightArrow">
            <a:avLst>
              <a:gd name="adj1" fmla="val 50000"/>
              <a:gd name="adj2" fmla="val 15000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ea typeface="ＭＳ Ｐゴシック" charset="0"/>
            </a:endParaRPr>
          </a:p>
        </p:txBody>
      </p:sp>
      <p:sp>
        <p:nvSpPr>
          <p:cNvPr id="46102" name="Line 1046"/>
          <p:cNvSpPr>
            <a:spLocks noChangeShapeType="1"/>
          </p:cNvSpPr>
          <p:nvPr/>
        </p:nvSpPr>
        <p:spPr bwMode="auto">
          <a:xfrm>
            <a:off x="7620000" y="5029200"/>
            <a:ext cx="76200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ea typeface="ＭＳ Ｐゴシック" charset="0"/>
            </a:endParaRPr>
          </a:p>
        </p:txBody>
      </p:sp>
      <p:sp>
        <p:nvSpPr>
          <p:cNvPr id="46103" name="AutoShape 1047"/>
          <p:cNvSpPr>
            <a:spLocks noChangeArrowheads="1"/>
          </p:cNvSpPr>
          <p:nvPr/>
        </p:nvSpPr>
        <p:spPr bwMode="auto">
          <a:xfrm>
            <a:off x="7467600" y="5257800"/>
            <a:ext cx="762000" cy="76200"/>
          </a:xfrm>
          <a:prstGeom prst="rightArrow">
            <a:avLst>
              <a:gd name="adj1" fmla="val 50000"/>
              <a:gd name="adj2" fmla="val 25000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ea typeface="ＭＳ Ｐゴシック" charset="0"/>
            </a:endParaRPr>
          </a:p>
        </p:txBody>
      </p:sp>
      <p:sp>
        <p:nvSpPr>
          <p:cNvPr id="46105" name="Text Box 1049"/>
          <p:cNvSpPr txBox="1">
            <a:spLocks noChangeArrowheads="1"/>
          </p:cNvSpPr>
          <p:nvPr/>
        </p:nvSpPr>
        <p:spPr bwMode="auto">
          <a:xfrm>
            <a:off x="6858000" y="2362200"/>
            <a:ext cx="2971800" cy="10130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buClr>
                <a:srgbClr val="CC6600"/>
              </a:buClr>
              <a:buSzPct val="100000"/>
              <a:buFontTx/>
              <a:buChar char="•"/>
              <a:defRPr/>
            </a:pPr>
            <a:r>
              <a:rPr lang="en-US" sz="2000" b="1">
                <a:ea typeface="ＭＳ Ｐゴシック" charset="0"/>
              </a:rPr>
              <a:t>Think of Video Frames as individual Images, stacked front to back</a:t>
            </a:r>
          </a:p>
        </p:txBody>
      </p:sp>
    </p:spTree>
    <p:extLst>
      <p:ext uri="{BB962C8B-B14F-4D97-AF65-F5344CB8AC3E}">
        <p14:creationId xmlns:p14="http://schemas.microsoft.com/office/powerpoint/2010/main" val="1151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pPr eaLnBrk="1" hangingPunct="1"/>
            <a:r>
              <a:rPr lang="en-US" altLang="en-US">
                <a:ea typeface="ＭＳ Ｐゴシック" charset="-128"/>
              </a:rPr>
              <a:t>  DVD – Digital Versatile Disk</a:t>
            </a:r>
          </a:p>
        </p:txBody>
      </p:sp>
      <p:sp>
        <p:nvSpPr>
          <p:cNvPr id="196610" name="Rectangle 3"/>
          <p:cNvSpPr>
            <a:spLocks noGrp="1" noChangeArrowheads="1"/>
          </p:cNvSpPr>
          <p:nvPr>
            <p:ph idx="1"/>
          </p:nvPr>
        </p:nvSpPr>
        <p:spPr/>
        <p:txBody>
          <a:bodyPr/>
          <a:lstStyle/>
          <a:p>
            <a:pPr eaLnBrk="1" hangingPunct="1"/>
            <a:r>
              <a:rPr lang="en-US" altLang="en-US" dirty="0">
                <a:latin typeface="Arial" charset="0"/>
                <a:ea typeface="ＭＳ Ｐゴシック" charset="-128"/>
              </a:rPr>
              <a:t>Up to 133 minutes of medium resolution video, with 720 dots of horizontal resolution X 480 dots of vertical resolution  (The video compression ratio is typically 40:1 using MPEG-2 compression.) </a:t>
            </a:r>
          </a:p>
          <a:p>
            <a:pPr eaLnBrk="1" hangingPunct="1"/>
            <a:r>
              <a:rPr lang="en-US" altLang="en-US" dirty="0">
                <a:latin typeface="Arial" charset="0"/>
                <a:ea typeface="ＭＳ Ｐゴシック" charset="-128"/>
              </a:rPr>
              <a:t>Soundtrack presented in up to eight languages using 5.1 channel Dolby digital </a:t>
            </a:r>
            <a:r>
              <a:rPr lang="en-US" altLang="en-US" dirty="0">
                <a:latin typeface="Arial" charset="0"/>
                <a:ea typeface="ＭＳ Ｐゴシック" charset="-128"/>
                <a:hlinkClick r:id="rId3"/>
              </a:rPr>
              <a:t>surround sound</a:t>
            </a:r>
            <a:r>
              <a:rPr lang="en-US" altLang="en-US" dirty="0">
                <a:latin typeface="Arial" charset="0"/>
                <a:ea typeface="ＭＳ Ｐゴシック" charset="-128"/>
              </a:rPr>
              <a:t> </a:t>
            </a:r>
          </a:p>
          <a:p>
            <a:pPr eaLnBrk="1" hangingPunct="1"/>
            <a:r>
              <a:rPr lang="en-US" altLang="en-US" dirty="0">
                <a:latin typeface="Arial" charset="0"/>
                <a:ea typeface="ＭＳ Ｐゴシック" charset="-128"/>
              </a:rPr>
              <a:t>4.7Gb of storage total per disk</a:t>
            </a:r>
          </a:p>
          <a:p>
            <a:pPr eaLnBrk="1" hangingPunct="1"/>
            <a:endParaRPr lang="en-US" altLang="en-US" dirty="0">
              <a:ea typeface="ＭＳ Ｐゴシック" charset="-128"/>
            </a:endParaRPr>
          </a:p>
        </p:txBody>
      </p:sp>
    </p:spTree>
    <p:extLst>
      <p:ext uri="{BB962C8B-B14F-4D97-AF65-F5344CB8AC3E}">
        <p14:creationId xmlns:p14="http://schemas.microsoft.com/office/powerpoint/2010/main" val="187794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pPr eaLnBrk="1" hangingPunct="1"/>
            <a:r>
              <a:rPr lang="en-US" altLang="en-US">
                <a:ea typeface="ＭＳ Ｐゴシック" charset="-128"/>
              </a:rPr>
              <a:t>Blu-Ray High Definition DVD</a:t>
            </a:r>
          </a:p>
        </p:txBody>
      </p:sp>
      <p:sp>
        <p:nvSpPr>
          <p:cNvPr id="198658" name="Rectangle 3"/>
          <p:cNvSpPr>
            <a:spLocks noGrp="1" noChangeArrowheads="1"/>
          </p:cNvSpPr>
          <p:nvPr>
            <p:ph idx="1"/>
          </p:nvPr>
        </p:nvSpPr>
        <p:spPr/>
        <p:txBody>
          <a:bodyPr/>
          <a:lstStyle/>
          <a:p>
            <a:pPr eaLnBrk="1" hangingPunct="1"/>
            <a:r>
              <a:rPr lang="en-US" altLang="en-US">
                <a:ea typeface="ＭＳ Ｐゴシック" charset="-128"/>
              </a:rPr>
              <a:t>10 times the capacity of std DVD</a:t>
            </a:r>
          </a:p>
          <a:p>
            <a:pPr eaLnBrk="1" hangingPunct="1"/>
            <a:r>
              <a:rPr lang="en-US" altLang="en-US">
                <a:ea typeface="ＭＳ Ｐゴシック" charset="-128"/>
              </a:rPr>
              <a:t>Higher resolution:</a:t>
            </a:r>
          </a:p>
          <a:p>
            <a:pPr lvl="1" eaLnBrk="1" hangingPunct="1"/>
            <a:r>
              <a:rPr lang="en-US" altLang="en-US">
                <a:ea typeface="ＭＳ Ｐゴシック" charset="-128"/>
              </a:rPr>
              <a:t>Up to 1920X1080 dots of resolution</a:t>
            </a:r>
          </a:p>
          <a:p>
            <a:pPr eaLnBrk="1" hangingPunct="1"/>
            <a:r>
              <a:rPr lang="en-US" altLang="en-US">
                <a:ea typeface="ＭＳ Ｐゴシック" charset="-128"/>
              </a:rPr>
              <a:t>Up to 50GB of storage!</a:t>
            </a:r>
          </a:p>
          <a:p>
            <a:pPr eaLnBrk="1" hangingPunct="1"/>
            <a:r>
              <a:rPr lang="en-US" altLang="en-US">
                <a:ea typeface="ＭＳ Ｐゴシック" charset="-128"/>
              </a:rPr>
              <a:t>Uses a blue laser as opposed to a red one (shorter wavelength)</a:t>
            </a:r>
          </a:p>
          <a:p>
            <a:pPr eaLnBrk="1" hangingPunct="1"/>
            <a:r>
              <a:rPr lang="en-US" altLang="en-US">
                <a:ea typeface="ＭＳ Ｐゴシック" charset="-128"/>
              </a:rPr>
              <a:t>The current high def standard</a:t>
            </a:r>
          </a:p>
        </p:txBody>
      </p:sp>
    </p:spTree>
    <p:extLst>
      <p:ext uri="{BB962C8B-B14F-4D97-AF65-F5344CB8AC3E}">
        <p14:creationId xmlns:p14="http://schemas.microsoft.com/office/powerpoint/2010/main" val="38524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pPr eaLnBrk="1" hangingPunct="1"/>
            <a:r>
              <a:rPr lang="en-US" altLang="en-US">
                <a:ea typeface="ＭＳ Ｐゴシック" charset="-128"/>
              </a:rPr>
              <a:t>Video Aspect Ratios</a:t>
            </a:r>
          </a:p>
        </p:txBody>
      </p:sp>
      <p:pic>
        <p:nvPicPr>
          <p:cNvPr id="20070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1596" r="1596"/>
          <a:stretch>
            <a:fillRect/>
          </a:stretch>
        </p:blipFill>
        <p:spPr>
          <a:xfrm>
            <a:off x="1109133" y="1825625"/>
            <a:ext cx="10515600" cy="4351338"/>
          </a:xfrm>
        </p:spPr>
      </p:pic>
    </p:spTree>
    <p:extLst>
      <p:ext uri="{BB962C8B-B14F-4D97-AF65-F5344CB8AC3E}">
        <p14:creationId xmlns:p14="http://schemas.microsoft.com/office/powerpoint/2010/main" val="163107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1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196" name="Rectangle 4"/>
          <p:cNvSpPr>
            <a:spLocks noGrp="1" noChangeArrowheads="1"/>
          </p:cNvSpPr>
          <p:nvPr>
            <p:ph type="title"/>
          </p:nvPr>
        </p:nvSpPr>
        <p:spPr>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chor="ctr">
            <a:normAutofit/>
          </a:bodyPr>
          <a:lstStyle/>
          <a:p>
            <a:pPr>
              <a:defRPr/>
            </a:pPr>
            <a:r>
              <a:rPr lang="en-US" sz="4000"/>
              <a:t>Advantages and Disadvantages of Digital Video</a:t>
            </a:r>
          </a:p>
        </p:txBody>
      </p:sp>
      <p:sp>
        <p:nvSpPr>
          <p:cNvPr id="8197" name="Rectangle 5"/>
          <p:cNvSpPr>
            <a:spLocks noGrp="1" noChangeArrowheads="1"/>
          </p:cNvSpPr>
          <p:nvPr>
            <p:ph idx="1"/>
          </p:nvPr>
        </p:nvSpPr>
        <p:spPr>
          <a:xfrm>
            <a:off x="2209800" y="2133600"/>
            <a:ext cx="8001000" cy="4343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US" altLang="en-US">
                <a:ea typeface="ＭＳ Ｐゴシック" charset="-128"/>
              </a:rPr>
              <a:t>Advantages</a:t>
            </a:r>
          </a:p>
          <a:p>
            <a:pPr lvl="1" eaLnBrk="1" hangingPunct="1"/>
            <a:r>
              <a:rPr lang="en-US" altLang="en-US">
                <a:ea typeface="ＭＳ Ｐゴシック" charset="-128"/>
              </a:rPr>
              <a:t>Scalable to different playback systems</a:t>
            </a:r>
          </a:p>
          <a:p>
            <a:pPr lvl="1" eaLnBrk="1" hangingPunct="1"/>
            <a:r>
              <a:rPr lang="en-US" altLang="en-US">
                <a:ea typeface="ＭＳ Ｐゴシック" charset="-128"/>
              </a:rPr>
              <a:t>Random access to frames</a:t>
            </a:r>
            <a:endParaRPr lang="en-US" altLang="en-US" b="1" i="1">
              <a:ea typeface="ＭＳ Ｐゴシック" charset="-128"/>
            </a:endParaRPr>
          </a:p>
          <a:p>
            <a:pPr lvl="1" eaLnBrk="1" hangingPunct="1"/>
            <a:r>
              <a:rPr lang="en-US" altLang="en-US">
                <a:ea typeface="ＭＳ Ｐゴシック" charset="-128"/>
              </a:rPr>
              <a:t>Easy to Edit</a:t>
            </a:r>
          </a:p>
          <a:p>
            <a:pPr lvl="1" eaLnBrk="1" hangingPunct="1"/>
            <a:r>
              <a:rPr lang="en-US" altLang="en-US">
                <a:ea typeface="ＭＳ Ｐゴシック" charset="-128"/>
              </a:rPr>
              <a:t>More playback options</a:t>
            </a:r>
          </a:p>
          <a:p>
            <a:pPr lvl="1" eaLnBrk="1" hangingPunct="1"/>
            <a:r>
              <a:rPr lang="en-US" altLang="en-US">
                <a:ea typeface="ＭＳ Ｐゴシック" charset="-128"/>
              </a:rPr>
              <a:t>Potential for interactivity</a:t>
            </a:r>
          </a:p>
          <a:p>
            <a:pPr eaLnBrk="1" hangingPunct="1"/>
            <a:r>
              <a:rPr lang="en-US" altLang="en-US">
                <a:ea typeface="ＭＳ Ｐゴシック" charset="-128"/>
              </a:rPr>
              <a:t>Disadvantages</a:t>
            </a:r>
          </a:p>
          <a:p>
            <a:pPr lvl="1" eaLnBrk="1" hangingPunct="1"/>
            <a:r>
              <a:rPr lang="en-US" altLang="en-US">
                <a:ea typeface="ＭＳ Ｐゴシック" charset="-128"/>
              </a:rPr>
              <a:t>High playback and storage requirements </a:t>
            </a:r>
          </a:p>
          <a:p>
            <a:pPr lvl="2" eaLnBrk="1" hangingPunct="1"/>
            <a:r>
              <a:rPr lang="en-US" altLang="en-US">
                <a:ea typeface="ＭＳ Ｐゴシック" charset="-128"/>
              </a:rPr>
              <a:t>( Who Cares!!)</a:t>
            </a:r>
          </a:p>
        </p:txBody>
      </p:sp>
    </p:spTree>
    <p:extLst>
      <p:ext uri="{BB962C8B-B14F-4D97-AF65-F5344CB8AC3E}">
        <p14:creationId xmlns:p14="http://schemas.microsoft.com/office/powerpoint/2010/main" val="8560652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 calcmode="lin" valueType="num">
                                      <p:cBhvr additive="base">
                                        <p:cTn id="7" dur="500" fill="hold"/>
                                        <p:tgtEl>
                                          <p:spTgt spid="81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anim calcmode="lin" valueType="num">
                                      <p:cBhvr additive="base">
                                        <p:cTn id="11" dur="500" fill="hold"/>
                                        <p:tgtEl>
                                          <p:spTgt spid="819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7">
                                            <p:txEl>
                                              <p:pRg st="2" end="2"/>
                                            </p:txEl>
                                          </p:spTgt>
                                        </p:tgtEl>
                                        <p:attrNameLst>
                                          <p:attrName>style.visibility</p:attrName>
                                        </p:attrNameLst>
                                      </p:cBhvr>
                                      <p:to>
                                        <p:strVal val="visible"/>
                                      </p:to>
                                    </p:set>
                                    <p:anim calcmode="lin" valueType="num">
                                      <p:cBhvr additive="base">
                                        <p:cTn id="15" dur="500" fill="hold"/>
                                        <p:tgtEl>
                                          <p:spTgt spid="819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7">
                                            <p:txEl>
                                              <p:pRg st="3" end="3"/>
                                            </p:txEl>
                                          </p:spTgt>
                                        </p:tgtEl>
                                        <p:attrNameLst>
                                          <p:attrName>style.visibility</p:attrName>
                                        </p:attrNameLst>
                                      </p:cBhvr>
                                      <p:to>
                                        <p:strVal val="visible"/>
                                      </p:to>
                                    </p:set>
                                    <p:anim calcmode="lin" valueType="num">
                                      <p:cBhvr additive="base">
                                        <p:cTn id="19" dur="500" fill="hold"/>
                                        <p:tgtEl>
                                          <p:spTgt spid="819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7">
                                            <p:txEl>
                                              <p:pRg st="4" end="4"/>
                                            </p:txEl>
                                          </p:spTgt>
                                        </p:tgtEl>
                                        <p:attrNameLst>
                                          <p:attrName>style.visibility</p:attrName>
                                        </p:attrNameLst>
                                      </p:cBhvr>
                                      <p:to>
                                        <p:strVal val="visible"/>
                                      </p:to>
                                    </p:set>
                                    <p:anim calcmode="lin" valueType="num">
                                      <p:cBhvr additive="base">
                                        <p:cTn id="23" dur="500" fill="hold"/>
                                        <p:tgtEl>
                                          <p:spTgt spid="819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97">
                                            <p:txEl>
                                              <p:pRg st="5" end="5"/>
                                            </p:txEl>
                                          </p:spTgt>
                                        </p:tgtEl>
                                        <p:attrNameLst>
                                          <p:attrName>style.visibility</p:attrName>
                                        </p:attrNameLst>
                                      </p:cBhvr>
                                      <p:to>
                                        <p:strVal val="visible"/>
                                      </p:to>
                                    </p:set>
                                    <p:anim calcmode="lin" valueType="num">
                                      <p:cBhvr additive="base">
                                        <p:cTn id="27" dur="500" fill="hold"/>
                                        <p:tgtEl>
                                          <p:spTgt spid="819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197">
                                            <p:txEl>
                                              <p:pRg st="6" end="6"/>
                                            </p:txEl>
                                          </p:spTgt>
                                        </p:tgtEl>
                                        <p:attrNameLst>
                                          <p:attrName>style.visibility</p:attrName>
                                        </p:attrNameLst>
                                      </p:cBhvr>
                                      <p:to>
                                        <p:strVal val="visible"/>
                                      </p:to>
                                    </p:set>
                                    <p:anim calcmode="lin" valueType="num">
                                      <p:cBhvr additive="base">
                                        <p:cTn id="33" dur="500" fill="hold"/>
                                        <p:tgtEl>
                                          <p:spTgt spid="819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197">
                                            <p:txEl>
                                              <p:pRg st="7" end="7"/>
                                            </p:txEl>
                                          </p:spTgt>
                                        </p:tgtEl>
                                        <p:attrNameLst>
                                          <p:attrName>style.visibility</p:attrName>
                                        </p:attrNameLst>
                                      </p:cBhvr>
                                      <p:to>
                                        <p:strVal val="visible"/>
                                      </p:to>
                                    </p:set>
                                    <p:anim calcmode="lin" valueType="num">
                                      <p:cBhvr additive="base">
                                        <p:cTn id="37" dur="500" fill="hold"/>
                                        <p:tgtEl>
                                          <p:spTgt spid="819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197">
                                            <p:txEl>
                                              <p:pRg st="8" end="8"/>
                                            </p:txEl>
                                          </p:spTgt>
                                        </p:tgtEl>
                                        <p:attrNameLst>
                                          <p:attrName>style.visibility</p:attrName>
                                        </p:attrNameLst>
                                      </p:cBhvr>
                                      <p:to>
                                        <p:strVal val="visible"/>
                                      </p:to>
                                    </p:set>
                                    <p:anim calcmode="lin" valueType="num">
                                      <p:cBhvr additive="base">
                                        <p:cTn id="41" dur="500" fill="hold"/>
                                        <p:tgtEl>
                                          <p:spTgt spid="819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443A-13B8-C67D-A545-FB2C8A87895C}"/>
              </a:ext>
            </a:extLst>
          </p:cNvPr>
          <p:cNvSpPr>
            <a:spLocks noGrp="1"/>
          </p:cNvSpPr>
          <p:nvPr>
            <p:ph type="title"/>
          </p:nvPr>
        </p:nvSpPr>
        <p:spPr/>
        <p:txBody>
          <a:bodyPr/>
          <a:lstStyle/>
          <a:p>
            <a:r>
              <a:rPr lang="en-US" dirty="0"/>
              <a:t>The first Motion Picture, ever…..</a:t>
            </a:r>
          </a:p>
        </p:txBody>
      </p:sp>
      <p:sp>
        <p:nvSpPr>
          <p:cNvPr id="3" name="Content Placeholder 2">
            <a:extLst>
              <a:ext uri="{FF2B5EF4-FFF2-40B4-BE49-F238E27FC236}">
                <a16:creationId xmlns:a16="http://schemas.microsoft.com/office/drawing/2014/main" id="{A57F421F-8344-A028-7EFC-968A9959DD06}"/>
              </a:ext>
            </a:extLst>
          </p:cNvPr>
          <p:cNvSpPr>
            <a:spLocks noGrp="1"/>
          </p:cNvSpPr>
          <p:nvPr>
            <p:ph idx="1"/>
          </p:nvPr>
        </p:nvSpPr>
        <p:spPr/>
        <p:txBody>
          <a:bodyPr/>
          <a:lstStyle/>
          <a:p>
            <a:pPr marL="0" indent="0">
              <a:buNone/>
            </a:pPr>
            <a:endParaRPr lang="en-US" dirty="0"/>
          </a:p>
          <a:p>
            <a:endParaRPr lang="en-US" dirty="0"/>
          </a:p>
          <a:p>
            <a:r>
              <a:rPr lang="en-US" dirty="0"/>
              <a:t>https://</a:t>
            </a:r>
            <a:r>
              <a:rPr lang="en-US" dirty="0" err="1"/>
              <a:t>www.youtube.com</a:t>
            </a:r>
            <a:r>
              <a:rPr lang="en-US" dirty="0"/>
              <a:t>/</a:t>
            </a:r>
            <a:r>
              <a:rPr lang="en-US" dirty="0" err="1"/>
              <a:t>watch?v</a:t>
            </a:r>
            <a:r>
              <a:rPr lang="en-US" dirty="0"/>
              <a:t>=Bmuo45NR6qE&amp;list=PLJzUz1J8lJczfHYWLr1Lupm-FO_o9tCFz</a:t>
            </a:r>
          </a:p>
        </p:txBody>
      </p:sp>
    </p:spTree>
    <p:extLst>
      <p:ext uri="{BB962C8B-B14F-4D97-AF65-F5344CB8AC3E}">
        <p14:creationId xmlns:p14="http://schemas.microsoft.com/office/powerpoint/2010/main" val="983206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title"/>
          </p:nvPr>
        </p:nvSpPr>
        <p:spPr>
          <a:xfrm>
            <a:off x="2667000" y="609600"/>
            <a:ext cx="7793038" cy="1143000"/>
          </a:xfrm>
        </p:spPr>
        <p:txBody>
          <a:bodyPr/>
          <a:lstStyle/>
          <a:p>
            <a:pPr eaLnBrk="1" hangingPunct="1"/>
            <a:r>
              <a:rPr lang="en-US" altLang="en-US" sz="3600">
                <a:ea typeface="ＭＳ Ｐゴシック" charset="-128"/>
              </a:rPr>
              <a:t>Video Resolution</a:t>
            </a:r>
          </a:p>
        </p:txBody>
      </p:sp>
      <p:sp>
        <p:nvSpPr>
          <p:cNvPr id="112643" name="Rectangle 3"/>
          <p:cNvSpPr>
            <a:spLocks noGrp="1" noChangeArrowheads="1"/>
          </p:cNvSpPr>
          <p:nvPr>
            <p:ph idx="1"/>
          </p:nvPr>
        </p:nvSpPr>
        <p:spPr/>
        <p:txBody>
          <a:bodyPr>
            <a:normAutofit lnSpcReduction="10000"/>
          </a:bodyPr>
          <a:lstStyle/>
          <a:p>
            <a:pPr eaLnBrk="1" hangingPunct="1">
              <a:lnSpc>
                <a:spcPct val="70000"/>
              </a:lnSpc>
            </a:pPr>
            <a:r>
              <a:rPr lang="en-US" altLang="en-US" sz="2500" dirty="0">
                <a:ea typeface="ＭＳ Ｐゴシック" charset="-128"/>
              </a:rPr>
              <a:t>Standard definition video was typically delivered at 440 X 320 or 720 X 480 depending upon whether it was broadcast, stored on VHS videotape or standard DVD</a:t>
            </a:r>
          </a:p>
          <a:p>
            <a:pPr eaLnBrk="1" hangingPunct="1">
              <a:lnSpc>
                <a:spcPct val="70000"/>
              </a:lnSpc>
              <a:buFont typeface="Wingdings" charset="2"/>
              <a:buNone/>
            </a:pPr>
            <a:endParaRPr lang="en-US" altLang="en-US" sz="2500" dirty="0">
              <a:ea typeface="ＭＳ Ｐゴシック" charset="-128"/>
            </a:endParaRPr>
          </a:p>
          <a:p>
            <a:pPr eaLnBrk="1" hangingPunct="1">
              <a:lnSpc>
                <a:spcPct val="70000"/>
              </a:lnSpc>
            </a:pPr>
            <a:r>
              <a:rPr lang="en-US" altLang="en-US" sz="2500" dirty="0">
                <a:ea typeface="ＭＳ Ｐゴシック" charset="-128"/>
              </a:rPr>
              <a:t>High definition video is delivered at:</a:t>
            </a:r>
          </a:p>
          <a:p>
            <a:pPr eaLnBrk="1" hangingPunct="1">
              <a:lnSpc>
                <a:spcPct val="70000"/>
              </a:lnSpc>
              <a:buFont typeface="Wingdings" charset="2"/>
              <a:buNone/>
            </a:pPr>
            <a:r>
              <a:rPr lang="en-US" altLang="en-US" sz="2500" dirty="0">
                <a:ea typeface="ＭＳ Ｐゴシック" charset="-128"/>
              </a:rPr>
              <a:t>         1280 × 720 pixels, </a:t>
            </a:r>
          </a:p>
          <a:p>
            <a:pPr eaLnBrk="1" hangingPunct="1">
              <a:lnSpc>
                <a:spcPct val="70000"/>
              </a:lnSpc>
              <a:buFont typeface="Wingdings" charset="2"/>
              <a:buNone/>
            </a:pPr>
            <a:r>
              <a:rPr lang="en-US" altLang="en-US" sz="2500" dirty="0">
                <a:ea typeface="ＭＳ Ｐゴシック" charset="-128"/>
              </a:rPr>
              <a:t>     Or 1920 × 1080 pixels,</a:t>
            </a:r>
          </a:p>
          <a:p>
            <a:pPr eaLnBrk="1" hangingPunct="1">
              <a:lnSpc>
                <a:spcPct val="70000"/>
              </a:lnSpc>
              <a:buFont typeface="Wingdings" charset="2"/>
              <a:buNone/>
            </a:pPr>
            <a:r>
              <a:rPr lang="en-US" altLang="en-US" sz="2500" dirty="0">
                <a:ea typeface="ＭＳ Ｐゴシック" charset="-128"/>
              </a:rPr>
              <a:t>     Or 3840  x  2160 pixels  </a:t>
            </a:r>
          </a:p>
          <a:p>
            <a:pPr eaLnBrk="1" hangingPunct="1">
              <a:lnSpc>
                <a:spcPct val="70000"/>
              </a:lnSpc>
              <a:buFont typeface="Wingdings" charset="2"/>
              <a:buNone/>
            </a:pPr>
            <a:endParaRPr lang="en-US" altLang="en-US" sz="2500" dirty="0">
              <a:ea typeface="ＭＳ Ｐゴシック" charset="-128"/>
            </a:endParaRPr>
          </a:p>
          <a:p>
            <a:pPr eaLnBrk="1" hangingPunct="1">
              <a:lnSpc>
                <a:spcPct val="70000"/>
              </a:lnSpc>
              <a:buFont typeface="Wingdings" charset="2"/>
              <a:buNone/>
            </a:pPr>
            <a:r>
              <a:rPr lang="en-US" altLang="en-US" sz="2500" dirty="0">
                <a:ea typeface="ＭＳ Ｐゴシック" charset="-128"/>
              </a:rPr>
              <a:t>3-5 fold increase in pixel resolution…lot</a:t>
            </a:r>
            <a:r>
              <a:rPr lang="ja-JP" altLang="en-US" sz="2500" dirty="0">
                <a:latin typeface="Arial" charset="0"/>
                <a:ea typeface="ＭＳ Ｐゴシック" charset="-128"/>
              </a:rPr>
              <a:t>’</a:t>
            </a:r>
            <a:r>
              <a:rPr lang="en-US" altLang="ja-JP" sz="2500" dirty="0">
                <a:ea typeface="ＭＳ Ｐゴシック" charset="-128"/>
              </a:rPr>
              <a:t>s more data…</a:t>
            </a:r>
          </a:p>
          <a:p>
            <a:pPr eaLnBrk="1" hangingPunct="1">
              <a:lnSpc>
                <a:spcPct val="70000"/>
              </a:lnSpc>
              <a:buFont typeface="Wingdings" charset="2"/>
              <a:buNone/>
            </a:pPr>
            <a:endParaRPr lang="en-US" altLang="en-US" sz="2500" dirty="0">
              <a:ea typeface="ＭＳ Ｐゴシック" charset="-128"/>
            </a:endParaRPr>
          </a:p>
          <a:p>
            <a:pPr eaLnBrk="1" hangingPunct="1">
              <a:lnSpc>
                <a:spcPct val="70000"/>
              </a:lnSpc>
              <a:buFont typeface="Wingdings" charset="2"/>
              <a:buNone/>
            </a:pPr>
            <a:r>
              <a:rPr lang="en-US" altLang="en-US" sz="2500" dirty="0">
                <a:ea typeface="ＭＳ Ｐゴシック" charset="-128"/>
              </a:rPr>
              <a:t>How is it possible that we can afford to transmit this over cable, satellite and over the air given this drastic increase in resolution</a:t>
            </a:r>
          </a:p>
        </p:txBody>
      </p:sp>
    </p:spTree>
    <p:extLst>
      <p:ext uri="{BB962C8B-B14F-4D97-AF65-F5344CB8AC3E}">
        <p14:creationId xmlns:p14="http://schemas.microsoft.com/office/powerpoint/2010/main" val="91692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pPr eaLnBrk="1" hangingPunct="1"/>
            <a:r>
              <a:rPr lang="en-US" altLang="en-US" sz="3600">
                <a:ea typeface="ＭＳ Ｐゴシック" charset="-128"/>
              </a:rPr>
              <a:t>But, there is soooo much data!</a:t>
            </a:r>
          </a:p>
        </p:txBody>
      </p:sp>
      <p:sp>
        <p:nvSpPr>
          <p:cNvPr id="3" name="Content Placeholder 2"/>
          <p:cNvSpPr>
            <a:spLocks noGrp="1"/>
          </p:cNvSpPr>
          <p:nvPr>
            <p:ph idx="1"/>
          </p:nvPr>
        </p:nvSpPr>
        <p:spPr>
          <a:xfrm>
            <a:off x="2706688" y="2017714"/>
            <a:ext cx="7772400" cy="4383087"/>
          </a:xfrm>
        </p:spPr>
        <p:txBody>
          <a:bodyPr>
            <a:normAutofit/>
          </a:bodyPr>
          <a:lstStyle/>
          <a:p>
            <a:pPr eaLnBrk="1" hangingPunct="1"/>
            <a:r>
              <a:rPr lang="en-US" altLang="en-US">
                <a:ea typeface="ＭＳ Ｐゴシック" charset="-128"/>
              </a:rPr>
              <a:t>If we didn’t have a way to efficiently compress all of the information in the video frames, we would quickly run out of cost effective storage capacity for consumer applications.</a:t>
            </a:r>
          </a:p>
          <a:p>
            <a:pPr eaLnBrk="1" hangingPunct="1"/>
            <a:endParaRPr lang="en-US" altLang="en-US">
              <a:ea typeface="ＭＳ Ｐゴシック" charset="-128"/>
            </a:endParaRPr>
          </a:p>
          <a:p>
            <a:pPr eaLnBrk="1" hangingPunct="1"/>
            <a:r>
              <a:rPr lang="en-US" altLang="en-US">
                <a:ea typeface="ＭＳ Ｐゴシック" charset="-128"/>
              </a:rPr>
              <a:t>Thus the need for </a:t>
            </a:r>
          </a:p>
          <a:p>
            <a:pPr eaLnBrk="1" hangingPunct="1">
              <a:buFont typeface="Wingdings" charset="2"/>
              <a:buNone/>
            </a:pPr>
            <a:r>
              <a:rPr lang="en-US" altLang="en-US">
                <a:ea typeface="ＭＳ Ｐゴシック" charset="-128"/>
              </a:rPr>
              <a:t>	Compression/Decompression</a:t>
            </a:r>
          </a:p>
          <a:p>
            <a:pPr eaLnBrk="1" hangingPunct="1"/>
            <a:endParaRPr lang="en-US" altLang="en-US">
              <a:ea typeface="ＭＳ Ｐゴシック" charset="-128"/>
            </a:endParaRPr>
          </a:p>
        </p:txBody>
      </p:sp>
    </p:spTree>
    <p:extLst>
      <p:ext uri="{BB962C8B-B14F-4D97-AF65-F5344CB8AC3E}">
        <p14:creationId xmlns:p14="http://schemas.microsoft.com/office/powerpoint/2010/main" val="178664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57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04803"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a:ea typeface="ＭＳ Ｐゴシック" charset="-128"/>
              </a:rPr>
              <a:t>Digital Compression Concepts</a:t>
            </a:r>
          </a:p>
        </p:txBody>
      </p:sp>
      <p:sp>
        <p:nvSpPr>
          <p:cNvPr id="24581" name="Rectangle 5"/>
          <p:cNvSpPr>
            <a:spLocks noGrp="1" noChangeArrowheads="1"/>
          </p:cNvSpPr>
          <p:nvPr>
            <p:ph idx="1"/>
          </p:nvPr>
        </p:nvSpPr>
        <p:spPr>
          <a:xfrm>
            <a:off x="2706688" y="2017714"/>
            <a:ext cx="7772400" cy="2611437"/>
          </a:xfrm>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eaLnBrk="1" hangingPunct="1">
              <a:lnSpc>
                <a:spcPct val="90000"/>
              </a:lnSpc>
            </a:pPr>
            <a:r>
              <a:rPr lang="en-US" altLang="en-US" sz="2400">
                <a:ea typeface="ＭＳ Ｐゴシック" charset="-128"/>
              </a:rPr>
              <a:t>Compression techniques are used to replace a file with another that is smaller</a:t>
            </a:r>
          </a:p>
          <a:p>
            <a:pPr eaLnBrk="1" hangingPunct="1">
              <a:lnSpc>
                <a:spcPct val="90000"/>
              </a:lnSpc>
            </a:pPr>
            <a:r>
              <a:rPr lang="en-US" altLang="en-US" sz="2400">
                <a:ea typeface="ＭＳ Ｐゴシック" charset="-128"/>
              </a:rPr>
              <a:t>Decompression techniques expands the compressed file to recover the original data -- either exactly or in facsimile</a:t>
            </a:r>
          </a:p>
          <a:p>
            <a:pPr eaLnBrk="1" hangingPunct="1">
              <a:lnSpc>
                <a:spcPct val="90000"/>
              </a:lnSpc>
            </a:pPr>
            <a:r>
              <a:rPr lang="en-US" altLang="en-US" sz="2400">
                <a:ea typeface="ＭＳ Ｐゴシック" charset="-128"/>
              </a:rPr>
              <a:t>A pair of compression/decompression techniques that work together is called a </a:t>
            </a:r>
            <a:r>
              <a:rPr lang="en-US" altLang="en-US" sz="2400" b="1" i="1">
                <a:ea typeface="ＭＳ Ｐゴシック" charset="-128"/>
              </a:rPr>
              <a:t>codec</a:t>
            </a:r>
            <a:r>
              <a:rPr lang="en-US" altLang="en-US" sz="2400">
                <a:ea typeface="ＭＳ Ｐゴシック" charset="-128"/>
              </a:rPr>
              <a:t> for short</a:t>
            </a:r>
          </a:p>
        </p:txBody>
      </p:sp>
      <p:pic>
        <p:nvPicPr>
          <p:cNvPr id="24582"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4597400"/>
            <a:ext cx="57023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07105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500" fill="hold"/>
                                        <p:tgtEl>
                                          <p:spTgt spid="245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1">
                                            <p:txEl>
                                              <p:pRg st="1" end="1"/>
                                            </p:txEl>
                                          </p:spTgt>
                                        </p:tgtEl>
                                        <p:attrNameLst>
                                          <p:attrName>style.visibility</p:attrName>
                                        </p:attrNameLst>
                                      </p:cBhvr>
                                      <p:to>
                                        <p:strVal val="visible"/>
                                      </p:to>
                                    </p:set>
                                    <p:anim calcmode="lin" valueType="num">
                                      <p:cBhvr additive="base">
                                        <p:cTn id="13" dur="500" fill="hold"/>
                                        <p:tgtEl>
                                          <p:spTgt spid="2458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81">
                                            <p:txEl>
                                              <p:pRg st="2" end="2"/>
                                            </p:txEl>
                                          </p:spTgt>
                                        </p:tgtEl>
                                        <p:attrNameLst>
                                          <p:attrName>style.visibility</p:attrName>
                                        </p:attrNameLst>
                                      </p:cBhvr>
                                      <p:to>
                                        <p:strVal val="visible"/>
                                      </p:to>
                                    </p:set>
                                    <p:anim calcmode="lin" valueType="num">
                                      <p:cBhvr additive="base">
                                        <p:cTn id="19" dur="500" fill="hold"/>
                                        <p:tgtEl>
                                          <p:spTgt spid="2458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pPr eaLnBrk="1" hangingPunct="1"/>
            <a:r>
              <a:rPr lang="en-US" altLang="en-US">
                <a:ea typeface="ＭＳ Ｐゴシック" charset="-128"/>
              </a:rPr>
              <a:t>Redundancy</a:t>
            </a:r>
          </a:p>
        </p:txBody>
      </p:sp>
      <p:sp>
        <p:nvSpPr>
          <p:cNvPr id="206850" name="Rectangle 3"/>
          <p:cNvSpPr>
            <a:spLocks noGrp="1" noChangeArrowheads="1"/>
          </p:cNvSpPr>
          <p:nvPr>
            <p:ph idx="1"/>
          </p:nvPr>
        </p:nvSpPr>
        <p:spPr/>
        <p:txBody>
          <a:bodyPr/>
          <a:lstStyle/>
          <a:p>
            <a:pPr eaLnBrk="1" hangingPunct="1"/>
            <a:r>
              <a:rPr lang="en-US" altLang="en-US" dirty="0">
                <a:ea typeface="ＭＳ Ｐゴシック" charset="-128"/>
              </a:rPr>
              <a:t>Data compression is possible </a:t>
            </a:r>
            <a:r>
              <a:rPr lang="en-US" altLang="en-US">
                <a:ea typeface="ＭＳ Ｐゴシック" charset="-128"/>
              </a:rPr>
              <a:t>because many </a:t>
            </a:r>
            <a:r>
              <a:rPr lang="en-US" altLang="en-US" dirty="0">
                <a:ea typeface="ＭＳ Ｐゴシック" charset="-128"/>
              </a:rPr>
              <a:t>messages (images, etc.) are </a:t>
            </a:r>
            <a:r>
              <a:rPr lang="en-US" altLang="en-US" dirty="0">
                <a:solidFill>
                  <a:schemeClr val="accent2"/>
                </a:solidFill>
                <a:ea typeface="ＭＳ Ｐゴシック" charset="-128"/>
              </a:rPr>
              <a:t>redundant</a:t>
            </a:r>
            <a:r>
              <a:rPr lang="en-US" altLang="en-US" dirty="0">
                <a:ea typeface="ＭＳ Ｐゴシック" charset="-128"/>
              </a:rPr>
              <a:t>,  and they can theoretically be reconstructed from a smaller set of bits.</a:t>
            </a:r>
          </a:p>
        </p:txBody>
      </p:sp>
    </p:spTree>
    <p:extLst>
      <p:ext uri="{BB962C8B-B14F-4D97-AF65-F5344CB8AC3E}">
        <p14:creationId xmlns:p14="http://schemas.microsoft.com/office/powerpoint/2010/main" val="186482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pPr eaLnBrk="1" hangingPunct="1"/>
            <a:r>
              <a:rPr lang="en-US" altLang="en-US">
                <a:ea typeface="ＭＳ Ｐゴシック" charset="-128"/>
              </a:rPr>
              <a:t>Types of Data Compression</a:t>
            </a:r>
          </a:p>
        </p:txBody>
      </p:sp>
      <p:sp>
        <p:nvSpPr>
          <p:cNvPr id="208898" name="Rectangle 3"/>
          <p:cNvSpPr>
            <a:spLocks noGrp="1" noChangeArrowheads="1"/>
          </p:cNvSpPr>
          <p:nvPr>
            <p:ph idx="1"/>
          </p:nvPr>
        </p:nvSpPr>
        <p:spPr/>
        <p:txBody>
          <a:bodyPr/>
          <a:lstStyle/>
          <a:p>
            <a:pPr eaLnBrk="1" hangingPunct="1">
              <a:buClr>
                <a:schemeClr val="tx1"/>
              </a:buClr>
              <a:buFont typeface="Wingdings" charset="2"/>
              <a:buNone/>
            </a:pPr>
            <a:r>
              <a:rPr lang="en-US" altLang="en-US">
                <a:ea typeface="ＭＳ Ｐゴシック" charset="-128"/>
              </a:rPr>
              <a:t>We can divide up data-compression techniques in many different ways:</a:t>
            </a:r>
          </a:p>
          <a:p>
            <a:pPr eaLnBrk="1" hangingPunct="1"/>
            <a:r>
              <a:rPr lang="en-US" altLang="en-US">
                <a:ea typeface="ＭＳ Ｐゴシック" charset="-128"/>
              </a:rPr>
              <a:t>Lossy as opposed to lossless compression</a:t>
            </a:r>
          </a:p>
          <a:p>
            <a:pPr eaLnBrk="1" hangingPunct="1"/>
            <a:r>
              <a:rPr lang="en-US" altLang="en-US">
                <a:ea typeface="ＭＳ Ｐゴシック" charset="-128"/>
              </a:rPr>
              <a:t>Syntactic as opposed to semantic compression.</a:t>
            </a:r>
          </a:p>
        </p:txBody>
      </p:sp>
    </p:spTree>
    <p:extLst>
      <p:ext uri="{BB962C8B-B14F-4D97-AF65-F5344CB8AC3E}">
        <p14:creationId xmlns:p14="http://schemas.microsoft.com/office/powerpoint/2010/main" val="148880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pPr eaLnBrk="1" hangingPunct="1"/>
            <a:r>
              <a:rPr lang="en-US" altLang="en-US">
                <a:ea typeface="ＭＳ Ｐゴシック" charset="-128"/>
              </a:rPr>
              <a:t>Assumptions</a:t>
            </a:r>
          </a:p>
        </p:txBody>
      </p:sp>
      <p:sp>
        <p:nvSpPr>
          <p:cNvPr id="210946" name="Rectangle 3"/>
          <p:cNvSpPr>
            <a:spLocks noGrp="1" noChangeArrowheads="1"/>
          </p:cNvSpPr>
          <p:nvPr>
            <p:ph idx="1"/>
          </p:nvPr>
        </p:nvSpPr>
        <p:spPr/>
        <p:txBody>
          <a:bodyPr/>
          <a:lstStyle/>
          <a:p>
            <a:pPr eaLnBrk="1" hangingPunct="1"/>
            <a:r>
              <a:rPr lang="en-US" altLang="en-US">
                <a:ea typeface="ＭＳ Ｐゴシック" charset="-128"/>
              </a:rPr>
              <a:t>One way to look at data compression techniques is to ask what fact about the world they assume.</a:t>
            </a:r>
          </a:p>
          <a:p>
            <a:pPr eaLnBrk="1" hangingPunct="1"/>
            <a:r>
              <a:rPr lang="en-US" altLang="en-US">
                <a:ea typeface="ＭＳ Ｐゴシック" charset="-128"/>
              </a:rPr>
              <a:t>Syntactic techniques make very broad assumptions, semantic techniques can depend on very specific ones. </a:t>
            </a:r>
          </a:p>
        </p:txBody>
      </p:sp>
    </p:spTree>
    <p:extLst>
      <p:ext uri="{BB962C8B-B14F-4D97-AF65-F5344CB8AC3E}">
        <p14:creationId xmlns:p14="http://schemas.microsoft.com/office/powerpoint/2010/main" val="194004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p:txBody>
          <a:bodyPr/>
          <a:lstStyle/>
          <a:p>
            <a:pPr eaLnBrk="1" hangingPunct="1"/>
            <a:r>
              <a:rPr lang="en-US" altLang="en-US">
                <a:ea typeface="ＭＳ Ｐゴシック" charset="-128"/>
              </a:rPr>
              <a:t>Run Length Encoding (RLE)</a:t>
            </a:r>
          </a:p>
        </p:txBody>
      </p:sp>
      <p:sp>
        <p:nvSpPr>
          <p:cNvPr id="212994" name="Rectangle 3"/>
          <p:cNvSpPr>
            <a:spLocks noGrp="1" noChangeArrowheads="1"/>
          </p:cNvSpPr>
          <p:nvPr>
            <p:ph idx="1"/>
          </p:nvPr>
        </p:nvSpPr>
        <p:spPr/>
        <p:txBody>
          <a:bodyPr/>
          <a:lstStyle/>
          <a:p>
            <a:pPr eaLnBrk="1" hangingPunct="1">
              <a:lnSpc>
                <a:spcPct val="90000"/>
              </a:lnSpc>
            </a:pPr>
            <a:r>
              <a:rPr lang="en-US" altLang="en-US">
                <a:ea typeface="ＭＳ Ｐゴシック" charset="-128"/>
              </a:rPr>
              <a:t>Achieves modest savings with a Syntactic method</a:t>
            </a:r>
          </a:p>
          <a:p>
            <a:pPr eaLnBrk="1" hangingPunct="1">
              <a:lnSpc>
                <a:spcPct val="90000"/>
              </a:lnSpc>
            </a:pPr>
            <a:r>
              <a:rPr lang="en-US" altLang="en-US">
                <a:ea typeface="ＭＳ Ｐゴシック" charset="-128"/>
              </a:rPr>
              <a:t>Based on the assumption that redundancy is is present in certain repetitions of ASCII characters or numbers</a:t>
            </a:r>
          </a:p>
          <a:p>
            <a:pPr eaLnBrk="1" hangingPunct="1">
              <a:lnSpc>
                <a:spcPct val="90000"/>
              </a:lnSpc>
            </a:pPr>
            <a:r>
              <a:rPr lang="en-US" altLang="en-US">
                <a:ea typeface="ＭＳ Ｐゴシック" charset="-128"/>
              </a:rPr>
              <a:t>ABBCCDDDDDDDDDEEFGGGGG becomes</a:t>
            </a:r>
          </a:p>
          <a:p>
            <a:pPr eaLnBrk="1" hangingPunct="1">
              <a:lnSpc>
                <a:spcPct val="90000"/>
              </a:lnSpc>
            </a:pPr>
            <a:r>
              <a:rPr lang="en-US" altLang="en-US">
                <a:ea typeface="ＭＳ Ｐゴシック" charset="-128"/>
              </a:rPr>
              <a:t>ABBCCD#9EEFG#5</a:t>
            </a:r>
          </a:p>
        </p:txBody>
      </p:sp>
    </p:spTree>
    <p:extLst>
      <p:ext uri="{BB962C8B-B14F-4D97-AF65-F5344CB8AC3E}">
        <p14:creationId xmlns:p14="http://schemas.microsoft.com/office/powerpoint/2010/main" val="106825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lstStyle/>
          <a:p>
            <a:pPr eaLnBrk="1" hangingPunct="1"/>
            <a:r>
              <a:rPr lang="en-US" altLang="en-US">
                <a:ea typeface="ＭＳ Ｐゴシック" charset="-128"/>
              </a:rPr>
              <a:t>Image Compression</a:t>
            </a:r>
          </a:p>
        </p:txBody>
      </p:sp>
      <p:sp>
        <p:nvSpPr>
          <p:cNvPr id="215042" name="Rectangle 3"/>
          <p:cNvSpPr>
            <a:spLocks noGrp="1" noChangeArrowheads="1"/>
          </p:cNvSpPr>
          <p:nvPr>
            <p:ph idx="1"/>
          </p:nvPr>
        </p:nvSpPr>
        <p:spPr/>
        <p:txBody>
          <a:bodyPr/>
          <a:lstStyle/>
          <a:p>
            <a:pPr eaLnBrk="1" hangingPunct="1"/>
            <a:r>
              <a:rPr lang="en-US" altLang="en-US">
                <a:ea typeface="ＭＳ Ｐゴシック" charset="-128"/>
              </a:rPr>
              <a:t>The basic assumption of image compression is that pixel intensity values do not change much between neighboring pixels.</a:t>
            </a:r>
          </a:p>
          <a:p>
            <a:pPr eaLnBrk="1" hangingPunct="1"/>
            <a:r>
              <a:rPr lang="en-US" altLang="en-US">
                <a:ea typeface="ＭＳ Ｐゴシック" charset="-128"/>
              </a:rPr>
              <a:t>So record, say, the center pixel, and work out in a spiral.  For each new pixel, just record the difference between it and the previous one.</a:t>
            </a:r>
          </a:p>
          <a:p>
            <a:pPr eaLnBrk="1" hangingPunct="1"/>
            <a:endParaRPr lang="en-US" altLang="en-US">
              <a:ea typeface="ＭＳ Ｐゴシック" charset="-128"/>
            </a:endParaRPr>
          </a:p>
        </p:txBody>
      </p:sp>
    </p:spTree>
    <p:extLst>
      <p:ext uri="{BB962C8B-B14F-4D97-AF65-F5344CB8AC3E}">
        <p14:creationId xmlns:p14="http://schemas.microsoft.com/office/powerpoint/2010/main" val="392721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lstStyle/>
          <a:p>
            <a:pPr eaLnBrk="1" hangingPunct="1"/>
            <a:r>
              <a:rPr lang="en-US" altLang="en-US">
                <a:ea typeface="ＭＳ Ｐゴシック" charset="-128"/>
              </a:rPr>
              <a:t>JPEG</a:t>
            </a:r>
          </a:p>
        </p:txBody>
      </p:sp>
      <p:sp>
        <p:nvSpPr>
          <p:cNvPr id="217090" name="Rectangle 3"/>
          <p:cNvSpPr>
            <a:spLocks noGrp="1" noChangeArrowheads="1"/>
          </p:cNvSpPr>
          <p:nvPr>
            <p:ph idx="1"/>
          </p:nvPr>
        </p:nvSpPr>
        <p:spPr/>
        <p:txBody>
          <a:bodyPr/>
          <a:lstStyle/>
          <a:p>
            <a:pPr eaLnBrk="1" hangingPunct="1">
              <a:lnSpc>
                <a:spcPct val="90000"/>
              </a:lnSpc>
            </a:pPr>
            <a:r>
              <a:rPr lang="en-US" altLang="en-US">
                <a:ea typeface="ＭＳ Ｐゴシック" charset="-128"/>
              </a:rPr>
              <a:t>JPEG is set of lossy image compression standards.</a:t>
            </a:r>
          </a:p>
          <a:p>
            <a:pPr eaLnBrk="1" hangingPunct="1">
              <a:lnSpc>
                <a:spcPct val="90000"/>
              </a:lnSpc>
            </a:pPr>
            <a:r>
              <a:rPr lang="en-US" altLang="en-US">
                <a:ea typeface="ＭＳ Ｐゴシック" charset="-128"/>
              </a:rPr>
              <a:t>JPEG combines a lossy scheme much like the one we just described, and then further compresses the data using a lossless scheme. If we have a long string of 0</a:t>
            </a:r>
            <a:r>
              <a:rPr lang="ja-JP" altLang="en-US">
                <a:latin typeface="Arial" charset="0"/>
                <a:ea typeface="ＭＳ Ｐゴシック" charset="-128"/>
              </a:rPr>
              <a:t>’</a:t>
            </a:r>
            <a:r>
              <a:rPr lang="en-US" altLang="ja-JP">
                <a:ea typeface="ＭＳ Ｐゴシック" charset="-128"/>
              </a:rPr>
              <a:t>s (no change) this could be represented by a pointer back to a previous such string or the use of Run Length Encoding</a:t>
            </a:r>
          </a:p>
          <a:p>
            <a:pPr eaLnBrk="1" hangingPunct="1">
              <a:lnSpc>
                <a:spcPct val="90000"/>
              </a:lnSpc>
            </a:pPr>
            <a:r>
              <a:rPr lang="en-US" altLang="en-US">
                <a:ea typeface="ＭＳ Ｐゴシック" charset="-128"/>
              </a:rPr>
              <a:t>JPEG results in some loss of detail due to averaging as well as slight discoloration</a:t>
            </a:r>
          </a:p>
        </p:txBody>
      </p:sp>
    </p:spTree>
    <p:extLst>
      <p:ext uri="{BB962C8B-B14F-4D97-AF65-F5344CB8AC3E}">
        <p14:creationId xmlns:p14="http://schemas.microsoft.com/office/powerpoint/2010/main" val="1576326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24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244" name="Rectangle 4"/>
          <p:cNvSpPr>
            <a:spLocks noGrp="1" noChangeArrowheads="1"/>
          </p:cNvSpPr>
          <p:nvPr>
            <p:ph type="title"/>
          </p:nvPr>
        </p:nvSpPr>
        <p:spPr>
          <a:xfrm>
            <a:off x="3352800" y="304800"/>
            <a:ext cx="6934200" cy="1219200"/>
          </a:xfrm>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chor="ctr">
            <a:normAutofit/>
          </a:bodyPr>
          <a:lstStyle/>
          <a:p>
            <a:pPr>
              <a:defRPr/>
            </a:pPr>
            <a:r>
              <a:rPr lang="en-US" sz="4000" dirty="0"/>
              <a:t>Video Compression:</a:t>
            </a:r>
            <a:br>
              <a:rPr lang="en-US" sz="4000" dirty="0"/>
            </a:br>
            <a:r>
              <a:rPr lang="en-US" sz="3600" dirty="0"/>
              <a:t>Coping with Large Files</a:t>
            </a:r>
          </a:p>
        </p:txBody>
      </p:sp>
      <p:sp>
        <p:nvSpPr>
          <p:cNvPr id="10245" name="Rectangle 5"/>
          <p:cNvSpPr>
            <a:spLocks noGrp="1" noChangeArrowheads="1"/>
          </p:cNvSpPr>
          <p:nvPr>
            <p:ph idx="1"/>
          </p:nvPr>
        </p:nvSpPr>
        <p:spPr>
          <a:xfrm>
            <a:off x="1905000" y="2133600"/>
            <a:ext cx="8382000" cy="1219200"/>
          </a:xfrm>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oAutofit/>
          </a:bodyPr>
          <a:lstStyle/>
          <a:p>
            <a:pPr>
              <a:defRPr/>
            </a:pPr>
            <a:r>
              <a:rPr lang="en-US" dirty="0"/>
              <a:t>Video Compression is an encoding process that filters the original file in several successive stages</a:t>
            </a:r>
          </a:p>
          <a:p>
            <a:pPr>
              <a:defRPr/>
            </a:pPr>
            <a:endParaRPr lang="en-US" dirty="0"/>
          </a:p>
          <a:p>
            <a:pPr>
              <a:defRPr/>
            </a:pPr>
            <a:r>
              <a:rPr lang="en-US" dirty="0"/>
              <a:t>Without powerful compression we would NOT be able to produce CDs, DVDs, Streaming or Video Downloads over the Internet</a:t>
            </a:r>
          </a:p>
        </p:txBody>
      </p:sp>
    </p:spTree>
    <p:extLst>
      <p:ext uri="{BB962C8B-B14F-4D97-AF65-F5344CB8AC3E}">
        <p14:creationId xmlns:p14="http://schemas.microsoft.com/office/powerpoint/2010/main" val="891979052"/>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75053"/>
            <a:ext cx="10515600" cy="4351338"/>
          </a:xfrm>
        </p:spPr>
        <p:txBody>
          <a:bodyPr/>
          <a:lstStyle/>
          <a:p>
            <a:endParaRPr lang="en-US" dirty="0"/>
          </a:p>
          <a:p>
            <a:endParaRPr lang="en-US" dirty="0"/>
          </a:p>
          <a:p>
            <a:r>
              <a:rPr lang="en-US" dirty="0"/>
              <a:t>            The Very First Videos (Movies) made in the U.S.</a:t>
            </a:r>
          </a:p>
          <a:p>
            <a:pPr lvl="8"/>
            <a:r>
              <a:rPr lang="en-US" sz="2400" dirty="0"/>
              <a:t>Circa 1895</a:t>
            </a:r>
          </a:p>
          <a:p>
            <a:pPr lvl="5"/>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=QRgymD_CO8k</a:t>
            </a:r>
            <a:endParaRPr lang="en-US" dirty="0"/>
          </a:p>
        </p:txBody>
      </p:sp>
    </p:spTree>
    <p:extLst>
      <p:ext uri="{BB962C8B-B14F-4D97-AF65-F5344CB8AC3E}">
        <p14:creationId xmlns:p14="http://schemas.microsoft.com/office/powerpoint/2010/main" val="2099227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66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21187"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a:ea typeface="ＭＳ Ｐゴシック" charset="-128"/>
              </a:rPr>
              <a:t>Types of Codecs</a:t>
            </a:r>
          </a:p>
        </p:txBody>
      </p:sp>
      <p:sp>
        <p:nvSpPr>
          <p:cNvPr id="26629"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eaLnBrk="1" hangingPunct="1">
              <a:lnSpc>
                <a:spcPct val="90000"/>
              </a:lnSpc>
            </a:pPr>
            <a:r>
              <a:rPr lang="en-US" altLang="en-US" sz="2400">
                <a:ea typeface="ＭＳ Ｐゴシック" charset="-128"/>
              </a:rPr>
              <a:t>Codecs that upon decompression always reproduce the original file exactly are called </a:t>
            </a:r>
            <a:r>
              <a:rPr lang="en-US" altLang="en-US" sz="2400" b="1">
                <a:ea typeface="ＭＳ Ｐゴシック" charset="-128"/>
              </a:rPr>
              <a:t>lossless codecs</a:t>
            </a:r>
            <a:endParaRPr lang="en-US" altLang="en-US" sz="2400">
              <a:ea typeface="ＭＳ Ｐゴシック" charset="-128"/>
            </a:endParaRPr>
          </a:p>
          <a:p>
            <a:pPr eaLnBrk="1" hangingPunct="1">
              <a:lnSpc>
                <a:spcPct val="90000"/>
              </a:lnSpc>
            </a:pPr>
            <a:r>
              <a:rPr lang="en-US" altLang="en-US" sz="2400">
                <a:ea typeface="ＭＳ Ｐゴシック" charset="-128"/>
              </a:rPr>
              <a:t>Codecs that reproduce only an approximation of the original file upon decompression are called </a:t>
            </a:r>
            <a:r>
              <a:rPr lang="en-US" altLang="en-US" sz="2400" b="1">
                <a:ea typeface="ＭＳ Ｐゴシック" charset="-128"/>
              </a:rPr>
              <a:t>lossy codecs</a:t>
            </a:r>
            <a:endParaRPr lang="en-US" altLang="en-US" sz="2400" b="1" i="1">
              <a:ea typeface="ＭＳ Ｐゴシック" charset="-128"/>
            </a:endParaRPr>
          </a:p>
          <a:p>
            <a:pPr eaLnBrk="1" hangingPunct="1">
              <a:lnSpc>
                <a:spcPct val="90000"/>
              </a:lnSpc>
            </a:pPr>
            <a:r>
              <a:rPr lang="en-US" altLang="en-US" sz="2400">
                <a:ea typeface="ＭＳ Ｐゴシック" charset="-128"/>
              </a:rPr>
              <a:t>Codecs that take approximately the same amount of time to compress and decompress a file are referred to as </a:t>
            </a:r>
            <a:r>
              <a:rPr lang="en-US" altLang="en-US" sz="2400" b="1">
                <a:ea typeface="ＭＳ Ｐゴシック" charset="-128"/>
              </a:rPr>
              <a:t>symmetric codecs</a:t>
            </a:r>
            <a:endParaRPr lang="en-US" altLang="en-US" sz="2400">
              <a:ea typeface="ＭＳ Ｐゴシック" charset="-128"/>
            </a:endParaRPr>
          </a:p>
          <a:p>
            <a:pPr eaLnBrk="1" hangingPunct="1">
              <a:lnSpc>
                <a:spcPct val="90000"/>
              </a:lnSpc>
            </a:pPr>
            <a:r>
              <a:rPr lang="en-US" altLang="en-US" sz="2400">
                <a:ea typeface="ＭＳ Ｐゴシック" charset="-128"/>
              </a:rPr>
              <a:t>By contrast, codecs that feature simple fast decompression but significantly slower compression are called </a:t>
            </a:r>
            <a:r>
              <a:rPr lang="en-US" altLang="en-US" sz="2400" b="1">
                <a:ea typeface="ＭＳ Ｐゴシック" charset="-128"/>
              </a:rPr>
              <a:t>asymmetric codecs</a:t>
            </a:r>
          </a:p>
        </p:txBody>
      </p:sp>
    </p:spTree>
    <p:extLst>
      <p:ext uri="{BB962C8B-B14F-4D97-AF65-F5344CB8AC3E}">
        <p14:creationId xmlns:p14="http://schemas.microsoft.com/office/powerpoint/2010/main" val="12243196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 calcmode="lin" valueType="num">
                                      <p:cBhvr additive="base">
                                        <p:cTn id="7" dur="500" fill="hold"/>
                                        <p:tgtEl>
                                          <p:spTgt spid="266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9">
                                            <p:txEl>
                                              <p:pRg st="1" end="1"/>
                                            </p:txEl>
                                          </p:spTgt>
                                        </p:tgtEl>
                                        <p:attrNameLst>
                                          <p:attrName>style.visibility</p:attrName>
                                        </p:attrNameLst>
                                      </p:cBhvr>
                                      <p:to>
                                        <p:strVal val="visible"/>
                                      </p:to>
                                    </p:set>
                                    <p:anim calcmode="lin" valueType="num">
                                      <p:cBhvr additive="base">
                                        <p:cTn id="13" dur="500" fill="hold"/>
                                        <p:tgtEl>
                                          <p:spTgt spid="266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9">
                                            <p:txEl>
                                              <p:pRg st="2" end="2"/>
                                            </p:txEl>
                                          </p:spTgt>
                                        </p:tgtEl>
                                        <p:attrNameLst>
                                          <p:attrName>style.visibility</p:attrName>
                                        </p:attrNameLst>
                                      </p:cBhvr>
                                      <p:to>
                                        <p:strVal val="visible"/>
                                      </p:to>
                                    </p:set>
                                    <p:anim calcmode="lin" valueType="num">
                                      <p:cBhvr additive="base">
                                        <p:cTn id="19" dur="500" fill="hold"/>
                                        <p:tgtEl>
                                          <p:spTgt spid="266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9">
                                            <p:txEl>
                                              <p:pRg st="3" end="3"/>
                                            </p:txEl>
                                          </p:spTgt>
                                        </p:tgtEl>
                                        <p:attrNameLst>
                                          <p:attrName>style.visibility</p:attrName>
                                        </p:attrNameLst>
                                      </p:cBhvr>
                                      <p:to>
                                        <p:strVal val="visible"/>
                                      </p:to>
                                    </p:set>
                                    <p:anim calcmode="lin" valueType="num">
                                      <p:cBhvr additive="base">
                                        <p:cTn id="25" dur="500" fill="hold"/>
                                        <p:tgtEl>
                                          <p:spTgt spid="2662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07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23235"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a:ea typeface="ＭＳ Ｐゴシック" charset="-128"/>
              </a:rPr>
              <a:t>Codec Methods</a:t>
            </a:r>
          </a:p>
        </p:txBody>
      </p:sp>
      <p:sp>
        <p:nvSpPr>
          <p:cNvPr id="30725"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eaLnBrk="1" hangingPunct="1">
              <a:lnSpc>
                <a:spcPct val="90000"/>
              </a:lnSpc>
            </a:pPr>
            <a:r>
              <a:rPr lang="en-US" altLang="en-US" b="1" dirty="0">
                <a:ea typeface="ＭＳ Ｐゴシック" charset="-128"/>
              </a:rPr>
              <a:t>Syntactic encoding</a:t>
            </a:r>
            <a:r>
              <a:rPr lang="en-US" altLang="en-US" dirty="0">
                <a:ea typeface="ＭＳ Ｐゴシック" charset="-128"/>
              </a:rPr>
              <a:t> methods attempt to reduce the redundancy of patterns in a file without any regard to the type of information represented</a:t>
            </a:r>
          </a:p>
          <a:p>
            <a:pPr eaLnBrk="1" hangingPunct="1">
              <a:lnSpc>
                <a:spcPct val="90000"/>
              </a:lnSpc>
            </a:pPr>
            <a:r>
              <a:rPr lang="en-US" altLang="en-US" b="1" dirty="0">
                <a:ea typeface="ＭＳ Ｐゴシック" charset="-128"/>
              </a:rPr>
              <a:t>Semantic methods</a:t>
            </a:r>
            <a:r>
              <a:rPr lang="en-US" altLang="en-US" dirty="0">
                <a:ea typeface="ＭＳ Ｐゴシック" charset="-128"/>
              </a:rPr>
              <a:t> consider special properties of the type of information represented to reduce nonessential information in a file</a:t>
            </a:r>
          </a:p>
          <a:p>
            <a:pPr eaLnBrk="1" hangingPunct="1">
              <a:lnSpc>
                <a:spcPct val="90000"/>
              </a:lnSpc>
            </a:pPr>
            <a:r>
              <a:rPr lang="en-US" altLang="en-US" b="1" dirty="0">
                <a:ea typeface="ＭＳ Ｐゴシック" charset="-128"/>
              </a:rPr>
              <a:t>Hybrid methods</a:t>
            </a:r>
            <a:r>
              <a:rPr lang="en-US" altLang="en-US" dirty="0">
                <a:ea typeface="ＭＳ Ｐゴシック" charset="-128"/>
              </a:rPr>
              <a:t> combine both syntactic and semantic methods</a:t>
            </a:r>
          </a:p>
        </p:txBody>
      </p:sp>
    </p:spTree>
    <p:extLst>
      <p:ext uri="{BB962C8B-B14F-4D97-AF65-F5344CB8AC3E}">
        <p14:creationId xmlns:p14="http://schemas.microsoft.com/office/powerpoint/2010/main" val="18742232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 calcmode="lin" valueType="num">
                                      <p:cBhvr additive="base">
                                        <p:cTn id="7" dur="500" fill="hold"/>
                                        <p:tgtEl>
                                          <p:spTgt spid="307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5">
                                            <p:txEl>
                                              <p:pRg st="1" end="1"/>
                                            </p:txEl>
                                          </p:spTgt>
                                        </p:tgtEl>
                                        <p:attrNameLst>
                                          <p:attrName>style.visibility</p:attrName>
                                        </p:attrNameLst>
                                      </p:cBhvr>
                                      <p:to>
                                        <p:strVal val="visible"/>
                                      </p:to>
                                    </p:set>
                                    <p:anim calcmode="lin" valueType="num">
                                      <p:cBhvr additive="base">
                                        <p:cTn id="13" dur="500" fill="hold"/>
                                        <p:tgtEl>
                                          <p:spTgt spid="307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5">
                                            <p:txEl>
                                              <p:pRg st="2" end="2"/>
                                            </p:txEl>
                                          </p:spTgt>
                                        </p:tgtEl>
                                        <p:attrNameLst>
                                          <p:attrName>style.visibility</p:attrName>
                                        </p:attrNameLst>
                                      </p:cBhvr>
                                      <p:to>
                                        <p:strVal val="visible"/>
                                      </p:to>
                                    </p:set>
                                    <p:anim calcmode="lin" valueType="num">
                                      <p:cBhvr additive="base">
                                        <p:cTn id="19" dur="500" fill="hold"/>
                                        <p:tgtEl>
                                          <p:spTgt spid="3072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68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25283"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a:ea typeface="ＭＳ Ｐゴシック" charset="-128"/>
              </a:rPr>
              <a:t>Compressing Video</a:t>
            </a:r>
          </a:p>
        </p:txBody>
      </p:sp>
      <p:sp>
        <p:nvSpPr>
          <p:cNvPr id="36869"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eaLnBrk="1" hangingPunct="1"/>
            <a:r>
              <a:rPr lang="en-US" altLang="en-US">
                <a:ea typeface="ＭＳ Ｐゴシック" charset="-128"/>
              </a:rPr>
              <a:t>Video compression employs both spatial and temporal compression techniques</a:t>
            </a:r>
          </a:p>
          <a:p>
            <a:pPr lvl="1" eaLnBrk="1" hangingPunct="1"/>
            <a:r>
              <a:rPr lang="en-US" altLang="en-US">
                <a:ea typeface="ＭＳ Ｐゴシック" charset="-128"/>
              </a:rPr>
              <a:t>spatial techniques compress individual frames</a:t>
            </a:r>
          </a:p>
          <a:p>
            <a:pPr lvl="1" eaLnBrk="1" hangingPunct="1"/>
            <a:r>
              <a:rPr lang="en-US" altLang="en-US">
                <a:ea typeface="ＭＳ Ｐゴシック" charset="-128"/>
              </a:rPr>
              <a:t>temporal methods compress data in frames over time</a:t>
            </a:r>
          </a:p>
          <a:p>
            <a:pPr eaLnBrk="1" hangingPunct="1"/>
            <a:r>
              <a:rPr lang="en-US" altLang="en-US">
                <a:ea typeface="ＭＳ Ｐゴシック" charset="-128"/>
              </a:rPr>
              <a:t>QuickTime and AVI (Audio Video Interleaved) are two popular (and incompatible with each other) compression formats used on PCs</a:t>
            </a:r>
          </a:p>
        </p:txBody>
      </p:sp>
    </p:spTree>
    <p:extLst>
      <p:ext uri="{BB962C8B-B14F-4D97-AF65-F5344CB8AC3E}">
        <p14:creationId xmlns:p14="http://schemas.microsoft.com/office/powerpoint/2010/main" val="961259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 calcmode="lin" valueType="num">
                                      <p:cBhvr additive="base">
                                        <p:cTn id="7" dur="500" fill="hold"/>
                                        <p:tgtEl>
                                          <p:spTgt spid="368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6869">
                                            <p:txEl>
                                              <p:pRg st="1" end="1"/>
                                            </p:txEl>
                                          </p:spTgt>
                                        </p:tgtEl>
                                        <p:attrNameLst>
                                          <p:attrName>style.visibility</p:attrName>
                                        </p:attrNameLst>
                                      </p:cBhvr>
                                      <p:to>
                                        <p:strVal val="visible"/>
                                      </p:to>
                                    </p:set>
                                    <p:anim calcmode="lin" valueType="num">
                                      <p:cBhvr additive="base">
                                        <p:cTn id="11" dur="500" fill="hold"/>
                                        <p:tgtEl>
                                          <p:spTgt spid="3686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86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6869">
                                            <p:txEl>
                                              <p:pRg st="2" end="2"/>
                                            </p:txEl>
                                          </p:spTgt>
                                        </p:tgtEl>
                                        <p:attrNameLst>
                                          <p:attrName>style.visibility</p:attrName>
                                        </p:attrNameLst>
                                      </p:cBhvr>
                                      <p:to>
                                        <p:strVal val="visible"/>
                                      </p:to>
                                    </p:set>
                                    <p:anim calcmode="lin" valueType="num">
                                      <p:cBhvr additive="base">
                                        <p:cTn id="15" dur="500" fill="hold"/>
                                        <p:tgtEl>
                                          <p:spTgt spid="3686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68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6869">
                                            <p:txEl>
                                              <p:pRg st="3" end="3"/>
                                            </p:txEl>
                                          </p:spTgt>
                                        </p:tgtEl>
                                        <p:attrNameLst>
                                          <p:attrName>style.visibility</p:attrName>
                                        </p:attrNameLst>
                                      </p:cBhvr>
                                      <p:to>
                                        <p:strVal val="visible"/>
                                      </p:to>
                                    </p:set>
                                    <p:anim calcmode="lin" valueType="num">
                                      <p:cBhvr additive="base">
                                        <p:cTn id="21" dur="500" fill="hold"/>
                                        <p:tgtEl>
                                          <p:spTgt spid="3686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86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096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27331"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pPr eaLnBrk="1" hangingPunct="1"/>
            <a:r>
              <a:rPr lang="en-US" altLang="en-US">
                <a:ea typeface="ＭＳ Ｐゴシック" charset="-128"/>
              </a:rPr>
              <a:t>Temporal Compression in Video</a:t>
            </a:r>
          </a:p>
        </p:txBody>
      </p:sp>
      <p:sp>
        <p:nvSpPr>
          <p:cNvPr id="40965" name="Rectangle 5"/>
          <p:cNvSpPr>
            <a:spLocks noGrp="1" noChangeArrowheads="1"/>
          </p:cNvSpPr>
          <p:nvPr>
            <p:ph idx="1"/>
          </p:nvPr>
        </p:nvSpPr>
        <p:spPr>
          <a:xfrm>
            <a:off x="2706688" y="2017713"/>
            <a:ext cx="7772400" cy="2927350"/>
          </a:xfrm>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ormAutofit/>
          </a:bodyPr>
          <a:lstStyle/>
          <a:p>
            <a:pPr>
              <a:defRPr/>
            </a:pPr>
            <a:r>
              <a:rPr lang="en-US" sz="2400" dirty="0" err="1"/>
              <a:t>Lossy</a:t>
            </a:r>
            <a:r>
              <a:rPr lang="en-US" sz="2400" dirty="0"/>
              <a:t> strategies for eliminating redundancy of information between frames employ temporal compression -- referred to as </a:t>
            </a:r>
            <a:r>
              <a:rPr lang="en-US" sz="2400" b="1" dirty="0" err="1"/>
              <a:t>interframe</a:t>
            </a:r>
            <a:r>
              <a:rPr lang="en-US" sz="2400" b="1" dirty="0"/>
              <a:t> compression</a:t>
            </a:r>
          </a:p>
          <a:p>
            <a:pPr>
              <a:defRPr/>
            </a:pPr>
            <a:r>
              <a:rPr lang="en-US" sz="2400" dirty="0"/>
              <a:t>Sequence of frames are considered together</a:t>
            </a:r>
            <a:endParaRPr lang="en-US" dirty="0"/>
          </a:p>
          <a:p>
            <a:pPr lvl="1">
              <a:buFont typeface="Arial"/>
              <a:buChar char="–"/>
              <a:defRPr/>
            </a:pPr>
            <a:r>
              <a:rPr lang="en-US" sz="2000" b="1" dirty="0"/>
              <a:t>key frames</a:t>
            </a:r>
            <a:endParaRPr lang="en-US" sz="2000" dirty="0"/>
          </a:p>
          <a:p>
            <a:pPr lvl="1">
              <a:buFont typeface="Arial"/>
              <a:buChar char="–"/>
              <a:defRPr/>
            </a:pPr>
            <a:r>
              <a:rPr lang="en-US" sz="2000" b="1" dirty="0"/>
              <a:t>difference frames</a:t>
            </a:r>
          </a:p>
          <a:p>
            <a:pPr marL="0" indent="0">
              <a:buNone/>
              <a:defRPr/>
            </a:pPr>
            <a:endParaRPr lang="en-US" sz="2400" dirty="0"/>
          </a:p>
        </p:txBody>
      </p:sp>
      <p:pic>
        <p:nvPicPr>
          <p:cNvPr id="4096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940301"/>
            <a:ext cx="4267200" cy="171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63690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5">
                                            <p:txEl>
                                              <p:pRg st="1" end="1"/>
                                            </p:txEl>
                                          </p:spTgt>
                                        </p:tgtEl>
                                        <p:attrNameLst>
                                          <p:attrName>style.visibility</p:attrName>
                                        </p:attrNameLst>
                                      </p:cBhvr>
                                      <p:to>
                                        <p:strVal val="visible"/>
                                      </p:to>
                                    </p:set>
                                    <p:anim calcmode="lin" valueType="num">
                                      <p:cBhvr additive="base">
                                        <p:cTn id="13" dur="500" fill="hold"/>
                                        <p:tgtEl>
                                          <p:spTgt spid="409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 calcmode="lin" valueType="num">
                                      <p:cBhvr additive="base">
                                        <p:cTn id="17" dur="500" fill="hold"/>
                                        <p:tgtEl>
                                          <p:spTgt spid="4096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65">
                                            <p:txEl>
                                              <p:pRg st="3" end="3"/>
                                            </p:txEl>
                                          </p:spTgt>
                                        </p:tgtEl>
                                        <p:attrNameLst>
                                          <p:attrName>style.visibility</p:attrName>
                                        </p:attrNameLst>
                                      </p:cBhvr>
                                      <p:to>
                                        <p:strVal val="visible"/>
                                      </p:to>
                                    </p:set>
                                    <p:anim calcmode="lin" valueType="num">
                                      <p:cBhvr additive="base">
                                        <p:cTn id="21" dur="500" fill="hold"/>
                                        <p:tgtEl>
                                          <p:spTgt spid="4096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6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22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2292" name="Rectangle 4"/>
          <p:cNvSpPr>
            <a:spLocks noGrp="1" noChangeArrowheads="1"/>
          </p:cNvSpPr>
          <p:nvPr>
            <p:ph type="title"/>
          </p:nvPr>
        </p:nvSpPr>
        <p:spPr>
          <a:xfrm>
            <a:off x="2362200" y="381000"/>
            <a:ext cx="8305800" cy="1143000"/>
          </a:xfrm>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chor="ctr">
            <a:normAutofit fontScale="90000"/>
          </a:bodyPr>
          <a:lstStyle/>
          <a:p>
            <a:pPr>
              <a:defRPr/>
            </a:pPr>
            <a:r>
              <a:rPr lang="en-US" sz="4000"/>
              <a:t>Other Brute Force Methods for Reducing Demands</a:t>
            </a:r>
          </a:p>
        </p:txBody>
      </p:sp>
      <p:sp>
        <p:nvSpPr>
          <p:cNvPr id="12293" name="Rectangle 5"/>
          <p:cNvSpPr>
            <a:spLocks noGrp="1" noChangeArrowheads="1"/>
          </p:cNvSpPr>
          <p:nvPr>
            <p:ph idx="1"/>
          </p:nvPr>
        </p:nvSpPr>
        <p:spPr>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ormAutofit/>
          </a:bodyPr>
          <a:lstStyle/>
          <a:p>
            <a:pPr>
              <a:defRPr/>
            </a:pPr>
            <a:r>
              <a:rPr lang="en-US" dirty="0"/>
              <a:t>Frame rate adjustment</a:t>
            </a:r>
          </a:p>
          <a:p>
            <a:pPr lvl="1">
              <a:buFont typeface="Arial"/>
              <a:buChar char="–"/>
              <a:defRPr/>
            </a:pPr>
            <a:r>
              <a:rPr lang="en-US" dirty="0"/>
              <a:t>slow it from 30 to 24 fps</a:t>
            </a:r>
          </a:p>
          <a:p>
            <a:pPr marL="457200" lvl="1" indent="0">
              <a:buNone/>
              <a:defRPr/>
            </a:pPr>
            <a:endParaRPr lang="en-US" dirty="0"/>
          </a:p>
          <a:p>
            <a:pPr lvl="1">
              <a:buFont typeface="Arial"/>
              <a:buChar char="–"/>
              <a:defRPr/>
            </a:pPr>
            <a:endParaRPr lang="en-US" dirty="0">
              <a:ea typeface="+mn-ea"/>
            </a:endParaRPr>
          </a:p>
          <a:p>
            <a:pPr>
              <a:defRPr/>
            </a:pPr>
            <a:r>
              <a:rPr lang="en-US" dirty="0"/>
              <a:t>Lower resolution on individual frames</a:t>
            </a:r>
          </a:p>
          <a:p>
            <a:pPr lvl="1">
              <a:buFont typeface="Arial"/>
              <a:buChar char="–"/>
              <a:defRPr/>
            </a:pPr>
            <a:r>
              <a:rPr lang="en-US" dirty="0"/>
              <a:t>sometimes hard to notice by average viewer</a:t>
            </a:r>
          </a:p>
        </p:txBody>
      </p:sp>
    </p:spTree>
    <p:extLst>
      <p:ext uri="{BB962C8B-B14F-4D97-AF65-F5344CB8AC3E}">
        <p14:creationId xmlns:p14="http://schemas.microsoft.com/office/powerpoint/2010/main" val="4991483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additive="base">
                                        <p:cTn id="7" dur="500" fill="hold"/>
                                        <p:tgtEl>
                                          <p:spTgt spid="122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anim calcmode="lin" valueType="num">
                                      <p:cBhvr additive="base">
                                        <p:cTn id="11" dur="500" fill="hold"/>
                                        <p:tgtEl>
                                          <p:spTgt spid="122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2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 calcmode="lin" valueType="num">
                                      <p:cBhvr additive="base">
                                        <p:cTn id="17" dur="500" fill="hold"/>
                                        <p:tgtEl>
                                          <p:spTgt spid="1229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2293">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293">
                                            <p:txEl>
                                              <p:pRg st="5" end="5"/>
                                            </p:txEl>
                                          </p:spTgt>
                                        </p:tgtEl>
                                        <p:attrNameLst>
                                          <p:attrName>style.visibility</p:attrName>
                                        </p:attrNameLst>
                                      </p:cBhvr>
                                      <p:to>
                                        <p:strVal val="visible"/>
                                      </p:to>
                                    </p:set>
                                    <p:anim calcmode="lin" valueType="num">
                                      <p:cBhvr additive="base">
                                        <p:cTn id="21" dur="500" fill="hold"/>
                                        <p:tgtEl>
                                          <p:spTgt spid="12293">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229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p:cNvSpPr>
            <a:spLocks noGrp="1" noChangeArrowheads="1"/>
          </p:cNvSpPr>
          <p:nvPr>
            <p:ph type="title"/>
          </p:nvPr>
        </p:nvSpPr>
        <p:spPr/>
        <p:txBody>
          <a:bodyPr/>
          <a:lstStyle/>
          <a:p>
            <a:pPr eaLnBrk="1" hangingPunct="1"/>
            <a:r>
              <a:rPr lang="en-US" altLang="en-US" sz="3200">
                <a:ea typeface="ＭＳ Ｐゴシック" charset="-128"/>
              </a:rPr>
              <a:t>MPEG 2- The Mother of all Video Compression!….so far</a:t>
            </a:r>
          </a:p>
        </p:txBody>
      </p:sp>
      <p:sp>
        <p:nvSpPr>
          <p:cNvPr id="231426" name="Rectangle 3"/>
          <p:cNvSpPr>
            <a:spLocks noGrp="1" noChangeArrowheads="1"/>
          </p:cNvSpPr>
          <p:nvPr>
            <p:ph idx="1"/>
          </p:nvPr>
        </p:nvSpPr>
        <p:spPr/>
        <p:txBody>
          <a:bodyPr/>
          <a:lstStyle/>
          <a:p>
            <a:pPr eaLnBrk="1" hangingPunct="1">
              <a:lnSpc>
                <a:spcPct val="90000"/>
              </a:lnSpc>
            </a:pPr>
            <a:r>
              <a:rPr lang="en-US" altLang="en-US" b="1">
                <a:ea typeface="ＭＳ Ｐゴシック" charset="-128"/>
              </a:rPr>
              <a:t>Uses : Temporal and Spatial Redundancy</a:t>
            </a:r>
          </a:p>
          <a:p>
            <a:pPr eaLnBrk="1" hangingPunct="1">
              <a:lnSpc>
                <a:spcPct val="90000"/>
              </a:lnSpc>
            </a:pPr>
            <a:r>
              <a:rPr lang="en-US" altLang="en-US">
                <a:ea typeface="ＭＳ Ｐゴシック" charset="-128"/>
              </a:rPr>
              <a:t>Basically it predicts what subsequent frames of video are going to be based on previous and future frames </a:t>
            </a:r>
          </a:p>
          <a:p>
            <a:pPr eaLnBrk="1" hangingPunct="1">
              <a:lnSpc>
                <a:spcPct val="90000"/>
              </a:lnSpc>
            </a:pPr>
            <a:r>
              <a:rPr lang="en-US" altLang="en-US">
                <a:ea typeface="ＭＳ Ｐゴシック" charset="-128"/>
              </a:rPr>
              <a:t>It encodes that knowledge such that only one out of 12 frames has a complete set of digital binary information….the others have a combo of binary and vector information</a:t>
            </a:r>
          </a:p>
          <a:p>
            <a:pPr eaLnBrk="1" hangingPunct="1">
              <a:lnSpc>
                <a:spcPct val="90000"/>
              </a:lnSpc>
            </a:pPr>
            <a:r>
              <a:rPr lang="en-US" altLang="en-US">
                <a:ea typeface="ＭＳ Ｐゴシック" charset="-128"/>
              </a:rPr>
              <a:t>40:1 Compression Ratio…..makes DVDs possible</a:t>
            </a:r>
          </a:p>
        </p:txBody>
      </p:sp>
    </p:spTree>
    <p:extLst>
      <p:ext uri="{BB962C8B-B14F-4D97-AF65-F5344CB8AC3E}">
        <p14:creationId xmlns:p14="http://schemas.microsoft.com/office/powerpoint/2010/main" val="32309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AE68-CBD2-E522-8836-ED3B03F2B76B}"/>
              </a:ext>
            </a:extLst>
          </p:cNvPr>
          <p:cNvSpPr>
            <a:spLocks noGrp="1"/>
          </p:cNvSpPr>
          <p:nvPr>
            <p:ph type="title"/>
          </p:nvPr>
        </p:nvSpPr>
        <p:spPr/>
        <p:txBody>
          <a:bodyPr/>
          <a:lstStyle/>
          <a:p>
            <a:r>
              <a:rPr lang="en-US" dirty="0"/>
              <a:t>MP4 Compression</a:t>
            </a:r>
          </a:p>
        </p:txBody>
      </p:sp>
      <p:sp>
        <p:nvSpPr>
          <p:cNvPr id="3" name="Content Placeholder 2">
            <a:extLst>
              <a:ext uri="{FF2B5EF4-FFF2-40B4-BE49-F238E27FC236}">
                <a16:creationId xmlns:a16="http://schemas.microsoft.com/office/drawing/2014/main" id="{4483EA26-EF4F-C463-238B-4AE492454D26}"/>
              </a:ext>
            </a:extLst>
          </p:cNvPr>
          <p:cNvSpPr>
            <a:spLocks noGrp="1"/>
          </p:cNvSpPr>
          <p:nvPr>
            <p:ph idx="1"/>
          </p:nvPr>
        </p:nvSpPr>
        <p:spPr/>
        <p:txBody>
          <a:bodyPr>
            <a:normAutofit lnSpcReduction="10000"/>
          </a:bodyPr>
          <a:lstStyle/>
          <a:p>
            <a:endParaRPr lang="en-US" b="0" i="0" dirty="0">
              <a:solidFill>
                <a:srgbClr val="0C163B"/>
              </a:solidFill>
              <a:effectLst/>
              <a:latin typeface="Inter"/>
            </a:endParaRPr>
          </a:p>
          <a:p>
            <a:r>
              <a:rPr lang="en-US" b="0" i="0" dirty="0">
                <a:solidFill>
                  <a:srgbClr val="0C163B"/>
                </a:solidFill>
                <a:effectLst/>
                <a:latin typeface="Inter"/>
              </a:rPr>
              <a:t>MP4 is a popular </a:t>
            </a:r>
            <a:r>
              <a:rPr lang="en-US" b="1" i="0" u="sng" dirty="0">
                <a:solidFill>
                  <a:srgbClr val="3448C5"/>
                </a:solidFill>
                <a:effectLst/>
                <a:latin typeface="sofia-pro"/>
                <a:hlinkClick r:id="rId2"/>
              </a:rPr>
              <a:t>video format</a:t>
            </a:r>
            <a:r>
              <a:rPr lang="en-US" b="0" i="0" dirty="0">
                <a:solidFill>
                  <a:srgbClr val="0C163B"/>
                </a:solidFill>
                <a:effectLst/>
                <a:latin typeface="Inter"/>
              </a:rPr>
              <a:t> used to share, download, and stream video content. In addition to video, the format can store audio, images, and also subtitles</a:t>
            </a:r>
          </a:p>
          <a:p>
            <a:endParaRPr lang="en-US" dirty="0">
              <a:solidFill>
                <a:srgbClr val="0C163B"/>
              </a:solidFill>
              <a:latin typeface="Inter"/>
            </a:endParaRPr>
          </a:p>
          <a:p>
            <a:r>
              <a:rPr lang="en-US" b="0" i="0" dirty="0">
                <a:solidFill>
                  <a:srgbClr val="0C163B"/>
                </a:solidFill>
                <a:effectLst/>
                <a:latin typeface="Inter"/>
              </a:rPr>
              <a:t>MP4 provides strong compression, which is lossy but retains high video quality. This makes it highly suitable for </a:t>
            </a:r>
            <a:r>
              <a:rPr lang="en-US" b="1" i="0" u="sng" dirty="0">
                <a:solidFill>
                  <a:srgbClr val="3448C5"/>
                </a:solidFill>
                <a:effectLst/>
                <a:latin typeface="sofia-pro"/>
                <a:hlinkClick r:id="rId3"/>
              </a:rPr>
              <a:t>streaming</a:t>
            </a:r>
            <a:r>
              <a:rPr lang="en-US" b="0" i="0" dirty="0">
                <a:solidFill>
                  <a:srgbClr val="0C163B"/>
                </a:solidFill>
                <a:effectLst/>
                <a:latin typeface="Inter"/>
              </a:rPr>
              <a:t> and downloading videos over the Internet. It can package multiple media types including video, audio, images, and 3D imagery, together with complex metadata, making it possible to deliver navigation and other interactive elements to viewers. </a:t>
            </a:r>
            <a:endParaRPr lang="en-US" dirty="0"/>
          </a:p>
        </p:txBody>
      </p:sp>
    </p:spTree>
    <p:extLst>
      <p:ext uri="{BB962C8B-B14F-4D97-AF65-F5344CB8AC3E}">
        <p14:creationId xmlns:p14="http://schemas.microsoft.com/office/powerpoint/2010/main" val="1580837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33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340" name="Rectangle 4"/>
          <p:cNvSpPr>
            <a:spLocks noGrp="1" noChangeArrowheads="1"/>
          </p:cNvSpPr>
          <p:nvPr>
            <p:ph type="title"/>
          </p:nvPr>
        </p:nvSpPr>
        <p:spPr>
          <a:xfrm>
            <a:off x="1905000" y="304800"/>
            <a:ext cx="8382000" cy="1143000"/>
          </a:xfrm>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chor="ctr">
            <a:normAutofit/>
          </a:bodyPr>
          <a:lstStyle/>
          <a:p>
            <a:pPr>
              <a:defRPr/>
            </a:pPr>
            <a:r>
              <a:rPr lang="en-US" sz="4000"/>
              <a:t>The Desktop Video System</a:t>
            </a:r>
            <a:br>
              <a:rPr lang="en-US" sz="4000"/>
            </a:br>
            <a:r>
              <a:rPr lang="en-US" sz="3200"/>
              <a:t>Basic Components</a:t>
            </a:r>
          </a:p>
        </p:txBody>
      </p:sp>
      <p:sp>
        <p:nvSpPr>
          <p:cNvPr id="14341" name="Rectangle 5"/>
          <p:cNvSpPr>
            <a:spLocks noGrp="1" noChangeArrowheads="1"/>
          </p:cNvSpPr>
          <p:nvPr>
            <p:ph idx="1"/>
          </p:nvPr>
        </p:nvSpPr>
        <p:spPr>
          <a:xfrm>
            <a:off x="1981200" y="2057400"/>
            <a:ext cx="3352800" cy="25146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lnSpc>
                <a:spcPct val="90000"/>
              </a:lnSpc>
            </a:pPr>
            <a:r>
              <a:rPr lang="en-US" altLang="en-US" sz="2000">
                <a:ea typeface="ＭＳ Ｐゴシック" charset="-128"/>
              </a:rPr>
              <a:t>Analog Source</a:t>
            </a:r>
          </a:p>
          <a:p>
            <a:pPr eaLnBrk="1" hangingPunct="1">
              <a:lnSpc>
                <a:spcPct val="90000"/>
              </a:lnSpc>
            </a:pPr>
            <a:r>
              <a:rPr lang="en-US" altLang="en-US" sz="2000">
                <a:ea typeface="ＭＳ Ｐゴシック" charset="-128"/>
              </a:rPr>
              <a:t>Video Capture Card</a:t>
            </a:r>
          </a:p>
          <a:p>
            <a:pPr eaLnBrk="1" hangingPunct="1">
              <a:lnSpc>
                <a:spcPct val="90000"/>
              </a:lnSpc>
            </a:pPr>
            <a:r>
              <a:rPr lang="en-US" altLang="en-US" sz="2000">
                <a:ea typeface="ＭＳ Ｐゴシック" charset="-128"/>
              </a:rPr>
              <a:t>CPU</a:t>
            </a:r>
          </a:p>
          <a:p>
            <a:pPr eaLnBrk="1" hangingPunct="1">
              <a:lnSpc>
                <a:spcPct val="90000"/>
              </a:lnSpc>
            </a:pPr>
            <a:r>
              <a:rPr lang="en-US" altLang="en-US" sz="2000">
                <a:ea typeface="ＭＳ Ｐゴシック" charset="-128"/>
              </a:rPr>
              <a:t>Secondary Storage</a:t>
            </a:r>
          </a:p>
          <a:p>
            <a:pPr eaLnBrk="1" hangingPunct="1">
              <a:lnSpc>
                <a:spcPct val="90000"/>
              </a:lnSpc>
            </a:pPr>
            <a:r>
              <a:rPr lang="en-US" altLang="en-US" sz="2000">
                <a:ea typeface="ＭＳ Ｐゴシック" charset="-128"/>
              </a:rPr>
              <a:t>Monitor</a:t>
            </a:r>
          </a:p>
          <a:p>
            <a:pPr eaLnBrk="1" hangingPunct="1">
              <a:lnSpc>
                <a:spcPct val="90000"/>
              </a:lnSpc>
            </a:pPr>
            <a:r>
              <a:rPr lang="en-US" altLang="en-US" sz="2000">
                <a:ea typeface="ＭＳ Ｐゴシック" charset="-128"/>
              </a:rPr>
              <a:t>Edit and Playback Control</a:t>
            </a:r>
          </a:p>
        </p:txBody>
      </p:sp>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400"/>
            <a:ext cx="4573588" cy="4110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0299627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 calcmode="lin" valueType="num">
                                      <p:cBhvr additive="base">
                                        <p:cTn id="7"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1">
                                            <p:txEl>
                                              <p:pRg st="1" end="1"/>
                                            </p:txEl>
                                          </p:spTgt>
                                        </p:tgtEl>
                                        <p:attrNameLst>
                                          <p:attrName>style.visibility</p:attrName>
                                        </p:attrNameLst>
                                      </p:cBhvr>
                                      <p:to>
                                        <p:strVal val="visible"/>
                                      </p:to>
                                    </p:set>
                                    <p:anim calcmode="lin" valueType="num">
                                      <p:cBhvr additive="base">
                                        <p:cTn id="13" dur="5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41">
                                            <p:txEl>
                                              <p:pRg st="2" end="2"/>
                                            </p:txEl>
                                          </p:spTgt>
                                        </p:tgtEl>
                                        <p:attrNameLst>
                                          <p:attrName>style.visibility</p:attrName>
                                        </p:attrNameLst>
                                      </p:cBhvr>
                                      <p:to>
                                        <p:strVal val="visible"/>
                                      </p:to>
                                    </p:set>
                                    <p:anim calcmode="lin" valueType="num">
                                      <p:cBhvr additive="base">
                                        <p:cTn id="19"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41">
                                            <p:txEl>
                                              <p:pRg st="3" end="3"/>
                                            </p:txEl>
                                          </p:spTgt>
                                        </p:tgtEl>
                                        <p:attrNameLst>
                                          <p:attrName>style.visibility</p:attrName>
                                        </p:attrNameLst>
                                      </p:cBhvr>
                                      <p:to>
                                        <p:strVal val="visible"/>
                                      </p:to>
                                    </p:set>
                                    <p:anim calcmode="lin" valueType="num">
                                      <p:cBhvr additive="base">
                                        <p:cTn id="25" dur="5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1">
                                            <p:txEl>
                                              <p:pRg st="4" end="4"/>
                                            </p:txEl>
                                          </p:spTgt>
                                        </p:tgtEl>
                                        <p:attrNameLst>
                                          <p:attrName>style.visibility</p:attrName>
                                        </p:attrNameLst>
                                      </p:cBhvr>
                                      <p:to>
                                        <p:strVal val="visible"/>
                                      </p:to>
                                    </p:set>
                                    <p:anim calcmode="lin" valueType="num">
                                      <p:cBhvr additive="base">
                                        <p:cTn id="31" dur="5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41">
                                            <p:txEl>
                                              <p:pRg st="5" end="5"/>
                                            </p:txEl>
                                          </p:spTgt>
                                        </p:tgtEl>
                                        <p:attrNameLst>
                                          <p:attrName>style.visibility</p:attrName>
                                        </p:attrNameLst>
                                      </p:cBhvr>
                                      <p:to>
                                        <p:strVal val="visible"/>
                                      </p:to>
                                    </p:set>
                                    <p:anim calcmode="lin" valueType="num">
                                      <p:cBhvr additive="base">
                                        <p:cTn id="37" dur="500" fill="hold"/>
                                        <p:tgtEl>
                                          <p:spTgt spid="1434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1" name="Picture 3" descr="http://image.slidesharecdn.com/digital-video4481/95/slide-13-728.jpg?12713207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38100"/>
            <a:ext cx="92456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18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843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36547"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r>
              <a:rPr lang="en-US" altLang="en-US">
                <a:ea typeface="ＭＳ Ｐゴシック" charset="-128"/>
              </a:rPr>
              <a:t>Editing Digital Video</a:t>
            </a:r>
          </a:p>
        </p:txBody>
      </p:sp>
      <p:sp>
        <p:nvSpPr>
          <p:cNvPr id="18437" name="Rectangle 5"/>
          <p:cNvSpPr>
            <a:spLocks noGrp="1" noChangeArrowheads="1"/>
          </p:cNvSpPr>
          <p:nvPr>
            <p:ph idx="1"/>
          </p:nvPr>
        </p:nvSpPr>
        <p:spPr>
          <a:xfrm>
            <a:off x="3733800" y="1905000"/>
            <a:ext cx="6400800" cy="4953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lnSpc>
                <a:spcPct val="90000"/>
              </a:lnSpc>
            </a:pPr>
            <a:r>
              <a:rPr lang="en-US" altLang="en-US">
                <a:ea typeface="ＭＳ Ｐゴシック" charset="-128"/>
              </a:rPr>
              <a:t>Clip Logging</a:t>
            </a:r>
          </a:p>
          <a:p>
            <a:pPr eaLnBrk="1" hangingPunct="1">
              <a:lnSpc>
                <a:spcPct val="90000"/>
              </a:lnSpc>
            </a:pPr>
            <a:r>
              <a:rPr lang="en-US" altLang="en-US">
                <a:ea typeface="ＭＳ Ｐゴシック" charset="-128"/>
              </a:rPr>
              <a:t>Assembling</a:t>
            </a:r>
          </a:p>
          <a:p>
            <a:pPr eaLnBrk="1" hangingPunct="1">
              <a:lnSpc>
                <a:spcPct val="90000"/>
              </a:lnSpc>
            </a:pPr>
            <a:r>
              <a:rPr lang="en-US" altLang="en-US">
                <a:ea typeface="ＭＳ Ｐゴシック" charset="-128"/>
              </a:rPr>
              <a:t>Transitions</a:t>
            </a:r>
          </a:p>
          <a:p>
            <a:pPr lvl="1" eaLnBrk="1" hangingPunct="1">
              <a:lnSpc>
                <a:spcPct val="90000"/>
              </a:lnSpc>
            </a:pPr>
            <a:r>
              <a:rPr lang="en-US" altLang="en-US">
                <a:ea typeface="ＭＳ Ｐゴシック" charset="-128"/>
              </a:rPr>
              <a:t>dissolves</a:t>
            </a:r>
          </a:p>
          <a:p>
            <a:pPr lvl="1" eaLnBrk="1" hangingPunct="1">
              <a:lnSpc>
                <a:spcPct val="90000"/>
              </a:lnSpc>
            </a:pPr>
            <a:r>
              <a:rPr lang="en-US" altLang="en-US">
                <a:ea typeface="ＭＳ Ｐゴシック" charset="-128"/>
              </a:rPr>
              <a:t>wipes, etc.</a:t>
            </a:r>
          </a:p>
          <a:p>
            <a:pPr eaLnBrk="1" hangingPunct="1">
              <a:lnSpc>
                <a:spcPct val="90000"/>
              </a:lnSpc>
            </a:pPr>
            <a:r>
              <a:rPr lang="en-US" altLang="en-US">
                <a:ea typeface="ＭＳ Ｐゴシック" charset="-128"/>
              </a:rPr>
              <a:t>Rotoscoping</a:t>
            </a:r>
          </a:p>
          <a:p>
            <a:pPr lvl="1" eaLnBrk="1" hangingPunct="1">
              <a:lnSpc>
                <a:spcPct val="90000"/>
              </a:lnSpc>
            </a:pPr>
            <a:r>
              <a:rPr lang="en-US" altLang="en-US">
                <a:ea typeface="ＭＳ Ｐゴシック" charset="-128"/>
              </a:rPr>
              <a:t>Frame Editing (Digital Effects)</a:t>
            </a:r>
          </a:p>
          <a:p>
            <a:pPr eaLnBrk="1" hangingPunct="1">
              <a:lnSpc>
                <a:spcPct val="90000"/>
              </a:lnSpc>
            </a:pPr>
            <a:r>
              <a:rPr lang="en-US" altLang="en-US">
                <a:ea typeface="ＭＳ Ｐゴシック" charset="-128"/>
              </a:rPr>
              <a:t>Compositing</a:t>
            </a:r>
          </a:p>
          <a:p>
            <a:pPr lvl="1" eaLnBrk="1" hangingPunct="1">
              <a:lnSpc>
                <a:spcPct val="90000"/>
              </a:lnSpc>
            </a:pPr>
            <a:r>
              <a:rPr lang="en-US" altLang="en-US">
                <a:ea typeface="ＭＳ Ｐゴシック" charset="-128"/>
              </a:rPr>
              <a:t>keying</a:t>
            </a:r>
          </a:p>
          <a:p>
            <a:pPr lvl="1" eaLnBrk="1" hangingPunct="1">
              <a:lnSpc>
                <a:spcPct val="90000"/>
              </a:lnSpc>
            </a:pPr>
            <a:r>
              <a:rPr lang="en-US" altLang="en-US">
                <a:ea typeface="ＭＳ Ｐゴシック" charset="-128"/>
              </a:rPr>
              <a:t>titling</a:t>
            </a:r>
          </a:p>
        </p:txBody>
      </p:sp>
    </p:spTree>
    <p:extLst>
      <p:ext uri="{BB962C8B-B14F-4D97-AF65-F5344CB8AC3E}">
        <p14:creationId xmlns:p14="http://schemas.microsoft.com/office/powerpoint/2010/main" val="77224042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 calcmode="lin" valueType="num">
                                      <p:cBhvr additive="base">
                                        <p:cTn id="7" dur="500" fill="hold"/>
                                        <p:tgtEl>
                                          <p:spTgt spid="184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7">
                                            <p:txEl>
                                              <p:pRg st="1" end="1"/>
                                            </p:txEl>
                                          </p:spTgt>
                                        </p:tgtEl>
                                        <p:attrNameLst>
                                          <p:attrName>style.visibility</p:attrName>
                                        </p:attrNameLst>
                                      </p:cBhvr>
                                      <p:to>
                                        <p:strVal val="visible"/>
                                      </p:to>
                                    </p:set>
                                    <p:anim calcmode="lin" valueType="num">
                                      <p:cBhvr additive="base">
                                        <p:cTn id="13" dur="500" fill="hold"/>
                                        <p:tgtEl>
                                          <p:spTgt spid="184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anim calcmode="lin" valueType="num">
                                      <p:cBhvr additive="base">
                                        <p:cTn id="19" dur="500" fill="hold"/>
                                        <p:tgtEl>
                                          <p:spTgt spid="184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anim calcmode="lin" valueType="num">
                                      <p:cBhvr additive="base">
                                        <p:cTn id="23" dur="5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anim calcmode="lin" valueType="num">
                                      <p:cBhvr additive="base">
                                        <p:cTn id="27" dur="500" fill="hold"/>
                                        <p:tgtEl>
                                          <p:spTgt spid="1843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437">
                                            <p:txEl>
                                              <p:pRg st="5" end="5"/>
                                            </p:txEl>
                                          </p:spTgt>
                                        </p:tgtEl>
                                        <p:attrNameLst>
                                          <p:attrName>style.visibility</p:attrName>
                                        </p:attrNameLst>
                                      </p:cBhvr>
                                      <p:to>
                                        <p:strVal val="visible"/>
                                      </p:to>
                                    </p:set>
                                    <p:anim calcmode="lin" valueType="num">
                                      <p:cBhvr additive="base">
                                        <p:cTn id="33" dur="500" fill="hold"/>
                                        <p:tgtEl>
                                          <p:spTgt spid="1843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437">
                                            <p:txEl>
                                              <p:pRg st="6" end="6"/>
                                            </p:txEl>
                                          </p:spTgt>
                                        </p:tgtEl>
                                        <p:attrNameLst>
                                          <p:attrName>style.visibility</p:attrName>
                                        </p:attrNameLst>
                                      </p:cBhvr>
                                      <p:to>
                                        <p:strVal val="visible"/>
                                      </p:to>
                                    </p:set>
                                    <p:anim calcmode="lin" valueType="num">
                                      <p:cBhvr additive="base">
                                        <p:cTn id="37" dur="500" fill="hold"/>
                                        <p:tgtEl>
                                          <p:spTgt spid="1843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437">
                                            <p:txEl>
                                              <p:pRg st="7" end="7"/>
                                            </p:txEl>
                                          </p:spTgt>
                                        </p:tgtEl>
                                        <p:attrNameLst>
                                          <p:attrName>style.visibility</p:attrName>
                                        </p:attrNameLst>
                                      </p:cBhvr>
                                      <p:to>
                                        <p:strVal val="visible"/>
                                      </p:to>
                                    </p:set>
                                    <p:anim calcmode="lin" valueType="num">
                                      <p:cBhvr additive="base">
                                        <p:cTn id="43" dur="500" fill="hold"/>
                                        <p:tgtEl>
                                          <p:spTgt spid="1843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437">
                                            <p:txEl>
                                              <p:pRg st="8" end="8"/>
                                            </p:txEl>
                                          </p:spTgt>
                                        </p:tgtEl>
                                        <p:attrNameLst>
                                          <p:attrName>style.visibility</p:attrName>
                                        </p:attrNameLst>
                                      </p:cBhvr>
                                      <p:to>
                                        <p:strVal val="visible"/>
                                      </p:to>
                                    </p:set>
                                    <p:anim calcmode="lin" valueType="num">
                                      <p:cBhvr additive="base">
                                        <p:cTn id="47" dur="500" fill="hold"/>
                                        <p:tgtEl>
                                          <p:spTgt spid="1843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7">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437">
                                            <p:txEl>
                                              <p:pRg st="9" end="9"/>
                                            </p:txEl>
                                          </p:spTgt>
                                        </p:tgtEl>
                                        <p:attrNameLst>
                                          <p:attrName>style.visibility</p:attrName>
                                        </p:attrNameLst>
                                      </p:cBhvr>
                                      <p:to>
                                        <p:strVal val="visible"/>
                                      </p:to>
                                    </p:set>
                                    <p:anim calcmode="lin" valueType="num">
                                      <p:cBhvr additive="base">
                                        <p:cTn id="51" dur="500" fill="hold"/>
                                        <p:tgtEl>
                                          <p:spTgt spid="1843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2"/>
            <a:extLst>
              <a:ext uri="{FF2B5EF4-FFF2-40B4-BE49-F238E27FC236}">
                <a16:creationId xmlns:a16="http://schemas.microsoft.com/office/drawing/2014/main" id="{9F5E2E08-B977-2250-065D-F3C71FC2E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815975"/>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ee Thomas Edison's Steampunk Version of Oculus Rift | WIRED">
            <a:extLst>
              <a:ext uri="{FF2B5EF4-FFF2-40B4-BE49-F238E27FC236}">
                <a16:creationId xmlns:a16="http://schemas.microsoft.com/office/drawing/2014/main" id="{1F6392F6-2B7B-5E4C-F459-A862B0CE7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975" y="129628"/>
            <a:ext cx="4833681" cy="46579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2F9E3C-E037-E02F-A175-B3563FE6A086}"/>
              </a:ext>
            </a:extLst>
          </p:cNvPr>
          <p:cNvSpPr txBox="1"/>
          <p:nvPr/>
        </p:nvSpPr>
        <p:spPr>
          <a:xfrm>
            <a:off x="2002502" y="5243513"/>
            <a:ext cx="7286625" cy="584775"/>
          </a:xfrm>
          <a:prstGeom prst="rect">
            <a:avLst/>
          </a:prstGeom>
          <a:noFill/>
        </p:spPr>
        <p:txBody>
          <a:bodyPr wrap="square" rtlCol="0">
            <a:spAutoFit/>
          </a:bodyPr>
          <a:lstStyle/>
          <a:p>
            <a:r>
              <a:rPr lang="en-US" sz="3200" dirty="0"/>
              <a:t>		Kinetoscope viewer</a:t>
            </a:r>
          </a:p>
        </p:txBody>
      </p:sp>
      <p:sp>
        <p:nvSpPr>
          <p:cNvPr id="6" name="TextBox 5">
            <a:extLst>
              <a:ext uri="{FF2B5EF4-FFF2-40B4-BE49-F238E27FC236}">
                <a16:creationId xmlns:a16="http://schemas.microsoft.com/office/drawing/2014/main" id="{9DF1748A-885B-7030-7C41-61148E17C992}"/>
              </a:ext>
            </a:extLst>
          </p:cNvPr>
          <p:cNvSpPr txBox="1"/>
          <p:nvPr/>
        </p:nvSpPr>
        <p:spPr>
          <a:xfrm>
            <a:off x="312235" y="5828288"/>
            <a:ext cx="11117766" cy="1015663"/>
          </a:xfrm>
          <a:prstGeom prst="rect">
            <a:avLst/>
          </a:prstGeom>
          <a:noFill/>
        </p:spPr>
        <p:txBody>
          <a:bodyPr wrap="square" rtlCol="0">
            <a:spAutoFit/>
          </a:bodyPr>
          <a:lstStyle/>
          <a:p>
            <a:r>
              <a:rPr lang="en-US" sz="2000" b="0" i="0" dirty="0">
                <a:solidFill>
                  <a:srgbClr val="1F1F1F"/>
                </a:solidFill>
                <a:effectLst/>
                <a:latin typeface="Google Sans"/>
              </a:rPr>
              <a:t>Kinetoscope, </a:t>
            </a:r>
            <a:r>
              <a:rPr lang="en-US" sz="2000" b="0" i="0" dirty="0">
                <a:solidFill>
                  <a:srgbClr val="040C28"/>
                </a:solidFill>
                <a:effectLst/>
                <a:latin typeface="Google Sans"/>
              </a:rPr>
              <a:t>forerunner of the motion-picture film projector</a:t>
            </a:r>
            <a:r>
              <a:rPr lang="en-US" sz="2000" b="0" i="0" dirty="0">
                <a:solidFill>
                  <a:srgbClr val="1F1F1F"/>
                </a:solidFill>
                <a:effectLst/>
                <a:latin typeface="Google Sans"/>
              </a:rPr>
              <a:t>, invented by Thomas A. Edison and William Dickson of the United States in 1891. In it, a strip of film was passed rapidly between a lens and an electric light bulb while the viewer peered through a peephole.</a:t>
            </a:r>
            <a:endParaRPr lang="en-US" sz="2000" dirty="0"/>
          </a:p>
        </p:txBody>
      </p:sp>
    </p:spTree>
    <p:extLst>
      <p:ext uri="{BB962C8B-B14F-4D97-AF65-F5344CB8AC3E}">
        <p14:creationId xmlns:p14="http://schemas.microsoft.com/office/powerpoint/2010/main" val="3468041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altLang="en-US" sz="4000">
                <a:ea typeface="ＭＳ Ｐゴシック" charset="-128"/>
              </a:rPr>
              <a:t>Compositing…..First we have a Mountain</a:t>
            </a:r>
          </a:p>
        </p:txBody>
      </p:sp>
      <p:pic>
        <p:nvPicPr>
          <p:cNvPr id="238594" name="Picture 3" descr="Finished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395538"/>
            <a:ext cx="65532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258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title"/>
          </p:nvPr>
        </p:nvSpPr>
        <p:spPr/>
        <p:txBody>
          <a:bodyPr/>
          <a:lstStyle/>
          <a:p>
            <a:pPr eaLnBrk="1" hangingPunct="1"/>
            <a:r>
              <a:rPr lang="en-US" altLang="en-US" dirty="0">
                <a:ea typeface="ＭＳ Ｐゴシック" charset="-128"/>
              </a:rPr>
              <a:t>We create a digital airplane</a:t>
            </a:r>
          </a:p>
        </p:txBody>
      </p:sp>
      <p:pic>
        <p:nvPicPr>
          <p:cNvPr id="240642" name="Picture 3" descr="Small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1"/>
            <a:ext cx="62484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55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136775" y="45878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242690" name="Group 3"/>
          <p:cNvGrpSpPr>
            <a:grpSpLocks/>
          </p:cNvGrpSpPr>
          <p:nvPr/>
        </p:nvGrpSpPr>
        <p:grpSpPr bwMode="auto">
          <a:xfrm>
            <a:off x="2136775" y="458788"/>
            <a:ext cx="7315200" cy="3657600"/>
            <a:chOff x="0" y="0"/>
            <a:chExt cx="4608" cy="2304"/>
          </a:xfrm>
        </p:grpSpPr>
        <p:sp>
          <p:nvSpPr>
            <p:cNvPr id="51204" name="Rectangle 4"/>
            <p:cNvSpPr>
              <a:spLocks noChangeArrowheads="1"/>
            </p:cNvSpPr>
            <p:nvPr/>
          </p:nvSpPr>
          <p:spPr bwMode="auto">
            <a:xfrm>
              <a:off x="0" y="0"/>
              <a:ext cx="2304" cy="2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a:t>  </a:t>
              </a:r>
              <a:r>
                <a:rPr lang="en-US" altLang="en-US" sz="21000"/>
                <a:t> </a:t>
              </a:r>
              <a:r>
                <a:rPr lang="en-US" altLang="en-US"/>
                <a:t>                                                     </a:t>
              </a:r>
            </a:p>
          </p:txBody>
        </p:sp>
        <p:sp>
          <p:nvSpPr>
            <p:cNvPr id="51205" name="Rectangle 5"/>
            <p:cNvSpPr>
              <a:spLocks noChangeArrowheads="1"/>
            </p:cNvSpPr>
            <p:nvPr/>
          </p:nvSpPr>
          <p:spPr bwMode="auto">
            <a:xfrm>
              <a:off x="2304" y="0"/>
              <a:ext cx="2304" cy="2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a:t>  </a:t>
              </a:r>
              <a:r>
                <a:rPr lang="en-US" altLang="en-US" sz="21000"/>
                <a:t> </a:t>
              </a:r>
              <a:r>
                <a:rPr lang="en-US" altLang="en-US"/>
                <a:t>                                                     </a:t>
              </a:r>
            </a:p>
          </p:txBody>
        </p:sp>
      </p:grpSp>
      <p:sp>
        <p:nvSpPr>
          <p:cNvPr id="51206" name="Rectangle 6"/>
          <p:cNvSpPr>
            <a:spLocks noChangeArrowheads="1"/>
          </p:cNvSpPr>
          <p:nvPr/>
        </p:nvSpPr>
        <p:spPr bwMode="auto">
          <a:xfrm>
            <a:off x="2136775" y="4116389"/>
            <a:ext cx="73152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defRPr/>
            </a:pPr>
            <a:endParaRPr lang="en-US">
              <a:ea typeface="ＭＳ Ｐゴシック" charset="0"/>
            </a:endParaRPr>
          </a:p>
        </p:txBody>
      </p:sp>
      <p:pic>
        <p:nvPicPr>
          <p:cNvPr id="242692" name="Picture 7" descr="Plane_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47801"/>
            <a:ext cx="63817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 Box 8"/>
          <p:cNvSpPr txBox="1">
            <a:spLocks noChangeArrowheads="1"/>
          </p:cNvSpPr>
          <p:nvPr/>
        </p:nvSpPr>
        <p:spPr bwMode="auto">
          <a:xfrm>
            <a:off x="2590800" y="304800"/>
            <a:ext cx="6553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3200" b="1"/>
              <a:t>Mountain and Plane…..Together !!</a:t>
            </a:r>
          </a:p>
        </p:txBody>
      </p:sp>
    </p:spTree>
    <p:extLst>
      <p:ext uri="{BB962C8B-B14F-4D97-AF65-F5344CB8AC3E}">
        <p14:creationId xmlns:p14="http://schemas.microsoft.com/office/powerpoint/2010/main" val="1171617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048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0484" name="Rectangle 4"/>
          <p:cNvSpPr>
            <a:spLocks noGrp="1" noChangeArrowheads="1"/>
          </p:cNvSpPr>
          <p:nvPr>
            <p:ph type="title"/>
          </p:nvPr>
        </p:nvSpPr>
        <p:spPr>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rtlCol="0" anchor="ctr">
            <a:normAutofit/>
          </a:bodyPr>
          <a:lstStyle/>
          <a:p>
            <a:pPr>
              <a:defRPr/>
            </a:pPr>
            <a:r>
              <a:rPr lang="en-US">
                <a:ea typeface="+mj-ea"/>
                <a:cs typeface="+mj-cs"/>
              </a:rPr>
              <a:t>Digital Video</a:t>
            </a:r>
            <a:br>
              <a:rPr lang="en-US">
                <a:ea typeface="+mj-ea"/>
                <a:cs typeface="+mj-cs"/>
              </a:rPr>
            </a:br>
            <a:r>
              <a:rPr lang="en-US">
                <a:ea typeface="+mj-ea"/>
                <a:cs typeface="+mj-cs"/>
              </a:rPr>
              <a:t> </a:t>
            </a:r>
            <a:r>
              <a:rPr lang="en-US" sz="3600"/>
              <a:t>The Entire Process Illustrated</a:t>
            </a: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4" y="1993900"/>
            <a:ext cx="440848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04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124201"/>
            <a:ext cx="4343400" cy="164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000626"/>
            <a:ext cx="4745038" cy="185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0489" name="Line 9"/>
          <p:cNvSpPr>
            <a:spLocks noChangeShapeType="1"/>
          </p:cNvSpPr>
          <p:nvPr/>
        </p:nvSpPr>
        <p:spPr bwMode="auto">
          <a:xfrm>
            <a:off x="4800600" y="3657600"/>
            <a:ext cx="762000" cy="3048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0490" name="Line 10"/>
          <p:cNvSpPr>
            <a:spLocks noChangeShapeType="1"/>
          </p:cNvSpPr>
          <p:nvPr/>
        </p:nvSpPr>
        <p:spPr bwMode="auto">
          <a:xfrm flipH="1">
            <a:off x="6934200" y="4953000"/>
            <a:ext cx="838200" cy="4572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Tree>
    <p:extLst>
      <p:ext uri="{BB962C8B-B14F-4D97-AF65-F5344CB8AC3E}">
        <p14:creationId xmlns:p14="http://schemas.microsoft.com/office/powerpoint/2010/main" val="1781605540"/>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Title 1"/>
          <p:cNvSpPr>
            <a:spLocks noGrp="1"/>
          </p:cNvSpPr>
          <p:nvPr>
            <p:ph type="title"/>
          </p:nvPr>
        </p:nvSpPr>
        <p:spPr>
          <a:xfrm>
            <a:off x="838200" y="365125"/>
            <a:ext cx="10515600" cy="611059"/>
          </a:xfrm>
        </p:spPr>
        <p:txBody>
          <a:bodyPr>
            <a:normAutofit fontScale="90000"/>
          </a:bodyPr>
          <a:lstStyle/>
          <a:p>
            <a:pPr eaLnBrk="1" hangingPunct="1"/>
            <a:r>
              <a:rPr lang="en-US" altLang="en-US">
                <a:ea typeface="ＭＳ Ｐゴシック" charset="-128"/>
              </a:rPr>
              <a:t>Digital Cinema</a:t>
            </a:r>
          </a:p>
        </p:txBody>
      </p:sp>
      <p:sp>
        <p:nvSpPr>
          <p:cNvPr id="247810" name="Content Placeholder 2"/>
          <p:cNvSpPr>
            <a:spLocks noGrp="1"/>
          </p:cNvSpPr>
          <p:nvPr>
            <p:ph idx="1"/>
          </p:nvPr>
        </p:nvSpPr>
        <p:spPr>
          <a:xfrm>
            <a:off x="838200" y="1062681"/>
            <a:ext cx="10515600" cy="5114282"/>
          </a:xfrm>
        </p:spPr>
        <p:txBody>
          <a:bodyPr/>
          <a:lstStyle/>
          <a:p>
            <a:pPr eaLnBrk="1" hangingPunct="1"/>
            <a:r>
              <a:rPr lang="en-US" altLang="en-US" dirty="0">
                <a:ea typeface="ＭＳ Ｐゴシック" charset="-128"/>
              </a:rPr>
              <a:t>Has replaced traditional film in all major movie theatres</a:t>
            </a:r>
          </a:p>
          <a:p>
            <a:pPr eaLnBrk="1" hangingPunct="1"/>
            <a:r>
              <a:rPr lang="en-US" altLang="en-US" dirty="0">
                <a:ea typeface="ＭＳ Ｐゴシック" charset="-128"/>
              </a:rPr>
              <a:t>Movies are shipped in encrypted memory packs or downloaded to the theatres</a:t>
            </a:r>
          </a:p>
          <a:p>
            <a:pPr eaLnBrk="1" hangingPunct="1"/>
            <a:r>
              <a:rPr lang="en-US" altLang="en-US" dirty="0">
                <a:ea typeface="ＭＳ Ｐゴシック" charset="-128"/>
              </a:rPr>
              <a:t>Ensures that every viewing is at the same level of quality</a:t>
            </a:r>
          </a:p>
          <a:p>
            <a:pPr eaLnBrk="1" hangingPunct="1"/>
            <a:r>
              <a:rPr lang="en-US" altLang="en-US" dirty="0">
                <a:ea typeface="ＭＳ Ｐゴシック" charset="-128"/>
              </a:rPr>
              <a:t>Prevents counterfeiting and theft</a:t>
            </a:r>
          </a:p>
        </p:txBody>
      </p:sp>
      <p:pic>
        <p:nvPicPr>
          <p:cNvPr id="4" name="Picture 3" descr="arco 3-Chip DLP Projector: Picture 1 regular"/>
          <p:cNvPicPr/>
          <p:nvPr/>
        </p:nvPicPr>
        <p:blipFill>
          <a:blip r:embed="rId2">
            <a:extLst>
              <a:ext uri="{28A0092B-C50C-407E-A947-70E740481C1C}">
                <a14:useLocalDpi xmlns:a14="http://schemas.microsoft.com/office/drawing/2010/main" val="0"/>
              </a:ext>
            </a:extLst>
          </a:blip>
          <a:srcRect/>
          <a:stretch>
            <a:fillRect/>
          </a:stretch>
        </p:blipFill>
        <p:spPr bwMode="auto">
          <a:xfrm>
            <a:off x="6536723" y="2878626"/>
            <a:ext cx="3866103" cy="3855806"/>
          </a:xfrm>
          <a:prstGeom prst="rect">
            <a:avLst/>
          </a:prstGeom>
          <a:noFill/>
          <a:ln>
            <a:noFill/>
          </a:ln>
        </p:spPr>
      </p:pic>
    </p:spTree>
    <p:extLst>
      <p:ext uri="{BB962C8B-B14F-4D97-AF65-F5344CB8AC3E}">
        <p14:creationId xmlns:p14="http://schemas.microsoft.com/office/powerpoint/2010/main" val="163544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939" y="617538"/>
            <a:ext cx="7793037" cy="601662"/>
          </a:xfrm>
        </p:spPr>
        <p:txBody>
          <a:bodyPr rtlCol="0">
            <a:normAutofit fontScale="90000"/>
          </a:bodyPr>
          <a:lstStyle/>
          <a:p>
            <a:pPr>
              <a:defRPr/>
            </a:pPr>
            <a:r>
              <a:rPr lang="en-US" sz="3600" dirty="0"/>
              <a:t>So What does Digital Video make 			possible?</a:t>
            </a:r>
          </a:p>
        </p:txBody>
      </p:sp>
      <p:sp>
        <p:nvSpPr>
          <p:cNvPr id="3" name="Content Placeholder 2"/>
          <p:cNvSpPr>
            <a:spLocks noGrp="1"/>
          </p:cNvSpPr>
          <p:nvPr>
            <p:ph idx="1"/>
          </p:nvPr>
        </p:nvSpPr>
        <p:spPr>
          <a:xfrm>
            <a:off x="2706688" y="1828801"/>
            <a:ext cx="7772400" cy="4303713"/>
          </a:xfrm>
        </p:spPr>
        <p:txBody>
          <a:bodyPr rtlCol="0">
            <a:normAutofit/>
          </a:bodyPr>
          <a:lstStyle/>
          <a:p>
            <a:pPr>
              <a:defRPr/>
            </a:pPr>
            <a:r>
              <a:rPr lang="en-US" dirty="0">
                <a:ea typeface="+mn-ea"/>
                <a:cs typeface="+mn-cs"/>
              </a:rPr>
              <a:t>Anyone can produce, direct, shoot, edit and publish a hi-</a:t>
            </a:r>
            <a:r>
              <a:rPr lang="en-US" dirty="0" err="1">
                <a:ea typeface="+mn-ea"/>
                <a:cs typeface="+mn-cs"/>
              </a:rPr>
              <a:t>def</a:t>
            </a:r>
            <a:r>
              <a:rPr lang="en-US" dirty="0">
                <a:ea typeface="+mn-ea"/>
                <a:cs typeface="+mn-cs"/>
              </a:rPr>
              <a:t> video</a:t>
            </a:r>
          </a:p>
          <a:p>
            <a:pPr>
              <a:defRPr/>
            </a:pPr>
            <a:r>
              <a:rPr lang="en-US" dirty="0">
                <a:ea typeface="+mn-ea"/>
                <a:cs typeface="+mn-cs"/>
              </a:rPr>
              <a:t>Portability </a:t>
            </a:r>
          </a:p>
          <a:p>
            <a:pPr>
              <a:defRPr/>
            </a:pPr>
            <a:r>
              <a:rPr lang="en-US" dirty="0">
                <a:ea typeface="+mn-ea"/>
                <a:cs typeface="+mn-cs"/>
              </a:rPr>
              <a:t>Self publishing over the net</a:t>
            </a:r>
          </a:p>
          <a:p>
            <a:pPr>
              <a:defRPr/>
            </a:pPr>
            <a:r>
              <a:rPr lang="en-US" dirty="0">
                <a:ea typeface="+mn-ea"/>
                <a:cs typeface="+mn-cs"/>
              </a:rPr>
              <a:t>Video on Demand</a:t>
            </a:r>
          </a:p>
          <a:p>
            <a:pPr lvl="1">
              <a:buFont typeface="Arial"/>
              <a:buChar char="–"/>
              <a:defRPr/>
            </a:pPr>
            <a:r>
              <a:rPr lang="en-US" dirty="0">
                <a:ea typeface="+mn-ea"/>
              </a:rPr>
              <a:t>Downloading</a:t>
            </a:r>
          </a:p>
          <a:p>
            <a:pPr lvl="1">
              <a:buFont typeface="Arial"/>
              <a:buChar char="–"/>
              <a:defRPr/>
            </a:pPr>
            <a:r>
              <a:rPr lang="en-US" dirty="0">
                <a:ea typeface="+mn-ea"/>
              </a:rPr>
              <a:t>Streaming</a:t>
            </a:r>
          </a:p>
          <a:p>
            <a:pPr lvl="1">
              <a:buFont typeface="Arial"/>
              <a:buChar char="–"/>
              <a:defRPr/>
            </a:pPr>
            <a:r>
              <a:rPr lang="en-US" dirty="0">
                <a:ea typeface="+mn-ea"/>
              </a:rPr>
              <a:t>Purchasing</a:t>
            </a:r>
          </a:p>
          <a:p>
            <a:pPr marL="57150" indent="0">
              <a:buNone/>
              <a:defRPr/>
            </a:pPr>
            <a:r>
              <a:rPr lang="en-US" dirty="0">
                <a:ea typeface="+mn-ea"/>
                <a:cs typeface="+mn-cs"/>
              </a:rPr>
              <a:t>And it gets cheaper every day!</a:t>
            </a:r>
          </a:p>
          <a:p>
            <a:pPr marL="57150" indent="0">
              <a:buNone/>
              <a:defRPr/>
            </a:pPr>
            <a:endParaRPr lang="en-US" dirty="0">
              <a:ea typeface="+mn-ea"/>
              <a:cs typeface="+mn-cs"/>
            </a:endParaRPr>
          </a:p>
          <a:p>
            <a:pPr lvl="1">
              <a:buFont typeface="Arial"/>
              <a:buChar char="–"/>
              <a:defRPr/>
            </a:pPr>
            <a:endParaRPr lang="en-US" dirty="0">
              <a:ea typeface="+mn-ea"/>
            </a:endParaRPr>
          </a:p>
          <a:p>
            <a:pPr>
              <a:defRPr/>
            </a:pPr>
            <a:endParaRPr lang="en-US" dirty="0">
              <a:ea typeface="+mn-ea"/>
              <a:cs typeface="+mn-cs"/>
            </a:endParaRPr>
          </a:p>
        </p:txBody>
      </p:sp>
    </p:spTree>
    <p:extLst>
      <p:ext uri="{BB962C8B-B14F-4D97-AF65-F5344CB8AC3E}">
        <p14:creationId xmlns:p14="http://schemas.microsoft.com/office/powerpoint/2010/main" val="2054171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r>
              <a:rPr lang="en-US" altLang="en-US">
                <a:ea typeface="ＭＳ Ｐゴシック" charset="-128"/>
              </a:rPr>
              <a:t>Summary</a:t>
            </a:r>
          </a:p>
        </p:txBody>
      </p:sp>
      <p:sp>
        <p:nvSpPr>
          <p:cNvPr id="249858" name="Rectangle 3"/>
          <p:cNvSpPr>
            <a:spLocks noGrp="1" noChangeArrowheads="1"/>
          </p:cNvSpPr>
          <p:nvPr>
            <p:ph idx="1"/>
          </p:nvPr>
        </p:nvSpPr>
        <p:spPr>
          <a:xfrm>
            <a:off x="2209800" y="2133600"/>
            <a:ext cx="8001000" cy="4495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lnSpc>
                <a:spcPct val="90000"/>
              </a:lnSpc>
            </a:pPr>
            <a:r>
              <a:rPr lang="en-US" altLang="en-US">
                <a:ea typeface="ＭＳ Ｐゴシック" charset="-128"/>
              </a:rPr>
              <a:t>Digital video is:</a:t>
            </a:r>
          </a:p>
          <a:p>
            <a:pPr lvl="1" eaLnBrk="1" hangingPunct="1">
              <a:lnSpc>
                <a:spcPct val="90000"/>
              </a:lnSpc>
            </a:pPr>
            <a:r>
              <a:rPr lang="en-US" altLang="en-US">
                <a:ea typeface="ＭＳ Ｐゴシック" charset="-128"/>
              </a:rPr>
              <a:t>scalable</a:t>
            </a:r>
          </a:p>
          <a:p>
            <a:pPr lvl="1" eaLnBrk="1" hangingPunct="1">
              <a:lnSpc>
                <a:spcPct val="90000"/>
              </a:lnSpc>
            </a:pPr>
            <a:r>
              <a:rPr lang="en-US" altLang="en-US">
                <a:ea typeface="ＭＳ Ｐゴシック" charset="-128"/>
              </a:rPr>
              <a:t>allows unlimited editing</a:t>
            </a:r>
          </a:p>
          <a:p>
            <a:pPr lvl="1" eaLnBrk="1" hangingPunct="1">
              <a:lnSpc>
                <a:spcPct val="90000"/>
              </a:lnSpc>
            </a:pPr>
            <a:r>
              <a:rPr lang="en-US" altLang="en-US">
                <a:ea typeface="ＭＳ Ｐゴシック" charset="-128"/>
              </a:rPr>
              <a:t>has interactive potential</a:t>
            </a:r>
          </a:p>
          <a:p>
            <a:pPr eaLnBrk="1" hangingPunct="1">
              <a:lnSpc>
                <a:spcPct val="90000"/>
              </a:lnSpc>
            </a:pPr>
            <a:r>
              <a:rPr lang="en-US" altLang="en-US">
                <a:ea typeface="ＭＳ Ｐゴシック" charset="-128"/>
              </a:rPr>
              <a:t>Digital video can be produced with desktop systems</a:t>
            </a:r>
          </a:p>
          <a:p>
            <a:pPr eaLnBrk="1" hangingPunct="1">
              <a:lnSpc>
                <a:spcPct val="90000"/>
              </a:lnSpc>
            </a:pPr>
            <a:r>
              <a:rPr lang="en-US" altLang="en-US">
                <a:ea typeface="ＭＳ Ｐゴシック" charset="-128"/>
              </a:rPr>
              <a:t>Flexible editing and playback options are major advantages</a:t>
            </a:r>
          </a:p>
          <a:p>
            <a:pPr eaLnBrk="1" hangingPunct="1">
              <a:lnSpc>
                <a:spcPct val="90000"/>
              </a:lnSpc>
            </a:pPr>
            <a:r>
              <a:rPr lang="en-US" altLang="en-US">
                <a:ea typeface="ＭＳ Ｐゴシック" charset="-128"/>
              </a:rPr>
              <a:t>Storage requirement is biggest challenge</a:t>
            </a:r>
          </a:p>
          <a:p>
            <a:pPr lvl="1" eaLnBrk="1" hangingPunct="1">
              <a:lnSpc>
                <a:spcPct val="90000"/>
              </a:lnSpc>
            </a:pPr>
            <a:r>
              <a:rPr lang="en-US" altLang="en-US">
                <a:ea typeface="ＭＳ Ｐゴシック" charset="-128"/>
              </a:rPr>
              <a:t>But, Remember Moore</a:t>
            </a:r>
            <a:r>
              <a:rPr lang="ja-JP" altLang="en-US">
                <a:latin typeface="Arial" charset="0"/>
                <a:ea typeface="ＭＳ Ｐゴシック" charset="-128"/>
              </a:rPr>
              <a:t>’</a:t>
            </a:r>
            <a:r>
              <a:rPr lang="en-US" altLang="ja-JP">
                <a:ea typeface="ＭＳ Ｐゴシック" charset="-128"/>
              </a:rPr>
              <a:t>s Law !!</a:t>
            </a:r>
            <a:endParaRPr lang="en-US" altLang="en-US">
              <a:ea typeface="ＭＳ Ｐゴシック" charset="-128"/>
            </a:endParaRPr>
          </a:p>
        </p:txBody>
      </p:sp>
    </p:spTree>
    <p:extLst>
      <p:ext uri="{BB962C8B-B14F-4D97-AF65-F5344CB8AC3E}">
        <p14:creationId xmlns:p14="http://schemas.microsoft.com/office/powerpoint/2010/main" val="151186273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5"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1371600"/>
            <a:ext cx="460851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p:cNvSpPr>
          <p:nvPr>
            <p:ph type="title"/>
          </p:nvPr>
        </p:nvSpPr>
        <p:spPr>
          <a:xfrm>
            <a:off x="1806575" y="838200"/>
            <a:ext cx="8572500" cy="457200"/>
          </a:xfrm>
        </p:spPr>
        <p:txBody>
          <a:bodyPr rtlCol="0">
            <a:normAutofit fontScale="90000"/>
          </a:bodyPr>
          <a:lstStyle/>
          <a:p>
            <a:pPr>
              <a:defRPr/>
            </a:pPr>
            <a:br>
              <a:rPr lang="en-US" sz="3600" b="1" dirty="0">
                <a:solidFill>
                  <a:schemeClr val="hlink"/>
                </a:solidFill>
              </a:rPr>
            </a:br>
            <a:endParaRPr lang="en-US" sz="3600" dirty="0">
              <a:solidFill>
                <a:srgbClr val="FF7F01"/>
              </a:solidFill>
              <a:latin typeface="Arial" charset="0"/>
            </a:endParaRPr>
          </a:p>
        </p:txBody>
      </p:sp>
      <p:sp>
        <p:nvSpPr>
          <p:cNvPr id="251907" name="Rectangle 35"/>
          <p:cNvSpPr>
            <a:spLocks noGrp="1"/>
          </p:cNvSpPr>
          <p:nvPr>
            <p:ph idx="1"/>
          </p:nvPr>
        </p:nvSpPr>
        <p:spPr>
          <a:xfrm>
            <a:off x="1524000" y="2390776"/>
            <a:ext cx="4495800" cy="3078163"/>
          </a:xfrm>
        </p:spPr>
        <p:txBody>
          <a:bodyPr/>
          <a:lstStyle/>
          <a:p>
            <a:pPr eaLnBrk="1" hangingPunct="1"/>
            <a:r>
              <a:rPr lang="en-US" altLang="en-US" dirty="0">
                <a:latin typeface="Arial" charset="0"/>
                <a:ea typeface="ＭＳ Ｐゴシック" charset="-128"/>
              </a:rPr>
              <a:t>Don’t Be Afraid of the Technology</a:t>
            </a:r>
          </a:p>
          <a:p>
            <a:pPr eaLnBrk="1" hangingPunct="1"/>
            <a:r>
              <a:rPr lang="en-US" altLang="en-US" dirty="0">
                <a:latin typeface="Arial" charset="0"/>
                <a:ea typeface="ＭＳ Ｐゴシック" charset="-128"/>
              </a:rPr>
              <a:t>Take the Plunge!</a:t>
            </a:r>
          </a:p>
        </p:txBody>
      </p:sp>
      <p:sp>
        <p:nvSpPr>
          <p:cNvPr id="2" name="Slide Number Placeholder 1"/>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FF5C29C-D234-184E-88B6-891CFB8EADC8}" type="slidenum">
              <a:rPr lang="en-US" altLang="en-US" sz="1200">
                <a:solidFill>
                  <a:srgbClr val="898989"/>
                </a:solidFill>
              </a:rPr>
              <a:pPr/>
              <a:t>47</a:t>
            </a:fld>
            <a:endParaRPr lang="en-US" altLang="en-US" sz="1200">
              <a:solidFill>
                <a:srgbClr val="898989"/>
              </a:solidFill>
            </a:endParaRPr>
          </a:p>
        </p:txBody>
      </p:sp>
    </p:spTree>
    <p:extLst>
      <p:ext uri="{BB962C8B-B14F-4D97-AF65-F5344CB8AC3E}">
        <p14:creationId xmlns:p14="http://schemas.microsoft.com/office/powerpoint/2010/main" val="1878838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024063" y="2665413"/>
            <a:ext cx="1611312" cy="3514568"/>
            <a:chOff x="500063" y="2665413"/>
            <a:chExt cx="1611312" cy="3514168"/>
          </a:xfrm>
        </p:grpSpPr>
        <p:pic>
          <p:nvPicPr>
            <p:cNvPr id="25397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665413"/>
              <a:ext cx="1611312"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71" name="TextBox 4"/>
            <p:cNvSpPr txBox="1">
              <a:spLocks noChangeArrowheads="1"/>
            </p:cNvSpPr>
            <p:nvPr/>
          </p:nvSpPr>
          <p:spPr bwMode="auto">
            <a:xfrm>
              <a:off x="695325" y="4610100"/>
              <a:ext cx="1416050" cy="156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r>
                <a:rPr lang="en-US" altLang="en-US" b="1">
                  <a:solidFill>
                    <a:srgbClr val="FF7F01"/>
                  </a:solidFill>
                  <a:latin typeface="Tahoma" charset="0"/>
                </a:rPr>
                <a:t>Step 1:</a:t>
              </a:r>
            </a:p>
            <a:p>
              <a:pPr algn="ctr" eaLnBrk="1" hangingPunct="1"/>
              <a:r>
                <a:rPr lang="en-US" altLang="en-US">
                  <a:latin typeface="Tahoma" charset="0"/>
                </a:rPr>
                <a:t>Produce a Great Video</a:t>
              </a:r>
            </a:p>
          </p:txBody>
        </p:sp>
      </p:grpSp>
      <p:grpSp>
        <p:nvGrpSpPr>
          <p:cNvPr id="5" name="Group 4"/>
          <p:cNvGrpSpPr>
            <a:grpSpLocks/>
          </p:cNvGrpSpPr>
          <p:nvPr/>
        </p:nvGrpSpPr>
        <p:grpSpPr bwMode="auto">
          <a:xfrm>
            <a:off x="3657601" y="2489200"/>
            <a:ext cx="2282825" cy="3319870"/>
            <a:chOff x="2133600" y="2489200"/>
            <a:chExt cx="2282825" cy="3319513"/>
          </a:xfrm>
        </p:grpSpPr>
        <p:pic>
          <p:nvPicPr>
            <p:cNvPr id="25396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248920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68" name="TextBox 6"/>
            <p:cNvSpPr txBox="1">
              <a:spLocks noChangeArrowheads="1"/>
            </p:cNvSpPr>
            <p:nvPr/>
          </p:nvSpPr>
          <p:spPr bwMode="auto">
            <a:xfrm>
              <a:off x="2859088" y="4608513"/>
              <a:ext cx="1416050" cy="12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r>
                <a:rPr lang="en-US" altLang="en-US" b="1">
                  <a:solidFill>
                    <a:srgbClr val="FF7F01"/>
                  </a:solidFill>
                  <a:latin typeface="Tahoma" charset="0"/>
                </a:rPr>
                <a:t>Step 2:</a:t>
              </a:r>
            </a:p>
            <a:p>
              <a:pPr algn="ctr" eaLnBrk="1" hangingPunct="1"/>
              <a:r>
                <a:rPr lang="en-US" altLang="en-US">
                  <a:latin typeface="Tahoma" charset="0"/>
                </a:rPr>
                <a:t>Encode Files</a:t>
              </a:r>
            </a:p>
          </p:txBody>
        </p:sp>
        <p:sp>
          <p:nvSpPr>
            <p:cNvPr id="12" name="Right Arrow 11"/>
            <p:cNvSpPr>
              <a:spLocks noChangeArrowheads="1"/>
            </p:cNvSpPr>
            <p:nvPr/>
          </p:nvSpPr>
          <p:spPr bwMode="auto">
            <a:xfrm>
              <a:off x="2133600" y="4647968"/>
              <a:ext cx="747713" cy="482548"/>
            </a:xfrm>
            <a:prstGeom prst="rightArrow">
              <a:avLst>
                <a:gd name="adj1" fmla="val 50000"/>
                <a:gd name="adj2" fmla="val 50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en-US">
                <a:solidFill>
                  <a:srgbClr val="FFFFFF"/>
                </a:solidFill>
                <a:latin typeface="Calibri" charset="0"/>
              </a:endParaRPr>
            </a:p>
          </p:txBody>
        </p:sp>
      </p:grpSp>
      <p:grpSp>
        <p:nvGrpSpPr>
          <p:cNvPr id="6" name="Group 5"/>
          <p:cNvGrpSpPr>
            <a:grpSpLocks/>
          </p:cNvGrpSpPr>
          <p:nvPr/>
        </p:nvGrpSpPr>
        <p:grpSpPr bwMode="auto">
          <a:xfrm>
            <a:off x="5740400" y="2613026"/>
            <a:ext cx="2057400" cy="3207153"/>
            <a:chOff x="4216472" y="2613025"/>
            <a:chExt cx="2057328" cy="3206795"/>
          </a:xfrm>
        </p:grpSpPr>
        <p:pic>
          <p:nvPicPr>
            <p:cNvPr id="253964" name="Picture 3" descr="C:\Users\mlh\AppData\Local\Microsoft\Windows\Temporary Internet Files\Content.IE5\PENV2WQ2\MC90043524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450" y="2613025"/>
              <a:ext cx="101758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65" name="TextBox 10"/>
            <p:cNvSpPr txBox="1">
              <a:spLocks noChangeArrowheads="1"/>
            </p:cNvSpPr>
            <p:nvPr/>
          </p:nvSpPr>
          <p:spPr bwMode="auto">
            <a:xfrm>
              <a:off x="4857750" y="4619625"/>
              <a:ext cx="1416050" cy="120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r>
                <a:rPr lang="en-US" altLang="en-US" b="1">
                  <a:solidFill>
                    <a:srgbClr val="FF7F01"/>
                  </a:solidFill>
                  <a:latin typeface="Tahoma" charset="0"/>
                </a:rPr>
                <a:t>Step 3:</a:t>
              </a:r>
            </a:p>
            <a:p>
              <a:pPr algn="ctr" eaLnBrk="1" hangingPunct="1"/>
              <a:r>
                <a:rPr lang="en-US" altLang="en-US">
                  <a:latin typeface="Tahoma" charset="0"/>
                </a:rPr>
                <a:t>Store</a:t>
              </a:r>
            </a:p>
            <a:p>
              <a:pPr algn="ctr" eaLnBrk="1" hangingPunct="1"/>
              <a:r>
                <a:rPr lang="en-US" altLang="en-US">
                  <a:latin typeface="Tahoma" charset="0"/>
                </a:rPr>
                <a:t>Files</a:t>
              </a:r>
            </a:p>
          </p:txBody>
        </p:sp>
        <p:sp>
          <p:nvSpPr>
            <p:cNvPr id="15" name="Right Arrow 14"/>
            <p:cNvSpPr>
              <a:spLocks noChangeArrowheads="1"/>
            </p:cNvSpPr>
            <p:nvPr/>
          </p:nvSpPr>
          <p:spPr bwMode="auto">
            <a:xfrm>
              <a:off x="4216472" y="4647973"/>
              <a:ext cx="747687" cy="482546"/>
            </a:xfrm>
            <a:prstGeom prst="rightArrow">
              <a:avLst>
                <a:gd name="adj1" fmla="val 50000"/>
                <a:gd name="adj2" fmla="val 49999"/>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en-US">
                <a:solidFill>
                  <a:srgbClr val="FFFFFF"/>
                </a:solidFill>
                <a:latin typeface="Calibri" charset="0"/>
              </a:endParaRPr>
            </a:p>
          </p:txBody>
        </p:sp>
      </p:grpSp>
      <p:grpSp>
        <p:nvGrpSpPr>
          <p:cNvPr id="7" name="Group 6"/>
          <p:cNvGrpSpPr>
            <a:grpSpLocks/>
          </p:cNvGrpSpPr>
          <p:nvPr/>
        </p:nvGrpSpPr>
        <p:grpSpPr bwMode="auto">
          <a:xfrm>
            <a:off x="7756525" y="2325688"/>
            <a:ext cx="2516188" cy="4232932"/>
            <a:chOff x="6232951" y="2324902"/>
            <a:chExt cx="2516360" cy="4234376"/>
          </a:xfrm>
        </p:grpSpPr>
        <p:pic>
          <p:nvPicPr>
            <p:cNvPr id="253960"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62000" y="2324902"/>
              <a:ext cx="1344112" cy="134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61" name="TextBox 12"/>
            <p:cNvSpPr txBox="1">
              <a:spLocks noChangeArrowheads="1"/>
            </p:cNvSpPr>
            <p:nvPr/>
          </p:nvSpPr>
          <p:spPr bwMode="auto">
            <a:xfrm>
              <a:off x="6915149" y="4619625"/>
              <a:ext cx="1834162" cy="193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r>
                <a:rPr lang="en-US" altLang="en-US" b="1">
                  <a:solidFill>
                    <a:srgbClr val="FF7F01"/>
                  </a:solidFill>
                  <a:latin typeface="Tahoma" charset="0"/>
                </a:rPr>
                <a:t>Step 4:</a:t>
              </a:r>
            </a:p>
            <a:p>
              <a:pPr algn="ctr" eaLnBrk="1" hangingPunct="1"/>
              <a:r>
                <a:rPr lang="en-US" altLang="en-US">
                  <a:latin typeface="Tahoma" charset="0"/>
                </a:rPr>
                <a:t>Deliver a Great Video to Any Device</a:t>
              </a:r>
            </a:p>
          </p:txBody>
        </p:sp>
        <p:sp>
          <p:nvSpPr>
            <p:cNvPr id="16" name="Right Arrow 15"/>
            <p:cNvSpPr>
              <a:spLocks noChangeArrowheads="1"/>
            </p:cNvSpPr>
            <p:nvPr/>
          </p:nvSpPr>
          <p:spPr bwMode="auto">
            <a:xfrm>
              <a:off x="6232951" y="4643442"/>
              <a:ext cx="747764" cy="482765"/>
            </a:xfrm>
            <a:prstGeom prst="rightArrow">
              <a:avLst>
                <a:gd name="adj1" fmla="val 50000"/>
                <a:gd name="adj2" fmla="val 50003"/>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en-US">
                <a:solidFill>
                  <a:srgbClr val="FFFFFF"/>
                </a:solidFill>
                <a:latin typeface="Calibri" charset="0"/>
              </a:endParaRPr>
            </a:p>
          </p:txBody>
        </p:sp>
        <p:pic>
          <p:nvPicPr>
            <p:cNvPr id="253963"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83203" y="3414484"/>
              <a:ext cx="1177314" cy="89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2"/>
          <p:cNvSpPr>
            <a:spLocks noGrp="1"/>
          </p:cNvSpPr>
          <p:nvPr>
            <p:ph type="title"/>
          </p:nvPr>
        </p:nvSpPr>
        <p:spPr>
          <a:xfrm>
            <a:off x="1806575" y="454026"/>
            <a:ext cx="8572500" cy="612775"/>
          </a:xfrm>
        </p:spPr>
        <p:txBody>
          <a:bodyPr rtlCol="0">
            <a:normAutofit fontScale="90000"/>
          </a:bodyPr>
          <a:lstStyle/>
          <a:p>
            <a:pPr>
              <a:defRPr/>
            </a:pPr>
            <a:r>
              <a:rPr lang="en-US" sz="3600" b="1" dirty="0">
                <a:latin typeface="Arial" charset="0"/>
              </a:rPr>
              <a:t>Digital Video 101</a:t>
            </a:r>
            <a:br>
              <a:rPr lang="en-US" sz="3600" b="1" dirty="0">
                <a:latin typeface="Arial" charset="0"/>
              </a:rPr>
            </a:br>
            <a:endParaRPr lang="en-US" sz="3600" dirty="0">
              <a:solidFill>
                <a:srgbClr val="FF7F01"/>
              </a:solidFill>
              <a:latin typeface="Arial" charset="0"/>
            </a:endParaRPr>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1CA1706-8EF3-474B-88D1-E394DAC7CD7A}" type="slidenum">
              <a:rPr lang="en-US" altLang="en-US" sz="1200">
                <a:solidFill>
                  <a:srgbClr val="898989"/>
                </a:solidFill>
              </a:rPr>
              <a:pPr/>
              <a:t>48</a:t>
            </a:fld>
            <a:endParaRPr lang="en-US" altLang="en-US" sz="1200">
              <a:solidFill>
                <a:srgbClr val="898989"/>
              </a:solidFill>
            </a:endParaRPr>
          </a:p>
        </p:txBody>
      </p:sp>
      <p:sp>
        <p:nvSpPr>
          <p:cNvPr id="253959" name="Text Box 4"/>
          <p:cNvSpPr txBox="1">
            <a:spLocks noChangeArrowheads="1"/>
          </p:cNvSpPr>
          <p:nvPr/>
        </p:nvSpPr>
        <p:spPr bwMode="auto">
          <a:xfrm>
            <a:off x="2303464" y="1771650"/>
            <a:ext cx="758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b="1">
                <a:solidFill>
                  <a:schemeClr val="hlink"/>
                </a:solidFill>
                <a:latin typeface="Tahoma" charset="0"/>
              </a:rPr>
              <a:t>Digital Video Workflow</a:t>
            </a:r>
          </a:p>
        </p:txBody>
      </p:sp>
    </p:spTree>
    <p:extLst>
      <p:ext uri="{BB962C8B-B14F-4D97-AF65-F5344CB8AC3E}">
        <p14:creationId xmlns:p14="http://schemas.microsoft.com/office/powerpoint/2010/main" val="2019915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1806575" y="454026"/>
            <a:ext cx="8572500" cy="995363"/>
          </a:xfrm>
        </p:spPr>
        <p:txBody>
          <a:bodyPr rtlCol="0">
            <a:normAutofit fontScale="90000"/>
          </a:bodyPr>
          <a:lstStyle/>
          <a:p>
            <a:pPr>
              <a:defRPr/>
            </a:pPr>
            <a:br>
              <a:rPr lang="en-US" sz="3600" b="1" dirty="0">
                <a:latin typeface="Arial" charset="0"/>
              </a:rPr>
            </a:br>
            <a:endParaRPr lang="en-US" sz="3600" dirty="0">
              <a:solidFill>
                <a:srgbClr val="FF7F01"/>
              </a:solidFill>
              <a:latin typeface="Arial" charset="0"/>
            </a:endParaRPr>
          </a:p>
        </p:txBody>
      </p:sp>
      <p:sp>
        <p:nvSpPr>
          <p:cNvPr id="2" name="Content Placeholder 1"/>
          <p:cNvSpPr>
            <a:spLocks noGrp="1"/>
          </p:cNvSpPr>
          <p:nvPr>
            <p:ph idx="1"/>
          </p:nvPr>
        </p:nvSpPr>
        <p:spPr>
          <a:xfrm>
            <a:off x="3605214" y="3122614"/>
            <a:ext cx="5062537" cy="1957387"/>
          </a:xfrm>
        </p:spPr>
        <p:txBody>
          <a:bodyPr/>
          <a:lstStyle/>
          <a:p>
            <a:pPr marL="0" indent="0" algn="ctr">
              <a:buNone/>
            </a:pPr>
            <a:r>
              <a:rPr lang="en-US" altLang="en-US" sz="5400" b="1">
                <a:latin typeface="Arial" charset="0"/>
                <a:ea typeface="ＭＳ Ｐゴシック" charset="-128"/>
              </a:rPr>
              <a:t> Questions?</a:t>
            </a:r>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A3D0FAE-58D7-D74D-A2EB-F40A2029B63B}" type="slidenum">
              <a:rPr lang="en-US" altLang="en-US" sz="1200">
                <a:solidFill>
                  <a:srgbClr val="898989"/>
                </a:solidFill>
              </a:rPr>
              <a:pPr/>
              <a:t>49</a:t>
            </a:fld>
            <a:endParaRPr lang="en-US" altLang="en-US" sz="1200">
              <a:solidFill>
                <a:srgbClr val="898989"/>
              </a:solidFill>
            </a:endParaRPr>
          </a:p>
        </p:txBody>
      </p:sp>
    </p:spTree>
    <p:extLst>
      <p:ext uri="{BB962C8B-B14F-4D97-AF65-F5344CB8AC3E}">
        <p14:creationId xmlns:p14="http://schemas.microsoft.com/office/powerpoint/2010/main" val="184134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C074-E856-3A97-B57D-4B90CED8B958}"/>
              </a:ext>
            </a:extLst>
          </p:cNvPr>
          <p:cNvSpPr>
            <a:spLocks noGrp="1"/>
          </p:cNvSpPr>
          <p:nvPr>
            <p:ph type="title"/>
          </p:nvPr>
        </p:nvSpPr>
        <p:spPr/>
        <p:txBody>
          <a:bodyPr/>
          <a:lstStyle/>
          <a:p>
            <a:r>
              <a:rPr lang="en-US" dirty="0"/>
              <a:t>Film is designed around multiple sizes</a:t>
            </a:r>
          </a:p>
        </p:txBody>
      </p:sp>
      <p:sp>
        <p:nvSpPr>
          <p:cNvPr id="3" name="Content Placeholder 2">
            <a:extLst>
              <a:ext uri="{FF2B5EF4-FFF2-40B4-BE49-F238E27FC236}">
                <a16:creationId xmlns:a16="http://schemas.microsoft.com/office/drawing/2014/main" id="{6687EE0F-FBC1-018D-7890-E3B642FB4D36}"/>
              </a:ext>
            </a:extLst>
          </p:cNvPr>
          <p:cNvSpPr>
            <a:spLocks noGrp="1"/>
          </p:cNvSpPr>
          <p:nvPr>
            <p:ph idx="1"/>
          </p:nvPr>
        </p:nvSpPr>
        <p:spPr/>
        <p:txBody>
          <a:bodyPr/>
          <a:lstStyle/>
          <a:p>
            <a:endParaRPr lang="en-US" dirty="0"/>
          </a:p>
          <a:p>
            <a:r>
              <a:rPr lang="en-US" dirty="0"/>
              <a:t>8mm   	Home movies</a:t>
            </a:r>
          </a:p>
          <a:p>
            <a:endParaRPr lang="en-US" dirty="0"/>
          </a:p>
          <a:p>
            <a:r>
              <a:rPr lang="en-US" dirty="0"/>
              <a:t>16mm  	Industrial</a:t>
            </a:r>
          </a:p>
          <a:p>
            <a:endParaRPr lang="en-US" dirty="0"/>
          </a:p>
          <a:p>
            <a:r>
              <a:rPr lang="en-US" dirty="0"/>
              <a:t>35mm  	Theatre</a:t>
            </a:r>
          </a:p>
          <a:p>
            <a:endParaRPr lang="en-US" dirty="0"/>
          </a:p>
          <a:p>
            <a:r>
              <a:rPr lang="en-US" dirty="0"/>
              <a:t>70mm	Super Wide, IMAX</a:t>
            </a:r>
          </a:p>
        </p:txBody>
      </p:sp>
    </p:spTree>
    <p:extLst>
      <p:ext uri="{BB962C8B-B14F-4D97-AF65-F5344CB8AC3E}">
        <p14:creationId xmlns:p14="http://schemas.microsoft.com/office/powerpoint/2010/main" val="396273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35mm Theatre Film</a:t>
            </a:r>
            <a:r>
              <a:rPr lang="mr-IN" dirty="0"/>
              <a:t>…</a:t>
            </a:r>
            <a:endParaRPr lang="en-US" dirty="0"/>
          </a:p>
        </p:txBody>
      </p:sp>
      <p:sp>
        <p:nvSpPr>
          <p:cNvPr id="3" name="Content Placeholder 2"/>
          <p:cNvSpPr>
            <a:spLocks noGrp="1"/>
          </p:cNvSpPr>
          <p:nvPr>
            <p:ph idx="1"/>
          </p:nvPr>
        </p:nvSpPr>
        <p:spPr>
          <a:xfrm>
            <a:off x="6297416" y="3722668"/>
            <a:ext cx="7787227" cy="2757635"/>
          </a:xfrm>
        </p:spPr>
        <p:txBody>
          <a:bodyPr/>
          <a:lstStyle/>
          <a:p>
            <a:endParaRPr lang="en-US" dirty="0"/>
          </a:p>
        </p:txBody>
      </p:sp>
      <p:sp>
        <p:nvSpPr>
          <p:cNvPr id="4" name="Rectangle 1"/>
          <p:cNvSpPr>
            <a:spLocks noChangeArrowheads="1"/>
          </p:cNvSpPr>
          <p:nvPr/>
        </p:nvSpPr>
        <p:spPr bwMode="auto">
          <a:xfrm flipV="1">
            <a:off x="5894174" y="-135465"/>
            <a:ext cx="90286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Save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717171"/>
                </a:solidFill>
                <a:effectLst/>
                <a:latin typeface="Arial" charset="0"/>
                <a:hlinkClick r:id="rId2"/>
              </a:rPr>
              <a:t>  </a:t>
            </a:r>
            <a:endParaRPr kumimoji="0" lang="en-US" altLang="en-US" sz="17700" b="1" i="0" u="none" strike="noStrike" cap="none" normalizeH="0" baseline="0">
              <a:ln>
                <a:noFill/>
              </a:ln>
              <a:solidFill>
                <a:srgbClr val="71717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717171"/>
                </a:solidFill>
                <a:effectLst/>
                <a:latin typeface="Arial" charset="0"/>
              </a:rPr>
              <a:t>  </a:t>
            </a:r>
            <a:endParaRPr kumimoji="0" lang="en-US" altLang="en-US" sz="37500" b="1" i="0" u="none" strike="noStrike" cap="none" normalizeH="0" baseline="0">
              <a:ln>
                <a:noFill/>
              </a:ln>
              <a:solidFill>
                <a:srgbClr val="717171"/>
              </a:solidFill>
              <a:effectLst/>
              <a:latin typeface="Arial" charset="0"/>
            </a:endParaRPr>
          </a:p>
        </p:txBody>
      </p:sp>
      <p:pic>
        <p:nvPicPr>
          <p:cNvPr id="3075" name="Picture 3" descr="ellul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559" y="1690688"/>
            <a:ext cx="3526824" cy="440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0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10" y="-34360"/>
            <a:ext cx="10515600" cy="961118"/>
          </a:xfrm>
        </p:spPr>
        <p:txBody>
          <a:bodyPr/>
          <a:lstStyle/>
          <a:p>
            <a:r>
              <a:rPr lang="en-US" dirty="0"/>
              <a:t>                35 MM Theatre Film Projector</a:t>
            </a:r>
          </a:p>
        </p:txBody>
      </p:sp>
      <p:sp>
        <p:nvSpPr>
          <p:cNvPr id="3" name="Content Placeholder 2"/>
          <p:cNvSpPr>
            <a:spLocks noGrp="1"/>
          </p:cNvSpPr>
          <p:nvPr>
            <p:ph idx="1"/>
          </p:nvPr>
        </p:nvSpPr>
        <p:spPr>
          <a:xfrm>
            <a:off x="3852332" y="3439935"/>
            <a:ext cx="21102923" cy="6455435"/>
          </a:xfrm>
        </p:spPr>
        <p:txBody>
          <a:bodyPr/>
          <a:lstStyle/>
          <a:p>
            <a:endParaRPr lang="en-US" dirty="0"/>
          </a:p>
        </p:txBody>
      </p:sp>
      <p:sp>
        <p:nvSpPr>
          <p:cNvPr id="4" name="Rectangle 2"/>
          <p:cNvSpPr>
            <a:spLocks noChangeArrowheads="1"/>
          </p:cNvSpPr>
          <p:nvPr/>
        </p:nvSpPr>
        <p:spPr bwMode="auto">
          <a:xfrm>
            <a:off x="3014132" y="1614311"/>
            <a:ext cx="24467157" cy="67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2" descr="mage result for 35mm film projector pic">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377" y="926758"/>
            <a:ext cx="5244179" cy="5214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014132" y="4306710"/>
            <a:ext cx="244671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8638" y="1805087"/>
            <a:ext cx="4009654" cy="47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12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ext Box 9"/>
          <p:cNvSpPr txBox="1">
            <a:spLocks noChangeArrowheads="1"/>
          </p:cNvSpPr>
          <p:nvPr/>
        </p:nvSpPr>
        <p:spPr bwMode="auto">
          <a:xfrm>
            <a:off x="4114800" y="5375276"/>
            <a:ext cx="403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endParaRPr lang="en-US" altLang="en-US" b="1">
              <a:solidFill>
                <a:srgbClr val="BD1F17"/>
              </a:solidFill>
              <a:latin typeface="Tahoma" charset="0"/>
            </a:endParaRPr>
          </a:p>
        </p:txBody>
      </p:sp>
      <p:grpSp>
        <p:nvGrpSpPr>
          <p:cNvPr id="7" name="Group 6"/>
          <p:cNvGrpSpPr>
            <a:grpSpLocks/>
          </p:cNvGrpSpPr>
          <p:nvPr/>
        </p:nvGrpSpPr>
        <p:grpSpPr bwMode="auto">
          <a:xfrm>
            <a:off x="2030414" y="5154613"/>
            <a:ext cx="8180387" cy="1589874"/>
            <a:chOff x="506413" y="5154153"/>
            <a:chExt cx="8180388" cy="1590100"/>
          </a:xfrm>
        </p:grpSpPr>
        <p:sp>
          <p:nvSpPr>
            <p:cNvPr id="183328" name="Text Box 8"/>
            <p:cNvSpPr txBox="1">
              <a:spLocks noChangeArrowheads="1"/>
            </p:cNvSpPr>
            <p:nvPr/>
          </p:nvSpPr>
          <p:spPr bwMode="auto">
            <a:xfrm>
              <a:off x="2438400" y="5154153"/>
              <a:ext cx="4343400" cy="46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US" altLang="en-US" b="1">
                  <a:latin typeface="Tahoma" charset="0"/>
                </a:rPr>
                <a:t>Improved Accessibility</a:t>
              </a:r>
            </a:p>
          </p:txBody>
        </p:sp>
        <p:sp>
          <p:nvSpPr>
            <p:cNvPr id="5" name="Right Arrow 4"/>
            <p:cNvSpPr>
              <a:spLocks noChangeArrowheads="1"/>
            </p:cNvSpPr>
            <p:nvPr/>
          </p:nvSpPr>
          <p:spPr bwMode="auto">
            <a:xfrm>
              <a:off x="506413" y="5520917"/>
              <a:ext cx="8180388" cy="441388"/>
            </a:xfrm>
            <a:prstGeom prst="rightArrow">
              <a:avLst>
                <a:gd name="adj1" fmla="val 50000"/>
                <a:gd name="adj2" fmla="val 50023"/>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en-US">
                <a:solidFill>
                  <a:srgbClr val="FFFFFF"/>
                </a:solidFill>
                <a:latin typeface="Calibri" charset="0"/>
              </a:endParaRPr>
            </a:p>
          </p:txBody>
        </p:sp>
        <p:sp>
          <p:nvSpPr>
            <p:cNvPr id="183330" name="Text Box 8"/>
            <p:cNvSpPr txBox="1">
              <a:spLocks noChangeArrowheads="1"/>
            </p:cNvSpPr>
            <p:nvPr/>
          </p:nvSpPr>
          <p:spPr bwMode="auto">
            <a:xfrm>
              <a:off x="2389188" y="5913138"/>
              <a:ext cx="4343400" cy="83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spcBef>
                  <a:spcPct val="50000"/>
                </a:spcBef>
              </a:pPr>
              <a:r>
                <a:rPr lang="en-US" altLang="en-US" b="1">
                  <a:latin typeface="Tahoma" charset="0"/>
                </a:rPr>
                <a:t>Increased Technical Complexity</a:t>
              </a:r>
            </a:p>
          </p:txBody>
        </p:sp>
      </p:grpSp>
      <p:grpSp>
        <p:nvGrpSpPr>
          <p:cNvPr id="3" name="Group 2"/>
          <p:cNvGrpSpPr>
            <a:grpSpLocks/>
          </p:cNvGrpSpPr>
          <p:nvPr/>
        </p:nvGrpSpPr>
        <p:grpSpPr bwMode="auto">
          <a:xfrm>
            <a:off x="1489075" y="2514600"/>
            <a:ext cx="9144000" cy="2725738"/>
            <a:chOff x="266561" y="1997000"/>
            <a:chExt cx="8585339" cy="2724960"/>
          </a:xfrm>
        </p:grpSpPr>
        <p:pic>
          <p:nvPicPr>
            <p:cNvPr id="183303" name="Picture 11" descr="imageP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2362200"/>
              <a:ext cx="8731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8138" y="2514601"/>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Rectangle 14"/>
            <p:cNvSpPr>
              <a:spLocks noChangeArrowheads="1"/>
            </p:cNvSpPr>
            <p:nvPr/>
          </p:nvSpPr>
          <p:spPr bwMode="auto">
            <a:xfrm flipV="1">
              <a:off x="299352" y="3520565"/>
              <a:ext cx="8181411" cy="158705"/>
            </a:xfrm>
            <a:prstGeom prst="rect">
              <a:avLst/>
            </a:prstGeom>
            <a:solidFill>
              <a:schemeClr val="tx1">
                <a:lumMod val="75000"/>
                <a:lumOff val="25000"/>
              </a:schemeClr>
            </a:solidFill>
            <a:ln w="12700">
              <a:solidFill>
                <a:schemeClr val="tx1"/>
              </a:solidFill>
              <a:miter lim="800000"/>
              <a:headEnd/>
              <a:tailEnd/>
            </a:ln>
            <a:effectLst/>
          </p:spPr>
          <p:txBody>
            <a:bodyPr wrap="none" anchor="ctr"/>
            <a:lstStyle/>
            <a:p>
              <a:pPr>
                <a:defRPr/>
              </a:pPr>
              <a:endParaRPr lang="en-US">
                <a:ea typeface="ＭＳ Ｐゴシック" charset="0"/>
                <a:cs typeface="ＭＳ Ｐゴシック" charset="0"/>
              </a:endParaRPr>
            </a:p>
          </p:txBody>
        </p:sp>
        <p:sp>
          <p:nvSpPr>
            <p:cNvPr id="183306" name="AutoShape 15"/>
            <p:cNvSpPr>
              <a:spLocks noChangeArrowheads="1"/>
            </p:cNvSpPr>
            <p:nvPr/>
          </p:nvSpPr>
          <p:spPr bwMode="auto">
            <a:xfrm rot="-8100000">
              <a:off x="681038" y="3459163"/>
              <a:ext cx="295275" cy="295275"/>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07" name="AutoShape 16"/>
            <p:cNvSpPr>
              <a:spLocks noChangeArrowheads="1"/>
            </p:cNvSpPr>
            <p:nvPr/>
          </p:nvSpPr>
          <p:spPr bwMode="auto">
            <a:xfrm rot="-8100000">
              <a:off x="1629569" y="3429794"/>
              <a:ext cx="295275" cy="293687"/>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08" name="AutoShape 17"/>
            <p:cNvSpPr>
              <a:spLocks noChangeArrowheads="1"/>
            </p:cNvSpPr>
            <p:nvPr/>
          </p:nvSpPr>
          <p:spPr bwMode="auto">
            <a:xfrm rot="-8100000">
              <a:off x="2723356" y="3459957"/>
              <a:ext cx="295275" cy="293688"/>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09" name="Text Box 18"/>
            <p:cNvSpPr txBox="1">
              <a:spLocks noChangeArrowheads="1"/>
            </p:cNvSpPr>
            <p:nvPr/>
          </p:nvSpPr>
          <p:spPr bwMode="auto">
            <a:xfrm>
              <a:off x="457200" y="3890963"/>
              <a:ext cx="785813" cy="83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‘60’s-70’s</a:t>
              </a:r>
            </a:p>
          </p:txBody>
        </p:sp>
        <p:sp>
          <p:nvSpPr>
            <p:cNvPr id="183310" name="Text Box 19"/>
            <p:cNvSpPr txBox="1">
              <a:spLocks noChangeArrowheads="1"/>
            </p:cNvSpPr>
            <p:nvPr/>
          </p:nvSpPr>
          <p:spPr bwMode="auto">
            <a:xfrm>
              <a:off x="1430338" y="3890963"/>
              <a:ext cx="835025" cy="83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’70’s-80’s</a:t>
              </a:r>
            </a:p>
          </p:txBody>
        </p:sp>
        <p:sp>
          <p:nvSpPr>
            <p:cNvPr id="183311" name="Text Box 20"/>
            <p:cNvSpPr txBox="1">
              <a:spLocks noChangeArrowheads="1"/>
            </p:cNvSpPr>
            <p:nvPr/>
          </p:nvSpPr>
          <p:spPr bwMode="auto">
            <a:xfrm>
              <a:off x="2446338" y="3890963"/>
              <a:ext cx="882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‘90’s- 2000’</a:t>
              </a:r>
            </a:p>
          </p:txBody>
        </p:sp>
        <p:grpSp>
          <p:nvGrpSpPr>
            <p:cNvPr id="183312" name="Group 21"/>
            <p:cNvGrpSpPr>
              <a:grpSpLocks/>
            </p:cNvGrpSpPr>
            <p:nvPr/>
          </p:nvGrpSpPr>
          <p:grpSpPr bwMode="auto">
            <a:xfrm>
              <a:off x="3402013" y="2135188"/>
              <a:ext cx="947737" cy="1174750"/>
              <a:chOff x="192" y="1620"/>
              <a:chExt cx="1404" cy="1740"/>
            </a:xfrm>
          </p:grpSpPr>
          <p:pic>
            <p:nvPicPr>
              <p:cNvPr id="183326" name="Picture 22" descr="103793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956"/>
                <a:ext cx="1404"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27" name="WordArt 23"/>
              <p:cNvSpPr>
                <a:spLocks noChangeArrowheads="1" noChangeShapeType="1" noTextEdit="1"/>
              </p:cNvSpPr>
              <p:nvPr/>
            </p:nvSpPr>
            <p:spPr bwMode="auto">
              <a:xfrm>
                <a:off x="672" y="1620"/>
                <a:ext cx="768" cy="3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BD1F17"/>
                    </a:solidFill>
                    <a:effectLst>
                      <a:outerShdw dist="35921" dir="2700000" algn="ctr" rotWithShape="0">
                        <a:srgbClr val="808080">
                          <a:alpha val="79999"/>
                        </a:srgbClr>
                      </a:outerShdw>
                    </a:effectLst>
                    <a:latin typeface="Arial Black" charset="0"/>
                    <a:ea typeface="Arial Black" charset="0"/>
                    <a:cs typeface="Arial Black" charset="0"/>
                  </a:rPr>
                  <a:t>MPEG</a:t>
                </a:r>
              </a:p>
            </p:txBody>
          </p:sp>
        </p:grpSp>
        <p:sp>
          <p:nvSpPr>
            <p:cNvPr id="183313" name="AutoShape 25"/>
            <p:cNvSpPr>
              <a:spLocks noChangeArrowheads="1"/>
            </p:cNvSpPr>
            <p:nvPr/>
          </p:nvSpPr>
          <p:spPr bwMode="auto">
            <a:xfrm rot="-8100000">
              <a:off x="5040313" y="3427413"/>
              <a:ext cx="295275" cy="295275"/>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14" name="Text Box 26"/>
            <p:cNvSpPr txBox="1">
              <a:spLocks noChangeArrowheads="1"/>
            </p:cNvSpPr>
            <p:nvPr/>
          </p:nvSpPr>
          <p:spPr bwMode="auto">
            <a:xfrm>
              <a:off x="3590884" y="3902000"/>
              <a:ext cx="10731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2003</a:t>
              </a:r>
            </a:p>
          </p:txBody>
        </p:sp>
        <p:sp>
          <p:nvSpPr>
            <p:cNvPr id="183315" name="AutoShape 27"/>
            <p:cNvSpPr>
              <a:spLocks noChangeArrowheads="1"/>
            </p:cNvSpPr>
            <p:nvPr/>
          </p:nvSpPr>
          <p:spPr bwMode="auto">
            <a:xfrm rot="-8100000">
              <a:off x="6564313" y="3427413"/>
              <a:ext cx="295275" cy="295275"/>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16" name="Text Box 28"/>
            <p:cNvSpPr txBox="1">
              <a:spLocks noChangeArrowheads="1"/>
            </p:cNvSpPr>
            <p:nvPr/>
          </p:nvSpPr>
          <p:spPr bwMode="auto">
            <a:xfrm>
              <a:off x="4819650" y="3871913"/>
              <a:ext cx="83502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2005</a:t>
              </a:r>
            </a:p>
          </p:txBody>
        </p:sp>
        <p:sp>
          <p:nvSpPr>
            <p:cNvPr id="183317" name="AutoShape 29"/>
            <p:cNvSpPr>
              <a:spLocks noChangeArrowheads="1"/>
            </p:cNvSpPr>
            <p:nvPr/>
          </p:nvSpPr>
          <p:spPr bwMode="auto">
            <a:xfrm rot="-8100000">
              <a:off x="8164513" y="3427413"/>
              <a:ext cx="295275" cy="295275"/>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18" name="Text Box 30"/>
            <p:cNvSpPr txBox="1">
              <a:spLocks noChangeArrowheads="1"/>
            </p:cNvSpPr>
            <p:nvPr/>
          </p:nvSpPr>
          <p:spPr bwMode="auto">
            <a:xfrm>
              <a:off x="8016875" y="3871913"/>
              <a:ext cx="83502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dirty="0">
                  <a:latin typeface="Tahoma" charset="0"/>
                </a:rPr>
                <a:t>2018</a:t>
              </a:r>
            </a:p>
          </p:txBody>
        </p:sp>
        <p:pic>
          <p:nvPicPr>
            <p:cNvPr id="183319" name="Picture 31" descr="http://www.mvcs.org/janterm/images/Windows_media_logo.jpg"/>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625975" y="2479675"/>
              <a:ext cx="611188" cy="612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3320" name="Picture 32" descr="http://www.edb.utexas.edu/missiontomars/images/quicktime.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5364163" y="2479675"/>
              <a:ext cx="609600" cy="611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3321"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40613" y="2479675"/>
              <a:ext cx="13589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22" name="Picture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305550" y="2327275"/>
              <a:ext cx="947738"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23" name="AutoShape 25"/>
            <p:cNvSpPr>
              <a:spLocks noChangeArrowheads="1"/>
            </p:cNvSpPr>
            <p:nvPr/>
          </p:nvSpPr>
          <p:spPr bwMode="auto">
            <a:xfrm rot="-8100000">
              <a:off x="3786981" y="3459957"/>
              <a:ext cx="295275" cy="293688"/>
            </a:xfrm>
            <a:prstGeom prst="rtTriangle">
              <a:avLst/>
            </a:prstGeom>
            <a:solidFill>
              <a:srgbClr val="000000"/>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183324" name="Text Box 28"/>
            <p:cNvSpPr txBox="1">
              <a:spLocks noChangeArrowheads="1"/>
            </p:cNvSpPr>
            <p:nvPr/>
          </p:nvSpPr>
          <p:spPr bwMode="auto">
            <a:xfrm>
              <a:off x="6421438" y="3844925"/>
              <a:ext cx="83502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a:latin typeface="Tahoma" charset="0"/>
                </a:rPr>
                <a:t>2009</a:t>
              </a:r>
            </a:p>
          </p:txBody>
        </p:sp>
        <p:pic>
          <p:nvPicPr>
            <p:cNvPr id="183325" name="Picture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66561" y="1997000"/>
              <a:ext cx="1009650" cy="129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300" name="Text Box 4"/>
          <p:cNvSpPr txBox="1">
            <a:spLocks noChangeArrowheads="1"/>
          </p:cNvSpPr>
          <p:nvPr/>
        </p:nvSpPr>
        <p:spPr bwMode="auto">
          <a:xfrm>
            <a:off x="2380973" y="1783671"/>
            <a:ext cx="758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b="1">
                <a:solidFill>
                  <a:schemeClr val="hlink"/>
                </a:solidFill>
                <a:latin typeface="Tahoma" charset="0"/>
              </a:rPr>
              <a:t>Video Timeline</a:t>
            </a:r>
          </a:p>
        </p:txBody>
      </p:sp>
      <p:sp>
        <p:nvSpPr>
          <p:cNvPr id="183301" name="Rectangle 2"/>
          <p:cNvSpPr txBox="1">
            <a:spLocks/>
          </p:cNvSpPr>
          <p:nvPr/>
        </p:nvSpPr>
        <p:spPr bwMode="auto">
          <a:xfrm>
            <a:off x="1806575" y="454026"/>
            <a:ext cx="85725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eaLnBrk="1" hangingPunct="1"/>
            <a:r>
              <a:rPr lang="en-US" altLang="en-US" sz="3600" b="1" dirty="0">
                <a:solidFill>
                  <a:srgbClr val="174576"/>
                </a:solidFill>
                <a:latin typeface="Arial" charset="0"/>
              </a:rPr>
              <a:t>Digital Video </a:t>
            </a:r>
            <a:br>
              <a:rPr lang="en-US" altLang="en-US" sz="3600" b="1" dirty="0">
                <a:solidFill>
                  <a:srgbClr val="174576"/>
                </a:solidFill>
                <a:latin typeface="Arial" charset="0"/>
              </a:rPr>
            </a:br>
            <a:r>
              <a:rPr lang="en-US" altLang="en-US" sz="3600" dirty="0">
                <a:solidFill>
                  <a:srgbClr val="FF7F01"/>
                </a:solidFill>
                <a:latin typeface="Arial" charset="0"/>
              </a:rPr>
              <a:t>TimeLine</a:t>
            </a:r>
          </a:p>
        </p:txBody>
      </p:sp>
      <p:sp>
        <p:nvSpPr>
          <p:cNvPr id="4" name="Slide Number Placeholder 3"/>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8504BC2-8012-9B46-BCDC-29659EEFF66F}" type="slidenum">
              <a:rPr lang="en-US" altLang="en-US" sz="1200">
                <a:solidFill>
                  <a:srgbClr val="898989"/>
                </a:solidFill>
              </a:rPr>
              <a:pPr/>
              <a:t>8</a:t>
            </a:fld>
            <a:endParaRPr lang="en-US" altLang="en-US" sz="1200">
              <a:solidFill>
                <a:srgbClr val="898989"/>
              </a:solidFill>
            </a:endParaRPr>
          </a:p>
        </p:txBody>
      </p:sp>
    </p:spTree>
    <p:extLst>
      <p:ext uri="{BB962C8B-B14F-4D97-AF65-F5344CB8AC3E}">
        <p14:creationId xmlns:p14="http://schemas.microsoft.com/office/powerpoint/2010/main" val="60372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p:txBody>
          <a:bodyPr/>
          <a:lstStyle/>
          <a:p>
            <a:pPr eaLnBrk="1" hangingPunct="1"/>
            <a:r>
              <a:rPr lang="en-US" altLang="en-US">
                <a:ea typeface="ＭＳ Ｐゴシック" charset="-128"/>
              </a:rPr>
              <a:t>Film vs. Video</a:t>
            </a:r>
          </a:p>
        </p:txBody>
      </p:sp>
      <p:sp>
        <p:nvSpPr>
          <p:cNvPr id="185346" name="Rectangle 3"/>
          <p:cNvSpPr>
            <a:spLocks noGrp="1" noChangeArrowheads="1"/>
          </p:cNvSpPr>
          <p:nvPr>
            <p:ph idx="1"/>
          </p:nvPr>
        </p:nvSpPr>
        <p:spPr/>
        <p:txBody>
          <a:bodyPr/>
          <a:lstStyle/>
          <a:p>
            <a:pPr eaLnBrk="1" hangingPunct="1"/>
            <a:r>
              <a:rPr lang="en-US" altLang="en-US">
                <a:ea typeface="ＭＳ Ｐゴシック" charset="-128"/>
              </a:rPr>
              <a:t>Film captures motion at 24 frames (Images) per second </a:t>
            </a:r>
          </a:p>
          <a:p>
            <a:pPr eaLnBrk="1" hangingPunct="1"/>
            <a:r>
              <a:rPr lang="en-US" altLang="en-US">
                <a:ea typeface="ＭＳ Ｐゴシック" charset="-128"/>
              </a:rPr>
              <a:t>Video typically operates at 30 frames per second</a:t>
            </a:r>
          </a:p>
          <a:p>
            <a:pPr eaLnBrk="1" hangingPunct="1"/>
            <a:r>
              <a:rPr lang="en-US" altLang="en-US">
                <a:ea typeface="ＭＳ Ｐゴシック" charset="-128"/>
              </a:rPr>
              <a:t>Video inherits many of its characteristics from broadcast television, developed in the 1930</a:t>
            </a:r>
            <a:r>
              <a:rPr lang="ja-JP" altLang="en-US">
                <a:latin typeface="Arial" charset="0"/>
                <a:ea typeface="ＭＳ Ｐゴシック" charset="-128"/>
              </a:rPr>
              <a:t>’</a:t>
            </a:r>
            <a:r>
              <a:rPr lang="en-US" altLang="ja-JP">
                <a:ea typeface="ＭＳ Ｐゴシック" charset="-128"/>
              </a:rPr>
              <a:t>s – 40</a:t>
            </a:r>
            <a:r>
              <a:rPr lang="ja-JP" altLang="en-US">
                <a:latin typeface="Arial" charset="0"/>
                <a:ea typeface="ＭＳ Ｐゴシック" charset="-128"/>
              </a:rPr>
              <a:t>’</a:t>
            </a:r>
            <a:r>
              <a:rPr lang="en-US" altLang="ja-JP">
                <a:ea typeface="ＭＳ Ｐゴシック" charset="-128"/>
              </a:rPr>
              <a:t>s</a:t>
            </a:r>
            <a:endParaRPr lang="en-US" altLang="en-US">
              <a:ea typeface="ＭＳ Ｐゴシック" charset="-128"/>
            </a:endParaRPr>
          </a:p>
        </p:txBody>
      </p:sp>
    </p:spTree>
    <p:extLst>
      <p:ext uri="{BB962C8B-B14F-4D97-AF65-F5344CB8AC3E}">
        <p14:creationId xmlns:p14="http://schemas.microsoft.com/office/powerpoint/2010/main" val="855405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1638</Words>
  <Application>Microsoft Macintosh PowerPoint</Application>
  <PresentationFormat>Widescreen</PresentationFormat>
  <Paragraphs>250</Paragraphs>
  <Slides>49</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ＭＳ Ｐゴシック</vt:lpstr>
      <vt:lpstr>Arial</vt:lpstr>
      <vt:lpstr>Arial Black</vt:lpstr>
      <vt:lpstr>Calibri</vt:lpstr>
      <vt:lpstr>Calibri Light</vt:lpstr>
      <vt:lpstr>Google Sans</vt:lpstr>
      <vt:lpstr>Inter</vt:lpstr>
      <vt:lpstr>sofia-pro</vt:lpstr>
      <vt:lpstr>Tahoma</vt:lpstr>
      <vt:lpstr>Wingdings</vt:lpstr>
      <vt:lpstr>Office Theme</vt:lpstr>
      <vt:lpstr>Lecture 13 </vt:lpstr>
      <vt:lpstr>The first Motion Picture, ever…..</vt:lpstr>
      <vt:lpstr>PowerPoint Presentation</vt:lpstr>
      <vt:lpstr>PowerPoint Presentation</vt:lpstr>
      <vt:lpstr>Film is designed around multiple sizes</vt:lpstr>
      <vt:lpstr>35mm Theatre Film…</vt:lpstr>
      <vt:lpstr>                35 MM Theatre Film Projector</vt:lpstr>
      <vt:lpstr>PowerPoint Presentation</vt:lpstr>
      <vt:lpstr>Film vs. Video</vt:lpstr>
      <vt:lpstr>Video Starts off as Analog Information</vt:lpstr>
      <vt:lpstr>The CMOS  Video Imager</vt:lpstr>
      <vt:lpstr>RED DSMC2 $54,500.00   35,200,000 Pixels!  </vt:lpstr>
      <vt:lpstr>GoPro Black   $399.00     12,000,000 Pixels</vt:lpstr>
      <vt:lpstr>Producing Digital Video</vt:lpstr>
      <vt:lpstr>Converting the Video Frame to Bits</vt:lpstr>
      <vt:lpstr>  DVD – Digital Versatile Disk</vt:lpstr>
      <vt:lpstr>Blu-Ray High Definition DVD</vt:lpstr>
      <vt:lpstr>Video Aspect Ratios</vt:lpstr>
      <vt:lpstr>Advantages and Disadvantages of Digital Video</vt:lpstr>
      <vt:lpstr>Video Resolution</vt:lpstr>
      <vt:lpstr>But, there is soooo much data!</vt:lpstr>
      <vt:lpstr>Digital Compression Concepts</vt:lpstr>
      <vt:lpstr>Redundancy</vt:lpstr>
      <vt:lpstr>Types of Data Compression</vt:lpstr>
      <vt:lpstr>Assumptions</vt:lpstr>
      <vt:lpstr>Run Length Encoding (RLE)</vt:lpstr>
      <vt:lpstr>Image Compression</vt:lpstr>
      <vt:lpstr>JPEG</vt:lpstr>
      <vt:lpstr>Video Compression: Coping with Large Files</vt:lpstr>
      <vt:lpstr>Types of Codecs</vt:lpstr>
      <vt:lpstr>Codec Methods</vt:lpstr>
      <vt:lpstr>Compressing Video</vt:lpstr>
      <vt:lpstr>Temporal Compression in Video</vt:lpstr>
      <vt:lpstr>Other Brute Force Methods for Reducing Demands</vt:lpstr>
      <vt:lpstr>MPEG 2- The Mother of all Video Compression!….so far</vt:lpstr>
      <vt:lpstr>MP4 Compression</vt:lpstr>
      <vt:lpstr>The Desktop Video System Basic Components</vt:lpstr>
      <vt:lpstr>PowerPoint Presentation</vt:lpstr>
      <vt:lpstr>Editing Digital Video</vt:lpstr>
      <vt:lpstr>Compositing…..First we have a Mountain</vt:lpstr>
      <vt:lpstr>We create a digital airplane</vt:lpstr>
      <vt:lpstr>PowerPoint Presentation</vt:lpstr>
      <vt:lpstr>Digital Video  The Entire Process Illustrated</vt:lpstr>
      <vt:lpstr>Digital Cinema</vt:lpstr>
      <vt:lpstr>So What does Digital Video make    possible?</vt:lpstr>
      <vt:lpstr>Summary</vt:lpstr>
      <vt:lpstr> </vt:lpstr>
      <vt:lpstr>Digital Video 101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Donald Stanford</cp:lastModifiedBy>
  <cp:revision>21</cp:revision>
  <dcterms:created xsi:type="dcterms:W3CDTF">2018-10-17T19:37:39Z</dcterms:created>
  <dcterms:modified xsi:type="dcterms:W3CDTF">2024-10-17T14:45:32Z</dcterms:modified>
</cp:coreProperties>
</file>