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3"/>
  </p:notesMasterIdLst>
  <p:handoutMasterIdLst>
    <p:handoutMasterId r:id="rId44"/>
  </p:handoutMasterIdLst>
  <p:sldIdLst>
    <p:sldId id="312" r:id="rId2"/>
    <p:sldId id="279" r:id="rId3"/>
    <p:sldId id="283" r:id="rId4"/>
    <p:sldId id="309" r:id="rId5"/>
    <p:sldId id="258" r:id="rId6"/>
    <p:sldId id="260" r:id="rId7"/>
    <p:sldId id="262" r:id="rId8"/>
    <p:sldId id="271" r:id="rId9"/>
    <p:sldId id="263" r:id="rId10"/>
    <p:sldId id="261" r:id="rId11"/>
    <p:sldId id="265" r:id="rId12"/>
    <p:sldId id="266" r:id="rId13"/>
    <p:sldId id="267" r:id="rId14"/>
    <p:sldId id="270" r:id="rId15"/>
    <p:sldId id="306" r:id="rId16"/>
    <p:sldId id="307" r:id="rId17"/>
    <p:sldId id="308" r:id="rId18"/>
    <p:sldId id="292" r:id="rId19"/>
    <p:sldId id="286" r:id="rId20"/>
    <p:sldId id="291" r:id="rId21"/>
    <p:sldId id="295" r:id="rId22"/>
    <p:sldId id="294" r:id="rId23"/>
    <p:sldId id="296" r:id="rId24"/>
    <p:sldId id="297" r:id="rId25"/>
    <p:sldId id="298" r:id="rId26"/>
    <p:sldId id="299" r:id="rId27"/>
    <p:sldId id="300" r:id="rId28"/>
    <p:sldId id="301" r:id="rId29"/>
    <p:sldId id="314" r:id="rId30"/>
    <p:sldId id="302" r:id="rId31"/>
    <p:sldId id="313" r:id="rId32"/>
    <p:sldId id="303" r:id="rId33"/>
    <p:sldId id="304" r:id="rId34"/>
    <p:sldId id="324" r:id="rId35"/>
    <p:sldId id="315" r:id="rId36"/>
    <p:sldId id="316" r:id="rId37"/>
    <p:sldId id="317" r:id="rId38"/>
    <p:sldId id="321" r:id="rId39"/>
    <p:sldId id="318" r:id="rId40"/>
    <p:sldId id="320" r:id="rId41"/>
    <p:sldId id="305" r:id="rId4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p:restoredTop sz="94654"/>
  </p:normalViewPr>
  <p:slideViewPr>
    <p:cSldViewPr>
      <p:cViewPr>
        <p:scale>
          <a:sx n="96" d="100"/>
          <a:sy n="96" d="100"/>
        </p:scale>
        <p:origin x="208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D3CBBFA-6989-1C79-C58F-1BE839B12FFB}"/>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366187D0-D7C7-AE69-7417-16AF3DC0C34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0487" tIns="44450" rIns="90487" bIns="44450"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692D3726-8DCB-8280-671B-CBB84ABB6926}"/>
              </a:ext>
            </a:extLst>
          </p:cNvPr>
          <p:cNvSpPr>
            <a:spLocks noGrp="1" noRot="1" noChangeAspect="1" noChangeArrowheads="1" noTextEdit="1"/>
          </p:cNvSpPr>
          <p:nvPr>
            <p:ph type="sldImg"/>
          </p:nvPr>
        </p:nvSpPr>
        <p:spPr>
          <a:xfrm>
            <a:off x="1150938" y="692150"/>
            <a:ext cx="4556125" cy="3416300"/>
          </a:xfrm>
          <a:ln/>
        </p:spPr>
      </p:sp>
      <p:sp>
        <p:nvSpPr>
          <p:cNvPr id="49154" name="Notes Placeholder 2">
            <a:extLst>
              <a:ext uri="{FF2B5EF4-FFF2-40B4-BE49-F238E27FC236}">
                <a16:creationId xmlns:a16="http://schemas.microsoft.com/office/drawing/2014/main" id="{1E1B8D81-F64C-3F43-7859-2D66460A081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BC9B17-1935-AB32-F3C9-C542D3469FA8}"/>
              </a:ext>
            </a:extLst>
          </p:cNvPr>
          <p:cNvSpPr>
            <a:spLocks noChangeArrowheads="1"/>
          </p:cNvSpPr>
          <p:nvPr/>
        </p:nvSpPr>
        <p:spPr bwMode="auto">
          <a:xfrm>
            <a:off x="1328738" y="1295400"/>
            <a:ext cx="6486525" cy="3152775"/>
          </a:xfrm>
          <a:prstGeom prst="rect">
            <a:avLst/>
          </a:prstGeom>
          <a:noFill/>
          <a:ln w="3175">
            <a:solidFill>
              <a:schemeClr val="bg1"/>
            </a:solidFill>
            <a:miter lim="800000"/>
            <a:headEnd/>
            <a:tailEnd/>
          </a:ln>
          <a:effectLst>
            <a:outerShdw blurRad="63500" sx="100500" sy="100500" algn="ctr" rotWithShape="0">
              <a:srgbClr val="000000">
                <a:alpha val="50000"/>
              </a:srgbClr>
            </a:outerShdw>
          </a:effec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eaLnBrk="1" hangingPunct="1">
              <a:spcBef>
                <a:spcPts val="2000"/>
              </a:spcBef>
              <a:buClr>
                <a:srgbClr val="6FB7D7"/>
              </a:buClr>
              <a:buSzPct val="110000"/>
              <a:buFont typeface="Wingdings 2" charset="2"/>
              <a:buNone/>
              <a:defRPr/>
            </a:pPr>
            <a:endParaRPr lang="en-US" altLang="en-US" sz="3200">
              <a:solidFill>
                <a:srgbClr val="595959"/>
              </a:solidFill>
              <a:latin typeface="News Gothic MT" charset="0"/>
            </a:endParaRPr>
          </a:p>
        </p:txBody>
      </p:sp>
      <p:sp>
        <p:nvSpPr>
          <p:cNvPr id="2" name="Title 1"/>
          <p:cNvSpPr>
            <a:spLocks noGrp="1"/>
          </p:cNvSpPr>
          <p:nvPr>
            <p:ph type="ctrTitle"/>
          </p:nvPr>
        </p:nvSpPr>
        <p:spPr>
          <a:xfrm>
            <a:off x="1322921" y="1523999"/>
            <a:ext cx="6498158" cy="1724867"/>
          </a:xfrm>
        </p:spPr>
        <p:txBody>
          <a:bodyPr rtlCol="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Date Placeholder 3">
            <a:extLst>
              <a:ext uri="{FF2B5EF4-FFF2-40B4-BE49-F238E27FC236}">
                <a16:creationId xmlns:a16="http://schemas.microsoft.com/office/drawing/2014/main" id="{6366AA45-E71E-44DE-C3A2-CCDC6352267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5409432-CAF4-0137-0399-5E5EFFBD44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C8E063-7E2C-19B3-B133-0BABC8859034}"/>
              </a:ext>
            </a:extLst>
          </p:cNvPr>
          <p:cNvSpPr>
            <a:spLocks noGrp="1"/>
          </p:cNvSpPr>
          <p:nvPr>
            <p:ph type="sldNum" sz="quarter" idx="12"/>
          </p:nvPr>
        </p:nvSpPr>
        <p:spPr/>
        <p:txBody>
          <a:bodyPr/>
          <a:lstStyle>
            <a:lvl1pPr>
              <a:defRPr/>
            </a:lvl1pPr>
          </a:lstStyle>
          <a:p>
            <a:pPr>
              <a:defRPr/>
            </a:pPr>
            <a:fld id="{04B74CBA-8EE7-5249-B09B-CD2F245DA795}" type="slidenum">
              <a:rPr lang="en-US" altLang="en-US"/>
              <a:pPr>
                <a:defRPr/>
              </a:pPr>
              <a:t>‹#›</a:t>
            </a:fld>
            <a:endParaRPr lang="en-US" altLang="en-US"/>
          </a:p>
        </p:txBody>
      </p:sp>
    </p:spTree>
    <p:extLst>
      <p:ext uri="{BB962C8B-B14F-4D97-AF65-F5344CB8AC3E}">
        <p14:creationId xmlns:p14="http://schemas.microsoft.com/office/powerpoint/2010/main" val="145220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3" name="Date Placeholder 3">
            <a:extLst>
              <a:ext uri="{FF2B5EF4-FFF2-40B4-BE49-F238E27FC236}">
                <a16:creationId xmlns:a16="http://schemas.microsoft.com/office/drawing/2014/main" id="{1A29C33F-11B2-08D5-0531-E4F831A1C68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7A5D5F6-D781-3573-82A8-DF266F912B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2CD419B-1AAD-0B20-435E-A1427481093E}"/>
              </a:ext>
            </a:extLst>
          </p:cNvPr>
          <p:cNvSpPr>
            <a:spLocks noGrp="1"/>
          </p:cNvSpPr>
          <p:nvPr>
            <p:ph type="sldNum" sz="quarter" idx="12"/>
          </p:nvPr>
        </p:nvSpPr>
        <p:spPr/>
        <p:txBody>
          <a:bodyPr/>
          <a:lstStyle>
            <a:lvl1pPr>
              <a:defRPr/>
            </a:lvl1pPr>
          </a:lstStyle>
          <a:p>
            <a:pPr>
              <a:defRPr/>
            </a:pPr>
            <a:fld id="{7C907103-682B-C048-8B83-B151F0B519DD}" type="slidenum">
              <a:rPr lang="en-US" altLang="en-US"/>
              <a:pPr>
                <a:defRPr/>
              </a:pPr>
              <a:t>‹#›</a:t>
            </a:fld>
            <a:endParaRPr lang="en-US" altLang="en-US"/>
          </a:p>
        </p:txBody>
      </p:sp>
    </p:spTree>
    <p:extLst>
      <p:ext uri="{BB962C8B-B14F-4D97-AF65-F5344CB8AC3E}">
        <p14:creationId xmlns:p14="http://schemas.microsoft.com/office/powerpoint/2010/main" val="81189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E7CFBE94-4BD3-58FA-F24F-9C5684381E7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2F2C9D7-A5EE-C8AF-D19E-499BC241B0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C921F8-84B8-812B-1B65-79D2D8AFF1E8}"/>
              </a:ext>
            </a:extLst>
          </p:cNvPr>
          <p:cNvSpPr>
            <a:spLocks noGrp="1"/>
          </p:cNvSpPr>
          <p:nvPr>
            <p:ph type="sldNum" sz="quarter" idx="12"/>
          </p:nvPr>
        </p:nvSpPr>
        <p:spPr/>
        <p:txBody>
          <a:bodyPr/>
          <a:lstStyle>
            <a:lvl1pPr>
              <a:defRPr/>
            </a:lvl1pPr>
          </a:lstStyle>
          <a:p>
            <a:pPr>
              <a:defRPr/>
            </a:pPr>
            <a:fld id="{A4F04F17-F522-B349-94DB-5C7649AB6685}" type="slidenum">
              <a:rPr lang="en-US" altLang="en-US"/>
              <a:pPr>
                <a:defRPr/>
              </a:pPr>
              <a:t>‹#›</a:t>
            </a:fld>
            <a:endParaRPr lang="en-US" altLang="en-US"/>
          </a:p>
        </p:txBody>
      </p:sp>
    </p:spTree>
    <p:extLst>
      <p:ext uri="{BB962C8B-B14F-4D97-AF65-F5344CB8AC3E}">
        <p14:creationId xmlns:p14="http://schemas.microsoft.com/office/powerpoint/2010/main" val="2196697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A1E20F01-49D9-FC07-76B0-1F874DF2FD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3DFA7C1-CFFF-26AC-A614-188EEC7AB2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A1D282-A35D-A01E-D9AE-5213729EDAA3}"/>
              </a:ext>
            </a:extLst>
          </p:cNvPr>
          <p:cNvSpPr>
            <a:spLocks noGrp="1"/>
          </p:cNvSpPr>
          <p:nvPr>
            <p:ph type="sldNum" sz="quarter" idx="12"/>
          </p:nvPr>
        </p:nvSpPr>
        <p:spPr/>
        <p:txBody>
          <a:bodyPr/>
          <a:lstStyle>
            <a:lvl1pPr>
              <a:defRPr/>
            </a:lvl1pPr>
          </a:lstStyle>
          <a:p>
            <a:pPr>
              <a:defRPr/>
            </a:pPr>
            <a:fld id="{47C4E44A-D56D-F144-8E78-7329D462BD1D}" type="slidenum">
              <a:rPr lang="en-US" altLang="en-US"/>
              <a:pPr>
                <a:defRPr/>
              </a:pPr>
              <a:t>‹#›</a:t>
            </a:fld>
            <a:endParaRPr lang="en-US" altLang="en-US"/>
          </a:p>
        </p:txBody>
      </p:sp>
    </p:spTree>
    <p:extLst>
      <p:ext uri="{BB962C8B-B14F-4D97-AF65-F5344CB8AC3E}">
        <p14:creationId xmlns:p14="http://schemas.microsoft.com/office/powerpoint/2010/main" val="284380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a:extLst>
              <a:ext uri="{FF2B5EF4-FFF2-40B4-BE49-F238E27FC236}">
                <a16:creationId xmlns:a16="http://schemas.microsoft.com/office/drawing/2014/main" id="{BDCED5C8-4AFA-24C9-21BA-730361FAD8B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AFC416E-7BA6-2389-0A42-48ED90413A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DEE350-A96E-7960-7A73-26AD995AC59E}"/>
              </a:ext>
            </a:extLst>
          </p:cNvPr>
          <p:cNvSpPr>
            <a:spLocks noGrp="1"/>
          </p:cNvSpPr>
          <p:nvPr>
            <p:ph type="sldNum" sz="quarter" idx="12"/>
          </p:nvPr>
        </p:nvSpPr>
        <p:spPr/>
        <p:txBody>
          <a:bodyPr/>
          <a:lstStyle>
            <a:lvl1pPr>
              <a:defRPr/>
            </a:lvl1pPr>
          </a:lstStyle>
          <a:p>
            <a:pPr>
              <a:defRPr/>
            </a:pPr>
            <a:fld id="{0734785A-823A-624D-A9A4-CF4344362A85}" type="slidenum">
              <a:rPr lang="en-US" altLang="en-US"/>
              <a:pPr>
                <a:defRPr/>
              </a:pPr>
              <a:t>‹#›</a:t>
            </a:fld>
            <a:endParaRPr lang="en-US" altLang="en-US"/>
          </a:p>
        </p:txBody>
      </p:sp>
    </p:spTree>
    <p:extLst>
      <p:ext uri="{BB962C8B-B14F-4D97-AF65-F5344CB8AC3E}">
        <p14:creationId xmlns:p14="http://schemas.microsoft.com/office/powerpoint/2010/main" val="90546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Date Placeholder 3">
            <a:extLst>
              <a:ext uri="{FF2B5EF4-FFF2-40B4-BE49-F238E27FC236}">
                <a16:creationId xmlns:a16="http://schemas.microsoft.com/office/drawing/2014/main" id="{58A6BF55-F710-E9C8-8CED-812A156CFCD1}"/>
              </a:ext>
            </a:extLst>
          </p:cNvPr>
          <p:cNvSpPr>
            <a:spLocks noGrp="1"/>
          </p:cNvSpPr>
          <p:nvPr>
            <p:ph type="dt" sz="half" idx="14"/>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1D6EF05-D893-D43B-3B86-665A473F849A}"/>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67C1CC-002B-71AE-CA55-BF46AA66E73E}"/>
              </a:ext>
            </a:extLst>
          </p:cNvPr>
          <p:cNvSpPr>
            <a:spLocks noGrp="1"/>
          </p:cNvSpPr>
          <p:nvPr>
            <p:ph type="sldNum" sz="quarter" idx="16"/>
          </p:nvPr>
        </p:nvSpPr>
        <p:spPr/>
        <p:txBody>
          <a:bodyPr/>
          <a:lstStyle>
            <a:lvl1pPr>
              <a:defRPr/>
            </a:lvl1pPr>
          </a:lstStyle>
          <a:p>
            <a:pPr>
              <a:defRPr/>
            </a:pPr>
            <a:fld id="{09150F06-691A-6F4D-906A-26D2DDC4BD45}" type="slidenum">
              <a:rPr lang="en-US" altLang="en-US"/>
              <a:pPr>
                <a:defRPr/>
              </a:pPr>
              <a:t>‹#›</a:t>
            </a:fld>
            <a:endParaRPr lang="en-US" altLang="en-US"/>
          </a:p>
        </p:txBody>
      </p:sp>
    </p:spTree>
    <p:extLst>
      <p:ext uri="{BB962C8B-B14F-4D97-AF65-F5344CB8AC3E}">
        <p14:creationId xmlns:p14="http://schemas.microsoft.com/office/powerpoint/2010/main" val="345986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F8C50-D513-F4AD-582B-6229A7A8B71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031BC5-1EC0-A68B-BE02-A333F08E8CF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E25E20-B6DA-D7FE-29FD-DA82974FFD44}"/>
              </a:ext>
            </a:extLst>
          </p:cNvPr>
          <p:cNvSpPr>
            <a:spLocks noGrp="1"/>
          </p:cNvSpPr>
          <p:nvPr>
            <p:ph type="sldNum" sz="quarter" idx="12"/>
          </p:nvPr>
        </p:nvSpPr>
        <p:spPr/>
        <p:txBody>
          <a:bodyPr/>
          <a:lstStyle>
            <a:lvl1pPr>
              <a:defRPr/>
            </a:lvl1pPr>
          </a:lstStyle>
          <a:p>
            <a:pPr>
              <a:defRPr/>
            </a:pPr>
            <a:fld id="{84E85BC9-9336-B346-B228-BDD6CD3492CB}" type="slidenum">
              <a:rPr lang="en-US" altLang="en-US"/>
              <a:pPr>
                <a:defRPr/>
              </a:pPr>
              <a:t>‹#›</a:t>
            </a:fld>
            <a:endParaRPr lang="en-US" altLang="en-US"/>
          </a:p>
        </p:txBody>
      </p:sp>
    </p:spTree>
    <p:extLst>
      <p:ext uri="{BB962C8B-B14F-4D97-AF65-F5344CB8AC3E}">
        <p14:creationId xmlns:p14="http://schemas.microsoft.com/office/powerpoint/2010/main" val="37185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a:extLst>
              <a:ext uri="{FF2B5EF4-FFF2-40B4-BE49-F238E27FC236}">
                <a16:creationId xmlns:a16="http://schemas.microsoft.com/office/drawing/2014/main" id="{8E14FEEE-A4D2-8471-D97F-095DB4DBC34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ADB864D-A469-19C1-4802-2C6FE4FF27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7D0D4DF-5E4A-E057-7244-E75CC6C828F6}"/>
              </a:ext>
            </a:extLst>
          </p:cNvPr>
          <p:cNvSpPr>
            <a:spLocks noGrp="1"/>
          </p:cNvSpPr>
          <p:nvPr>
            <p:ph type="sldNum" sz="quarter" idx="12"/>
          </p:nvPr>
        </p:nvSpPr>
        <p:spPr/>
        <p:txBody>
          <a:bodyPr/>
          <a:lstStyle>
            <a:lvl1pPr>
              <a:defRPr/>
            </a:lvl1pPr>
          </a:lstStyle>
          <a:p>
            <a:pPr>
              <a:defRPr/>
            </a:pPr>
            <a:fld id="{CAE4E0ED-13AF-3546-AC7E-01485BAA0B65}" type="slidenum">
              <a:rPr lang="en-US" altLang="en-US"/>
              <a:pPr>
                <a:defRPr/>
              </a:pPr>
              <a:t>‹#›</a:t>
            </a:fld>
            <a:endParaRPr lang="en-US" altLang="en-US"/>
          </a:p>
        </p:txBody>
      </p:sp>
    </p:spTree>
    <p:extLst>
      <p:ext uri="{BB962C8B-B14F-4D97-AF65-F5344CB8AC3E}">
        <p14:creationId xmlns:p14="http://schemas.microsoft.com/office/powerpoint/2010/main" val="243132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3">
            <a:extLst>
              <a:ext uri="{FF2B5EF4-FFF2-40B4-BE49-F238E27FC236}">
                <a16:creationId xmlns:a16="http://schemas.microsoft.com/office/drawing/2014/main" id="{5250A328-CA2A-CDBD-FD6A-BC630214F9C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CCB661E-9A77-4F7B-AE10-87224A74458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D9DE842-E375-1322-091C-6C433A920B7E}"/>
              </a:ext>
            </a:extLst>
          </p:cNvPr>
          <p:cNvSpPr>
            <a:spLocks noGrp="1"/>
          </p:cNvSpPr>
          <p:nvPr>
            <p:ph type="sldNum" sz="quarter" idx="12"/>
          </p:nvPr>
        </p:nvSpPr>
        <p:spPr/>
        <p:txBody>
          <a:bodyPr/>
          <a:lstStyle>
            <a:lvl1pPr>
              <a:defRPr/>
            </a:lvl1pPr>
          </a:lstStyle>
          <a:p>
            <a:pPr>
              <a:defRPr/>
            </a:pPr>
            <a:fld id="{68CCE9AD-F2BE-9042-B3B5-3E35A918CED6}" type="slidenum">
              <a:rPr lang="en-US" altLang="en-US"/>
              <a:pPr>
                <a:defRPr/>
              </a:pPr>
              <a:t>‹#›</a:t>
            </a:fld>
            <a:endParaRPr lang="en-US" altLang="en-US"/>
          </a:p>
        </p:txBody>
      </p:sp>
    </p:spTree>
    <p:extLst>
      <p:ext uri="{BB962C8B-B14F-4D97-AF65-F5344CB8AC3E}">
        <p14:creationId xmlns:p14="http://schemas.microsoft.com/office/powerpoint/2010/main" val="32452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C0A6B873-78B6-C8DD-CE18-E45BDEC6F42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2FC5B132-46ED-1F5C-C0DB-C2710F47AB2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1392DD4-83DA-51AF-CE9B-77A14F656938}"/>
              </a:ext>
            </a:extLst>
          </p:cNvPr>
          <p:cNvSpPr>
            <a:spLocks noGrp="1"/>
          </p:cNvSpPr>
          <p:nvPr>
            <p:ph type="sldNum" sz="quarter" idx="12"/>
          </p:nvPr>
        </p:nvSpPr>
        <p:spPr/>
        <p:txBody>
          <a:bodyPr/>
          <a:lstStyle>
            <a:lvl1pPr>
              <a:defRPr/>
            </a:lvl1pPr>
          </a:lstStyle>
          <a:p>
            <a:pPr>
              <a:defRPr/>
            </a:pPr>
            <a:fld id="{EC6DFCCA-8B9C-4240-A885-91ED7CA0A033}" type="slidenum">
              <a:rPr lang="en-US" altLang="en-US"/>
              <a:pPr>
                <a:defRPr/>
              </a:pPr>
              <a:t>‹#›</a:t>
            </a:fld>
            <a:endParaRPr lang="en-US" altLang="en-US"/>
          </a:p>
        </p:txBody>
      </p:sp>
    </p:spTree>
    <p:extLst>
      <p:ext uri="{BB962C8B-B14F-4D97-AF65-F5344CB8AC3E}">
        <p14:creationId xmlns:p14="http://schemas.microsoft.com/office/powerpoint/2010/main" val="237946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5807E62-7BA3-E7DF-3095-FB3DB02F9B26}"/>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7C5772C-71A5-75C4-AB13-D08039D7DCB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BCB9FEB-A07B-C852-9A9A-9C8B2BE3E913}"/>
              </a:ext>
            </a:extLst>
          </p:cNvPr>
          <p:cNvSpPr>
            <a:spLocks noGrp="1"/>
          </p:cNvSpPr>
          <p:nvPr>
            <p:ph type="sldNum" sz="quarter" idx="12"/>
          </p:nvPr>
        </p:nvSpPr>
        <p:spPr/>
        <p:txBody>
          <a:bodyPr/>
          <a:lstStyle>
            <a:lvl1pPr>
              <a:defRPr/>
            </a:lvl1pPr>
          </a:lstStyle>
          <a:p>
            <a:pPr>
              <a:defRPr/>
            </a:pPr>
            <a:fld id="{7CD36E4B-5C03-994B-88CE-FFBE3023E176}" type="slidenum">
              <a:rPr lang="en-US" altLang="en-US"/>
              <a:pPr>
                <a:defRPr/>
              </a:pPr>
              <a:t>‹#›</a:t>
            </a:fld>
            <a:endParaRPr lang="en-US" altLang="en-US"/>
          </a:p>
        </p:txBody>
      </p:sp>
    </p:spTree>
    <p:extLst>
      <p:ext uri="{BB962C8B-B14F-4D97-AF65-F5344CB8AC3E}">
        <p14:creationId xmlns:p14="http://schemas.microsoft.com/office/powerpoint/2010/main" val="356503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E95BFCC-5732-F1E6-95C3-71110AE7D92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718A090-3CA6-E80B-E481-9FFDF2AF45A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B4F6D1-87E5-2CB5-411B-FD840C010E05}"/>
              </a:ext>
            </a:extLst>
          </p:cNvPr>
          <p:cNvSpPr>
            <a:spLocks noGrp="1"/>
          </p:cNvSpPr>
          <p:nvPr>
            <p:ph type="sldNum" sz="quarter" idx="12"/>
          </p:nvPr>
        </p:nvSpPr>
        <p:spPr/>
        <p:txBody>
          <a:bodyPr/>
          <a:lstStyle>
            <a:lvl1pPr>
              <a:defRPr/>
            </a:lvl1pPr>
          </a:lstStyle>
          <a:p>
            <a:pPr>
              <a:defRPr/>
            </a:pPr>
            <a:fld id="{CCF7B393-B7F2-AE47-9CC3-30A6AB1BE730}" type="slidenum">
              <a:rPr lang="en-US" altLang="en-US"/>
              <a:pPr>
                <a:defRPr/>
              </a:pPr>
              <a:t>‹#›</a:t>
            </a:fld>
            <a:endParaRPr lang="en-US" altLang="en-US"/>
          </a:p>
        </p:txBody>
      </p:sp>
    </p:spTree>
    <p:extLst>
      <p:ext uri="{BB962C8B-B14F-4D97-AF65-F5344CB8AC3E}">
        <p14:creationId xmlns:p14="http://schemas.microsoft.com/office/powerpoint/2010/main" val="29080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97CABF-D3B9-9D25-E052-AAEE4AF1BE85}"/>
              </a:ext>
            </a:extLst>
          </p:cNvPr>
          <p:cNvSpPr>
            <a:spLocks noGrp="1"/>
          </p:cNvSpPr>
          <p:nvPr>
            <p:ph type="title"/>
          </p:nvPr>
        </p:nvSpPr>
        <p:spPr bwMode="auto">
          <a:xfrm>
            <a:off x="549275" y="107950"/>
            <a:ext cx="80422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06D61DB-2686-6424-B283-4CDBF97FB402}"/>
              </a:ext>
            </a:extLst>
          </p:cNvPr>
          <p:cNvSpPr>
            <a:spLocks noGrp="1"/>
          </p:cNvSpPr>
          <p:nvPr>
            <p:ph type="body" idx="1"/>
          </p:nvPr>
        </p:nvSpPr>
        <p:spPr bwMode="auto">
          <a:xfrm>
            <a:off x="549275" y="1600200"/>
            <a:ext cx="80422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EB5B13E-4500-0833-237A-5511F346823F}"/>
              </a:ext>
            </a:extLst>
          </p:cNvPr>
          <p:cNvSpPr>
            <a:spLocks noGrp="1"/>
          </p:cNvSpPr>
          <p:nvPr>
            <p:ph type="dt" sz="half" idx="2"/>
          </p:nvPr>
        </p:nvSpPr>
        <p:spPr>
          <a:xfrm>
            <a:off x="5629275" y="6275388"/>
            <a:ext cx="2133600" cy="365125"/>
          </a:xfrm>
          <a:prstGeom prst="rect">
            <a:avLst/>
          </a:prstGeom>
        </p:spPr>
        <p:txBody>
          <a:bodyPr vert="horz" lIns="91440" tIns="45720" rIns="91440" bIns="45720" rtlCol="0" anchor="ctr"/>
          <a:lstStyle>
            <a:lvl1pPr algn="r">
              <a:defRPr sz="1200">
                <a:solidFill>
                  <a:schemeClr val="bg1"/>
                </a:solidFill>
                <a:latin typeface="Times" charset="0"/>
                <a:ea typeface="ＭＳ Ｐゴシック" charset="0"/>
                <a:cs typeface="+mn-cs"/>
              </a:defRPr>
            </a:lvl1pPr>
          </a:lstStyle>
          <a:p>
            <a:pPr>
              <a:defRPr/>
            </a:pPr>
            <a:endParaRPr lang="en-US"/>
          </a:p>
        </p:txBody>
      </p:sp>
      <p:sp>
        <p:nvSpPr>
          <p:cNvPr id="5" name="Footer Placeholder 4">
            <a:extLst>
              <a:ext uri="{FF2B5EF4-FFF2-40B4-BE49-F238E27FC236}">
                <a16:creationId xmlns:a16="http://schemas.microsoft.com/office/drawing/2014/main" id="{9379417E-F34A-F73F-7328-8CBA3CD5BC7A}"/>
              </a:ext>
            </a:extLst>
          </p:cNvPr>
          <p:cNvSpPr>
            <a:spLocks noGrp="1"/>
          </p:cNvSpPr>
          <p:nvPr>
            <p:ph type="ftr" sz="quarter" idx="3"/>
          </p:nvPr>
        </p:nvSpPr>
        <p:spPr>
          <a:xfrm>
            <a:off x="265113" y="6275388"/>
            <a:ext cx="4840287" cy="365125"/>
          </a:xfrm>
          <a:prstGeom prst="rect">
            <a:avLst/>
          </a:prstGeom>
        </p:spPr>
        <p:txBody>
          <a:bodyPr vert="horz" lIns="91440" tIns="45720" rIns="91440" bIns="45720" rtlCol="0" anchor="ctr"/>
          <a:lstStyle>
            <a:lvl1pPr algn="l">
              <a:defRPr sz="1200">
                <a:solidFill>
                  <a:schemeClr val="bg1"/>
                </a:solidFill>
                <a:latin typeface="Times" charset="0"/>
                <a:ea typeface="ＭＳ Ｐゴシック" charset="0"/>
                <a:cs typeface="+mn-cs"/>
              </a:defRPr>
            </a:lvl1pPr>
          </a:lstStyle>
          <a:p>
            <a:pPr>
              <a:defRPr/>
            </a:pPr>
            <a:endParaRPr lang="en-US"/>
          </a:p>
        </p:txBody>
      </p:sp>
      <p:sp>
        <p:nvSpPr>
          <p:cNvPr id="6" name="Slide Number Placeholder 5">
            <a:extLst>
              <a:ext uri="{FF2B5EF4-FFF2-40B4-BE49-F238E27FC236}">
                <a16:creationId xmlns:a16="http://schemas.microsoft.com/office/drawing/2014/main" id="{FBDC8947-B8A3-DDBE-E434-80EEFF26EA10}"/>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E6AFB518-ECA0-964D-8405-24FB1AC7B7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16"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ctr" rtl="0" eaLnBrk="0" fontAlgn="base" hangingPunct="0">
        <a:spcBef>
          <a:spcPct val="0"/>
        </a:spcBef>
        <a:spcAft>
          <a:spcPct val="0"/>
        </a:spcAft>
        <a:defRPr sz="4600" kern="1200">
          <a:solidFill>
            <a:schemeClr val="accent1"/>
          </a:solidFill>
          <a:latin typeface="+mj-lt"/>
          <a:ea typeface="ＭＳ Ｐゴシック" charset="0"/>
          <a:cs typeface="ＭＳ Ｐゴシック" charset="0"/>
        </a:defRPr>
      </a:lvl1pPr>
      <a:lvl2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4600">
          <a:solidFill>
            <a:schemeClr val="accent1"/>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400" kern="1200">
          <a:solidFill>
            <a:srgbClr val="595959"/>
          </a:solidFill>
          <a:latin typeface="+mn-lt"/>
          <a:ea typeface="ＭＳ Ｐゴシック" charset="0"/>
          <a:cs typeface="ＭＳ Ｐゴシック" charset="0"/>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200" kern="1200">
          <a:solidFill>
            <a:srgbClr val="595959"/>
          </a:solidFill>
          <a:latin typeface="+mn-lt"/>
          <a:ea typeface="ＭＳ Ｐゴシック" charset="0"/>
          <a:cs typeface="+mn-cs"/>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000" kern="1200">
          <a:solidFill>
            <a:srgbClr val="595959"/>
          </a:solidFill>
          <a:latin typeface="+mn-lt"/>
          <a:ea typeface="ＭＳ Ｐゴシック" charset="0"/>
          <a:cs typeface="+mn-cs"/>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kern="1200">
          <a:solidFill>
            <a:srgbClr val="595959"/>
          </a:solidFill>
          <a:latin typeface="+mn-lt"/>
          <a:ea typeface="ＭＳ Ｐゴシック" charset="0"/>
          <a:cs typeface="+mn-cs"/>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kern="1200">
          <a:solidFill>
            <a:srgbClr val="595959"/>
          </a:solidFill>
          <a:latin typeface="+mn-lt"/>
          <a:ea typeface="ＭＳ Ｐゴシック" charset="0"/>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pinterest.com/pin/3124379114135601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equifax.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intelius.com/" TargetMode="External"/><Relationship Id="rId2" Type="http://schemas.openxmlformats.org/officeDocument/2006/relationships/hyperlink" Target="http://www.intelius.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mspy.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aclu.org/ordering-pizza#https://www.aclu.org/ordering-pizz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0LKVad2xj5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7925B06-13A3-DAFC-DF95-5ECFA577727F}"/>
              </a:ext>
            </a:extLst>
          </p:cNvPr>
          <p:cNvSpPr>
            <a:spLocks noGrp="1"/>
          </p:cNvSpPr>
          <p:nvPr>
            <p:ph type="title"/>
          </p:nvPr>
        </p:nvSpPr>
        <p:spPr>
          <a:xfrm>
            <a:off x="549275" y="107950"/>
            <a:ext cx="60325" cy="46038"/>
          </a:xfrm>
        </p:spPr>
        <p:txBody>
          <a:bodyPr/>
          <a:lstStyle/>
          <a:p>
            <a:endParaRPr lang="en-US" altLang="en-US">
              <a:ea typeface="ＭＳ Ｐゴシック" panose="020B0600070205080204" pitchFamily="34" charset="-128"/>
            </a:endParaRPr>
          </a:p>
        </p:txBody>
      </p:sp>
      <p:sp>
        <p:nvSpPr>
          <p:cNvPr id="16386" name="Content Placeholder 2">
            <a:extLst>
              <a:ext uri="{FF2B5EF4-FFF2-40B4-BE49-F238E27FC236}">
                <a16:creationId xmlns:a16="http://schemas.microsoft.com/office/drawing/2014/main" id="{3F5287E8-5B98-246B-F821-F6AD1587DF84}"/>
              </a:ext>
            </a:extLst>
          </p:cNvPr>
          <p:cNvSpPr>
            <a:spLocks noGrp="1"/>
          </p:cNvSpPr>
          <p:nvPr>
            <p:ph idx="1"/>
          </p:nvPr>
        </p:nvSpPr>
        <p:spPr>
          <a:xfrm>
            <a:off x="9982200" y="6705600"/>
            <a:ext cx="2495550" cy="1395413"/>
          </a:xfrm>
        </p:spPr>
        <p:txBody>
          <a:bodyPr/>
          <a:lstStyle/>
          <a:p>
            <a:endParaRPr lang="en-US" altLang="en-US">
              <a:ea typeface="ＭＳ Ｐゴシック" panose="020B0600070205080204" pitchFamily="34" charset="-128"/>
            </a:endParaRPr>
          </a:p>
        </p:txBody>
      </p:sp>
      <p:sp>
        <p:nvSpPr>
          <p:cNvPr id="16387" name="Rectangle 2">
            <a:extLst>
              <a:ext uri="{FF2B5EF4-FFF2-40B4-BE49-F238E27FC236}">
                <a16:creationId xmlns:a16="http://schemas.microsoft.com/office/drawing/2014/main" id="{00EB166F-5AA6-6C67-CFD6-BDEC05E0E4EB}"/>
              </a:ext>
            </a:extLst>
          </p:cNvPr>
          <p:cNvSpPr>
            <a:spLocks noChangeArrowheads="1"/>
          </p:cNvSpPr>
          <p:nvPr/>
        </p:nvSpPr>
        <p:spPr bwMode="auto">
          <a:xfrm>
            <a:off x="-1931988" y="1939925"/>
            <a:ext cx="149621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pic>
        <p:nvPicPr>
          <p:cNvPr id="16388" name="Picture 1" descr="mage result for privacy cartoons">
            <a:hlinkClick r:id="rId2"/>
            <a:extLst>
              <a:ext uri="{FF2B5EF4-FFF2-40B4-BE49-F238E27FC236}">
                <a16:creationId xmlns:a16="http://schemas.microsoft.com/office/drawing/2014/main" id="{61BF3E2E-B579-031F-BC77-9E0F0CFCF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609600"/>
            <a:ext cx="68580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a:extLst>
              <a:ext uri="{FF2B5EF4-FFF2-40B4-BE49-F238E27FC236}">
                <a16:creationId xmlns:a16="http://schemas.microsoft.com/office/drawing/2014/main" id="{AEC52089-93D9-9B4F-D235-A25CAA2A4562}"/>
              </a:ext>
            </a:extLst>
          </p:cNvPr>
          <p:cNvSpPr>
            <a:spLocks noChangeArrowheads="1"/>
          </p:cNvSpPr>
          <p:nvPr/>
        </p:nvSpPr>
        <p:spPr bwMode="auto">
          <a:xfrm flipV="1">
            <a:off x="-1931988" y="5764213"/>
            <a:ext cx="149621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192930A-DF87-09DC-2285-3864EC7F48E3}"/>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5602" name="Rectangle 3">
            <a:extLst>
              <a:ext uri="{FF2B5EF4-FFF2-40B4-BE49-F238E27FC236}">
                <a16:creationId xmlns:a16="http://schemas.microsoft.com/office/drawing/2014/main" id="{ECA84807-8DC1-E8A1-F621-BCE4419699E0}"/>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5603" name="Rectangle 4">
            <a:extLst>
              <a:ext uri="{FF2B5EF4-FFF2-40B4-BE49-F238E27FC236}">
                <a16:creationId xmlns:a16="http://schemas.microsoft.com/office/drawing/2014/main" id="{A70639F0-9062-FB3F-B6E8-225D8C399EBB}"/>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A Form for Entering Fields</a:t>
            </a:r>
          </a:p>
        </p:txBody>
      </p:sp>
      <p:graphicFrame>
        <p:nvGraphicFramePr>
          <p:cNvPr id="25604" name="Object 1">
            <a:extLst>
              <a:ext uri="{FF2B5EF4-FFF2-40B4-BE49-F238E27FC236}">
                <a16:creationId xmlns:a16="http://schemas.microsoft.com/office/drawing/2014/main" id="{C8780C77-97F2-B972-F480-03ED4F7BE9F4}"/>
              </a:ext>
            </a:extLst>
          </p:cNvPr>
          <p:cNvGraphicFramePr>
            <a:graphicFrameLocks noChangeAspect="1"/>
          </p:cNvGraphicFramePr>
          <p:nvPr/>
        </p:nvGraphicFramePr>
        <p:xfrm>
          <a:off x="914400" y="1371600"/>
          <a:ext cx="7315200" cy="5214938"/>
        </p:xfrm>
        <a:graphic>
          <a:graphicData uri="http://schemas.openxmlformats.org/presentationml/2006/ole">
            <mc:AlternateContent xmlns:mc="http://schemas.openxmlformats.org/markup-compatibility/2006">
              <mc:Choice xmlns:v="urn:schemas-microsoft-com:vml" Requires="v">
                <p:oleObj name="Document" r:id="rId2" imgW="21945600" imgH="15646400" progId="Word.Document.12">
                  <p:embed/>
                </p:oleObj>
              </mc:Choice>
              <mc:Fallback>
                <p:oleObj name="Document" r:id="rId2" imgW="21945600" imgH="15646400" progId="Word.Documen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3152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6C4C9B1-D978-AB42-1CDF-E1C695951BC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6626" name="Rectangle 3">
            <a:extLst>
              <a:ext uri="{FF2B5EF4-FFF2-40B4-BE49-F238E27FC236}">
                <a16:creationId xmlns:a16="http://schemas.microsoft.com/office/drawing/2014/main" id="{7D88020F-9288-2725-07F2-C70F3884756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6627" name="Rectangle 4">
            <a:extLst>
              <a:ext uri="{FF2B5EF4-FFF2-40B4-BE49-F238E27FC236}">
                <a16:creationId xmlns:a16="http://schemas.microsoft.com/office/drawing/2014/main" id="{3E3CECFB-0BD7-D82D-2C99-5A445A98F2B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Example Report</a:t>
            </a:r>
          </a:p>
        </p:txBody>
      </p:sp>
      <p:pic>
        <p:nvPicPr>
          <p:cNvPr id="26628" name="Picture 5">
            <a:extLst>
              <a:ext uri="{FF2B5EF4-FFF2-40B4-BE49-F238E27FC236}">
                <a16:creationId xmlns:a16="http://schemas.microsoft.com/office/drawing/2014/main" id="{DE686DA2-165E-D656-8C6D-FCE01956F0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993900"/>
            <a:ext cx="86233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70EDEB9-A708-1050-783D-26A0172BF628}"/>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7650" name="Rectangle 3">
            <a:extLst>
              <a:ext uri="{FF2B5EF4-FFF2-40B4-BE49-F238E27FC236}">
                <a16:creationId xmlns:a16="http://schemas.microsoft.com/office/drawing/2014/main" id="{6A0DE0A2-FA1E-7F0F-A657-7BBE7FE83CD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7651" name="Rectangle 4">
            <a:extLst>
              <a:ext uri="{FF2B5EF4-FFF2-40B4-BE49-F238E27FC236}">
                <a16:creationId xmlns:a16="http://schemas.microsoft.com/office/drawing/2014/main" id="{2196985C-C31E-8AFF-A41A-564F832F93C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Query Languages</a:t>
            </a:r>
          </a:p>
        </p:txBody>
      </p:sp>
      <p:sp>
        <p:nvSpPr>
          <p:cNvPr id="24581" name="Rectangle 5">
            <a:extLst>
              <a:ext uri="{FF2B5EF4-FFF2-40B4-BE49-F238E27FC236}">
                <a16:creationId xmlns:a16="http://schemas.microsoft.com/office/drawing/2014/main" id="{67731EB9-BA12-1EA8-928D-646D0E402916}"/>
              </a:ext>
            </a:extLst>
          </p:cNvPr>
          <p:cNvSpPr>
            <a:spLocks noGrp="1"/>
          </p:cNvSpPr>
          <p:nvPr>
            <p:ph idx="1"/>
          </p:nvPr>
        </p:nvSpPr>
        <p:spPr>
          <a:xfrm>
            <a:off x="685800" y="2133600"/>
            <a:ext cx="7772400" cy="4343400"/>
          </a:xfrm>
        </p:spPr>
        <p:txBody>
          <a:bodyPr lIns="90487" tIns="44450" rIns="90487" bIns="44450"/>
          <a:lstStyle/>
          <a:p>
            <a:pPr eaLnBrk="1" hangingPunct="1">
              <a:lnSpc>
                <a:spcPct val="80000"/>
              </a:lnSpc>
            </a:pPr>
            <a:r>
              <a:rPr lang="en-US" altLang="en-US" sz="2600">
                <a:ea typeface="ＭＳ Ｐゴシック" panose="020B0600070205080204" pitchFamily="34" charset="-128"/>
              </a:rPr>
              <a:t>Query languages, like programming languages, have specific </a:t>
            </a:r>
            <a:r>
              <a:rPr lang="en-US" altLang="en-US" sz="2600" b="1" i="1">
                <a:ea typeface="ＭＳ Ｐゴシック" panose="020B0600070205080204" pitchFamily="34" charset="-128"/>
              </a:rPr>
              <a:t>syntax</a:t>
            </a:r>
          </a:p>
          <a:p>
            <a:pPr eaLnBrk="1" hangingPunct="1">
              <a:lnSpc>
                <a:spcPct val="80000"/>
              </a:lnSpc>
            </a:pPr>
            <a:r>
              <a:rPr lang="en-US" altLang="en-US" sz="2600">
                <a:ea typeface="ＭＳ Ｐゴシック" panose="020B0600070205080204" pitchFamily="34" charset="-128"/>
              </a:rPr>
              <a:t>These are more user-friendly than most programming languages</a:t>
            </a:r>
          </a:p>
          <a:p>
            <a:pPr eaLnBrk="1" hangingPunct="1">
              <a:lnSpc>
                <a:spcPct val="80000"/>
              </a:lnSpc>
            </a:pPr>
            <a:r>
              <a:rPr lang="en-US" altLang="en-US" sz="2600">
                <a:ea typeface="ＭＳ Ｐゴシック" panose="020B0600070205080204" pitchFamily="34" charset="-128"/>
              </a:rPr>
              <a:t>SQL (Structured Query Language -- often pronounced “sequel”) is a de facto standard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 calcmode="lin" valueType="num">
                                      <p:cBhvr additive="base">
                                        <p:cTn id="7" dur="500" fill="hold"/>
                                        <p:tgtEl>
                                          <p:spTgt spid="245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581">
                                            <p:txEl>
                                              <p:pRg st="1" end="1"/>
                                            </p:txEl>
                                          </p:spTgt>
                                        </p:tgtEl>
                                        <p:attrNameLst>
                                          <p:attrName>style.visibility</p:attrName>
                                        </p:attrNameLst>
                                      </p:cBhvr>
                                      <p:to>
                                        <p:strVal val="visible"/>
                                      </p:to>
                                    </p:set>
                                    <p:anim calcmode="lin" valueType="num">
                                      <p:cBhvr additive="base">
                                        <p:cTn id="13" dur="500" fill="hold"/>
                                        <p:tgtEl>
                                          <p:spTgt spid="2458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581">
                                            <p:txEl>
                                              <p:pRg st="2" end="2"/>
                                            </p:txEl>
                                          </p:spTgt>
                                        </p:tgtEl>
                                        <p:attrNameLst>
                                          <p:attrName>style.visibility</p:attrName>
                                        </p:attrNameLst>
                                      </p:cBhvr>
                                      <p:to>
                                        <p:strVal val="visible"/>
                                      </p:to>
                                    </p:set>
                                    <p:anim calcmode="lin" valueType="num">
                                      <p:cBhvr additive="base">
                                        <p:cTn id="19" dur="500" fill="hold"/>
                                        <p:tgtEl>
                                          <p:spTgt spid="2458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8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C893A410-88C4-6609-6DD1-A470C88513F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74" name="Rectangle 3">
            <a:extLst>
              <a:ext uri="{FF2B5EF4-FFF2-40B4-BE49-F238E27FC236}">
                <a16:creationId xmlns:a16="http://schemas.microsoft.com/office/drawing/2014/main" id="{EF1DEE85-7AF6-F344-2196-1B4D4D963F84}"/>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75" name="Rectangle 4">
            <a:extLst>
              <a:ext uri="{FF2B5EF4-FFF2-40B4-BE49-F238E27FC236}">
                <a16:creationId xmlns:a16="http://schemas.microsoft.com/office/drawing/2014/main" id="{1EA6E230-F016-D208-F1BB-380C3B2F318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Query Construction</a:t>
            </a:r>
          </a:p>
        </p:txBody>
      </p:sp>
      <p:sp>
        <p:nvSpPr>
          <p:cNvPr id="26629" name="Rectangle 5">
            <a:extLst>
              <a:ext uri="{FF2B5EF4-FFF2-40B4-BE49-F238E27FC236}">
                <a16:creationId xmlns:a16="http://schemas.microsoft.com/office/drawing/2014/main" id="{F68A7B38-62EE-86EE-7D12-02D557159A24}"/>
              </a:ext>
            </a:extLst>
          </p:cNvPr>
          <p:cNvSpPr>
            <a:spLocks noGrp="1" noChangeArrowheads="1"/>
          </p:cNvSpPr>
          <p:nvPr>
            <p:ph idx="1"/>
          </p:nvPr>
        </p:nvSpPr>
        <p:spPr>
          <a:xfrm>
            <a:off x="685800" y="2133600"/>
            <a:ext cx="7772400" cy="44196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sz="2800">
                <a:ea typeface="ＭＳ Ｐゴシック" panose="020B0600070205080204" pitchFamily="34" charset="-128"/>
              </a:rPr>
              <a:t>Queries are structured to retrieve data from specified fields in indicated tables (files) in a database</a:t>
            </a:r>
          </a:p>
          <a:p>
            <a:pPr eaLnBrk="1" hangingPunct="1"/>
            <a:r>
              <a:rPr lang="en-US" altLang="en-US" sz="2800">
                <a:ea typeface="ＭＳ Ｐゴシック" panose="020B0600070205080204" pitchFamily="34" charset="-128"/>
              </a:rPr>
              <a:t>Retrieved data must satisfy particular search constraints</a:t>
            </a:r>
          </a:p>
          <a:p>
            <a:pPr eaLnBrk="1" hangingPunct="1"/>
            <a:r>
              <a:rPr lang="en-US" altLang="en-US" sz="2800">
                <a:ea typeface="ＭＳ Ｐゴシック" panose="020B0600070205080204" pitchFamily="34" charset="-128"/>
              </a:rPr>
              <a:t>Boolean operators -- especially logical </a:t>
            </a:r>
            <a:r>
              <a:rPr lang="en-US" altLang="en-US" sz="2800" b="1" i="1">
                <a:ea typeface="ＭＳ Ｐゴシック" panose="020B0600070205080204" pitchFamily="34" charset="-128"/>
              </a:rPr>
              <a:t>and</a:t>
            </a:r>
            <a:r>
              <a:rPr lang="en-US" altLang="en-US" sz="2800">
                <a:ea typeface="ＭＳ Ｐゴシック" panose="020B0600070205080204" pitchFamily="34" charset="-128"/>
              </a:rPr>
              <a:t> and logical </a:t>
            </a:r>
            <a:r>
              <a:rPr lang="en-US" altLang="en-US" sz="2800" b="1" i="1">
                <a:ea typeface="ＭＳ Ｐゴシック" panose="020B0600070205080204" pitchFamily="34" charset="-128"/>
              </a:rPr>
              <a:t>or</a:t>
            </a:r>
            <a:r>
              <a:rPr lang="en-US" altLang="en-US" sz="2800">
                <a:ea typeface="ＭＳ Ｐゴシック" panose="020B0600070205080204" pitchFamily="34" charset="-128"/>
              </a:rPr>
              <a:t> -- allow the construction of multiple search constraint queries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 calcmode="lin" valueType="num">
                                      <p:cBhvr additive="base">
                                        <p:cTn id="7" dur="500" fill="hold"/>
                                        <p:tgtEl>
                                          <p:spTgt spid="266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629">
                                            <p:txEl>
                                              <p:pRg st="1" end="1"/>
                                            </p:txEl>
                                          </p:spTgt>
                                        </p:tgtEl>
                                        <p:attrNameLst>
                                          <p:attrName>style.visibility</p:attrName>
                                        </p:attrNameLst>
                                      </p:cBhvr>
                                      <p:to>
                                        <p:strVal val="visible"/>
                                      </p:to>
                                    </p:set>
                                    <p:anim calcmode="lin" valueType="num">
                                      <p:cBhvr additive="base">
                                        <p:cTn id="13" dur="500" fill="hold"/>
                                        <p:tgtEl>
                                          <p:spTgt spid="266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629">
                                            <p:txEl>
                                              <p:pRg st="2" end="2"/>
                                            </p:txEl>
                                          </p:spTgt>
                                        </p:tgtEl>
                                        <p:attrNameLst>
                                          <p:attrName>style.visibility</p:attrName>
                                        </p:attrNameLst>
                                      </p:cBhvr>
                                      <p:to>
                                        <p:strVal val="visible"/>
                                      </p:to>
                                    </p:set>
                                    <p:anim calcmode="lin" valueType="num">
                                      <p:cBhvr additive="base">
                                        <p:cTn id="19" dur="500" fill="hold"/>
                                        <p:tgtEl>
                                          <p:spTgt spid="266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ACE74A4D-547B-C8CC-92D7-7E7245E7BA46}"/>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9698" name="Rectangle 3">
            <a:extLst>
              <a:ext uri="{FF2B5EF4-FFF2-40B4-BE49-F238E27FC236}">
                <a16:creationId xmlns:a16="http://schemas.microsoft.com/office/drawing/2014/main" id="{02C36FE0-A2E4-945B-EF78-602AC7A39AFB}"/>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9699" name="Rectangle 4">
            <a:extLst>
              <a:ext uri="{FF2B5EF4-FFF2-40B4-BE49-F238E27FC236}">
                <a16:creationId xmlns:a16="http://schemas.microsoft.com/office/drawing/2014/main" id="{73A8A1BA-5D2A-0D90-17A9-229F8581439F}"/>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Example Queries -- SQL</a:t>
            </a:r>
          </a:p>
        </p:txBody>
      </p:sp>
      <p:sp>
        <p:nvSpPr>
          <p:cNvPr id="32773" name="Rectangle 5">
            <a:extLst>
              <a:ext uri="{FF2B5EF4-FFF2-40B4-BE49-F238E27FC236}">
                <a16:creationId xmlns:a16="http://schemas.microsoft.com/office/drawing/2014/main" id="{A91CB934-419B-6C7A-D7F0-F89B7A34D349}"/>
              </a:ext>
            </a:extLst>
          </p:cNvPr>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spcAft>
                <a:spcPct val="65000"/>
              </a:spcAft>
            </a:pPr>
            <a:r>
              <a:rPr lang="en-US" altLang="en-US">
                <a:ea typeface="ＭＳ Ｐゴシック" panose="020B0600070205080204" pitchFamily="34" charset="-128"/>
              </a:rPr>
              <a:t>SELECT Name FROM Sales WHERE Amount &gt; 5000 AND Region = “West”</a:t>
            </a:r>
          </a:p>
          <a:p>
            <a:pPr eaLnBrk="1" hangingPunct="1"/>
            <a:r>
              <a:rPr lang="en-US" altLang="en-US">
                <a:ea typeface="ＭＳ Ｐゴシック" panose="020B0600070205080204" pitchFamily="34" charset="-128"/>
              </a:rPr>
              <a:t>SELECT Name FROM Sales WHERE (Amount &gt; 5000 AND Region = “West”) OR (Amount &gt; 2000 AND Region = “Midwest”)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 calcmode="lin" valueType="num">
                                      <p:cBhvr additive="base">
                                        <p:cTn id="7" dur="500" fill="hold"/>
                                        <p:tgtEl>
                                          <p:spTgt spid="327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3">
                                            <p:txEl>
                                              <p:pRg st="1" end="1"/>
                                            </p:txEl>
                                          </p:spTgt>
                                        </p:tgtEl>
                                        <p:attrNameLst>
                                          <p:attrName>style.visibility</p:attrName>
                                        </p:attrNameLst>
                                      </p:cBhvr>
                                      <p:to>
                                        <p:strVal val="visible"/>
                                      </p:to>
                                    </p:set>
                                    <p:anim calcmode="lin" valueType="num">
                                      <p:cBhvr additive="base">
                                        <p:cTn id="13" dur="500" fill="hold"/>
                                        <p:tgtEl>
                                          <p:spTgt spid="327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E13A195-63FA-BA03-624C-A5A58F3A134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0722" name="Rectangle 3">
            <a:extLst>
              <a:ext uri="{FF2B5EF4-FFF2-40B4-BE49-F238E27FC236}">
                <a16:creationId xmlns:a16="http://schemas.microsoft.com/office/drawing/2014/main" id="{E8A02391-6BC2-8293-4725-433E8B972DF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0723" name="Rectangle 4">
            <a:extLst>
              <a:ext uri="{FF2B5EF4-FFF2-40B4-BE49-F238E27FC236}">
                <a16:creationId xmlns:a16="http://schemas.microsoft.com/office/drawing/2014/main" id="{0A09E279-526B-5F87-1071-917CBC8AF683}"/>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Summary</a:t>
            </a:r>
          </a:p>
        </p:txBody>
      </p:sp>
      <p:sp>
        <p:nvSpPr>
          <p:cNvPr id="38917" name="Rectangle 5">
            <a:extLst>
              <a:ext uri="{FF2B5EF4-FFF2-40B4-BE49-F238E27FC236}">
                <a16:creationId xmlns:a16="http://schemas.microsoft.com/office/drawing/2014/main" id="{3375FD07-B9E0-E53D-FCC1-DC9A352842E4}"/>
              </a:ext>
            </a:extLst>
          </p:cNvPr>
          <p:cNvSpPr>
            <a:spLocks noGrp="1"/>
          </p:cNvSpPr>
          <p:nvPr>
            <p:ph idx="1"/>
          </p:nvPr>
        </p:nvSpPr>
        <p:spPr>
          <a:xfrm>
            <a:off x="685800" y="1524000"/>
            <a:ext cx="7772400" cy="4953000"/>
          </a:xfrm>
        </p:spPr>
        <p:txBody>
          <a:bodyPr lIns="90487" tIns="44450" rIns="90487" bIns="44450"/>
          <a:lstStyle/>
          <a:p>
            <a:pPr eaLnBrk="1" hangingPunct="1"/>
            <a:r>
              <a:rPr lang="en-US" altLang="en-US" sz="2200">
                <a:ea typeface="ＭＳ Ｐゴシック" panose="020B0600070205080204" pitchFamily="34" charset="-128"/>
              </a:rPr>
              <a:t>Databases are Software that manages the storage and retrieval of data dates from the early days of computing</a:t>
            </a:r>
          </a:p>
          <a:p>
            <a:pPr eaLnBrk="1" hangingPunct="1"/>
            <a:r>
              <a:rPr lang="en-US" altLang="en-US" sz="2200">
                <a:ea typeface="ＭＳ Ｐゴシック" panose="020B0600070205080204" pitchFamily="34" charset="-128"/>
              </a:rPr>
              <a:t>There are two primary database models today: the flat file model and the relational model</a:t>
            </a:r>
          </a:p>
          <a:p>
            <a:pPr eaLnBrk="1" hangingPunct="1"/>
            <a:r>
              <a:rPr lang="en-US" altLang="en-US" sz="2200">
                <a:ea typeface="ＭＳ Ｐゴシック" panose="020B0600070205080204" pitchFamily="34" charset="-128"/>
              </a:rPr>
              <a:t>The network model provides excellent performance; the relational model provides excellent flexibility</a:t>
            </a:r>
          </a:p>
          <a:p>
            <a:pPr eaLnBrk="1" hangingPunct="1"/>
            <a:r>
              <a:rPr lang="en-US" altLang="en-US" sz="2200">
                <a:ea typeface="ＭＳ Ｐゴシック" panose="020B0600070205080204" pitchFamily="34" charset="-128"/>
              </a:rPr>
              <a:t>The first step toward creating any database is the definition of the structure of the data to be modeled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 calcmode="lin" valueType="num">
                                      <p:cBhvr additive="base">
                                        <p:cTn id="7" dur="500" fill="hold"/>
                                        <p:tgtEl>
                                          <p:spTgt spid="389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17">
                                            <p:txEl>
                                              <p:pRg st="1" end="1"/>
                                            </p:txEl>
                                          </p:spTgt>
                                        </p:tgtEl>
                                        <p:attrNameLst>
                                          <p:attrName>style.visibility</p:attrName>
                                        </p:attrNameLst>
                                      </p:cBhvr>
                                      <p:to>
                                        <p:strVal val="visible"/>
                                      </p:to>
                                    </p:set>
                                    <p:anim calcmode="lin" valueType="num">
                                      <p:cBhvr additive="base">
                                        <p:cTn id="13" dur="500" fill="hold"/>
                                        <p:tgtEl>
                                          <p:spTgt spid="389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917">
                                            <p:txEl>
                                              <p:pRg st="2" end="2"/>
                                            </p:txEl>
                                          </p:spTgt>
                                        </p:tgtEl>
                                        <p:attrNameLst>
                                          <p:attrName>style.visibility</p:attrName>
                                        </p:attrNameLst>
                                      </p:cBhvr>
                                      <p:to>
                                        <p:strVal val="visible"/>
                                      </p:to>
                                    </p:set>
                                    <p:anim calcmode="lin" valueType="num">
                                      <p:cBhvr additive="base">
                                        <p:cTn id="19" dur="500" fill="hold"/>
                                        <p:tgtEl>
                                          <p:spTgt spid="389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8917">
                                            <p:txEl>
                                              <p:pRg st="3" end="3"/>
                                            </p:txEl>
                                          </p:spTgt>
                                        </p:tgtEl>
                                        <p:attrNameLst>
                                          <p:attrName>style.visibility</p:attrName>
                                        </p:attrNameLst>
                                      </p:cBhvr>
                                      <p:to>
                                        <p:strVal val="visible"/>
                                      </p:to>
                                    </p:set>
                                    <p:anim calcmode="lin" valueType="num">
                                      <p:cBhvr additive="base">
                                        <p:cTn id="25" dur="500" fill="hold"/>
                                        <p:tgtEl>
                                          <p:spTgt spid="389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EE944677-F246-0159-EEF0-962B368ACF1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1746" name="Rectangle 3">
            <a:extLst>
              <a:ext uri="{FF2B5EF4-FFF2-40B4-BE49-F238E27FC236}">
                <a16:creationId xmlns:a16="http://schemas.microsoft.com/office/drawing/2014/main" id="{490899DE-38C5-2766-BEA3-A6B57E30BC46}"/>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31747" name="Rectangle 4">
            <a:extLst>
              <a:ext uri="{FF2B5EF4-FFF2-40B4-BE49-F238E27FC236}">
                <a16:creationId xmlns:a16="http://schemas.microsoft.com/office/drawing/2014/main" id="{4A2F8666-DB4C-486D-3B6B-D7A40CD45EA9}"/>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Summary (cont’d)</a:t>
            </a:r>
          </a:p>
        </p:txBody>
      </p:sp>
      <p:sp>
        <p:nvSpPr>
          <p:cNvPr id="40965" name="Rectangle 5">
            <a:extLst>
              <a:ext uri="{FF2B5EF4-FFF2-40B4-BE49-F238E27FC236}">
                <a16:creationId xmlns:a16="http://schemas.microsoft.com/office/drawing/2014/main" id="{0D82AB81-46D2-6856-DA50-5DCA65D0FAFB}"/>
              </a:ext>
            </a:extLst>
          </p:cNvPr>
          <p:cNvSpPr>
            <a:spLocks noGrp="1" noChangeArrowheads="1"/>
          </p:cNvSpPr>
          <p:nvPr>
            <p:ph idx="1"/>
          </p:nvPr>
        </p:nvSpPr>
        <p:spPr>
          <a:xfrm>
            <a:off x="586345" y="1532238"/>
            <a:ext cx="8077200" cy="4724400"/>
          </a:xfrm>
        </p:spPr>
        <p:txBody>
          <a:bodyPr lIns="90487" tIns="44450" rIns="90487" bIns="44450" rtlCol="0">
            <a:normAutofit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All database management systems provide the ability to define data entry forms and reports for output</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Query languages provide user-friendly access to database data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Queries are defined to retrieve data that matches (or satisfies) specified search constraints</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SQL has become the de facto standard for query languages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65">
                                            <p:txEl>
                                              <p:pRg st="1" end="1"/>
                                            </p:txEl>
                                          </p:spTgt>
                                        </p:tgtEl>
                                        <p:attrNameLst>
                                          <p:attrName>style.visibility</p:attrName>
                                        </p:attrNameLst>
                                      </p:cBhvr>
                                      <p:to>
                                        <p:strVal val="visible"/>
                                      </p:to>
                                    </p:set>
                                    <p:anim calcmode="lin" valueType="num">
                                      <p:cBhvr additive="base">
                                        <p:cTn id="13" dur="500" fill="hold"/>
                                        <p:tgtEl>
                                          <p:spTgt spid="409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0965">
                                            <p:txEl>
                                              <p:pRg st="2" end="2"/>
                                            </p:txEl>
                                          </p:spTgt>
                                        </p:tgtEl>
                                        <p:attrNameLst>
                                          <p:attrName>style.visibility</p:attrName>
                                        </p:attrNameLst>
                                      </p:cBhvr>
                                      <p:to>
                                        <p:strVal val="visible"/>
                                      </p:to>
                                    </p:set>
                                    <p:anim calcmode="lin" valueType="num">
                                      <p:cBhvr additive="base">
                                        <p:cTn id="19" dur="500" fill="hold"/>
                                        <p:tgtEl>
                                          <p:spTgt spid="4096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0965">
                                            <p:txEl>
                                              <p:pRg st="3" end="3"/>
                                            </p:txEl>
                                          </p:spTgt>
                                        </p:tgtEl>
                                        <p:attrNameLst>
                                          <p:attrName>style.visibility</p:attrName>
                                        </p:attrNameLst>
                                      </p:cBhvr>
                                      <p:to>
                                        <p:strVal val="visible"/>
                                      </p:to>
                                    </p:set>
                                    <p:anim calcmode="lin" valueType="num">
                                      <p:cBhvr additive="base">
                                        <p:cTn id="25" dur="500" fill="hold"/>
                                        <p:tgtEl>
                                          <p:spTgt spid="4096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CBAF2E7C-013D-73EE-F5F8-8F2F46049F88}"/>
              </a:ext>
            </a:extLst>
          </p:cNvPr>
          <p:cNvSpPr>
            <a:spLocks noGrp="1"/>
          </p:cNvSpPr>
          <p:nvPr>
            <p:ph type="title"/>
          </p:nvPr>
        </p:nvSpPr>
        <p:spPr/>
        <p:txBody>
          <a:bodyPr/>
          <a:lstStyle/>
          <a:p>
            <a:pPr eaLnBrk="1" hangingPunct="1"/>
            <a:r>
              <a:rPr lang="en-US" altLang="en-US">
                <a:ea typeface="ＭＳ Ｐゴシック" panose="020B0600070205080204" pitchFamily="34" charset="-128"/>
              </a:rPr>
              <a:t>Database Products in Widespread Use</a:t>
            </a:r>
          </a:p>
        </p:txBody>
      </p:sp>
      <p:sp>
        <p:nvSpPr>
          <p:cNvPr id="32770" name="Rectangle 3">
            <a:extLst>
              <a:ext uri="{FF2B5EF4-FFF2-40B4-BE49-F238E27FC236}">
                <a16:creationId xmlns:a16="http://schemas.microsoft.com/office/drawing/2014/main" id="{3EAD27F2-7542-6554-5374-F395F675A493}"/>
              </a:ext>
            </a:extLst>
          </p:cNvPr>
          <p:cNvSpPr>
            <a:spLocks noGrp="1"/>
          </p:cNvSpPr>
          <p:nvPr>
            <p:ph idx="1"/>
          </p:nvPr>
        </p:nvSpPr>
        <p:spPr/>
        <p:txBody>
          <a:bodyPr/>
          <a:lstStyle/>
          <a:p>
            <a:pPr eaLnBrk="1" hangingPunct="1"/>
            <a:r>
              <a:rPr lang="en-US" altLang="en-US">
                <a:ea typeface="ＭＳ Ｐゴシック" panose="020B0600070205080204" pitchFamily="34" charset="-128"/>
              </a:rPr>
              <a:t>Oracle</a:t>
            </a:r>
          </a:p>
          <a:p>
            <a:pPr eaLnBrk="1" hangingPunct="1"/>
            <a:r>
              <a:rPr lang="en-US" altLang="en-US">
                <a:ea typeface="ＭＳ Ｐゴシック" panose="020B0600070205080204" pitchFamily="34" charset="-128"/>
              </a:rPr>
              <a:t>Informix</a:t>
            </a:r>
          </a:p>
          <a:p>
            <a:pPr eaLnBrk="1" hangingPunct="1"/>
            <a:r>
              <a:rPr lang="en-US" altLang="en-US">
                <a:ea typeface="ＭＳ Ｐゴシック" panose="020B0600070205080204" pitchFamily="34" charset="-128"/>
              </a:rPr>
              <a:t>Microsoft Access</a:t>
            </a:r>
          </a:p>
          <a:p>
            <a:pPr eaLnBrk="1" hangingPunct="1"/>
            <a:r>
              <a:rPr lang="en-US" altLang="en-US">
                <a:ea typeface="ＭＳ Ｐゴシック" panose="020B0600070205080204" pitchFamily="34" charset="-128"/>
              </a:rPr>
              <a:t>Microsoft SQL</a:t>
            </a:r>
          </a:p>
          <a:p>
            <a:pPr eaLnBrk="1" hangingPunct="1"/>
            <a:r>
              <a:rPr lang="en-US" altLang="en-US">
                <a:ea typeface="ＭＳ Ｐゴシック" panose="020B0600070205080204" pitchFamily="34" charset="-128"/>
              </a:rPr>
              <a:t>MySQL</a:t>
            </a:r>
          </a:p>
          <a:p>
            <a:pPr eaLnBrk="1" hangingPunct="1"/>
            <a:r>
              <a:rPr lang="en-US" altLang="en-US">
                <a:ea typeface="ＭＳ Ｐゴシック" panose="020B0600070205080204" pitchFamily="34" charset="-128"/>
              </a:rPr>
              <a:t>PostgreSQL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4155E07-6D35-4E6D-7583-6DBD11D38914}"/>
              </a:ext>
            </a:extLst>
          </p:cNvPr>
          <p:cNvSpPr>
            <a:spLocks noGrp="1" noChangeArrowheads="1"/>
          </p:cNvSpPr>
          <p:nvPr>
            <p:ph type="ctrTitle"/>
          </p:nvPr>
        </p:nvSpPr>
        <p:spPr>
          <a:xfrm>
            <a:off x="685800" y="1568450"/>
            <a:ext cx="7772400" cy="889000"/>
          </a:xfrm>
        </p:spPr>
        <p:txBody>
          <a:bodyPr/>
          <a:lstStyle/>
          <a:p>
            <a:pPr fontAlgn="auto">
              <a:spcAft>
                <a:spcPts val="0"/>
              </a:spcAft>
              <a:defRPr/>
            </a:pPr>
            <a:r>
              <a:rPr lang="en-US" sz="4000"/>
              <a:t>Databases and Individual Privacy</a:t>
            </a:r>
          </a:p>
        </p:txBody>
      </p:sp>
      <p:sp>
        <p:nvSpPr>
          <p:cNvPr id="65539" name="Rectangle 3">
            <a:extLst>
              <a:ext uri="{FF2B5EF4-FFF2-40B4-BE49-F238E27FC236}">
                <a16:creationId xmlns:a16="http://schemas.microsoft.com/office/drawing/2014/main" id="{2505EFC2-EBA7-95DE-BF0A-4D9599348A4B}"/>
              </a:ext>
            </a:extLst>
          </p:cNvPr>
          <p:cNvSpPr>
            <a:spLocks noGrp="1" noChangeArrowheads="1"/>
          </p:cNvSpPr>
          <p:nvPr>
            <p:ph type="subTitle" idx="1"/>
          </p:nvPr>
        </p:nvSpPr>
        <p:spPr>
          <a:xfrm>
            <a:off x="1322388" y="3298825"/>
            <a:ext cx="6499225" cy="917575"/>
          </a:xfrm>
        </p:spPr>
        <p:txBody>
          <a:bodyPr/>
          <a:lstStyle/>
          <a:p>
            <a:pPr fontAlgn="auto">
              <a:spcAft>
                <a:spcPts val="0"/>
              </a:spcAft>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4D14A099-1CBD-6A8E-4E44-B719F1158C4E}"/>
              </a:ext>
            </a:extLst>
          </p:cNvPr>
          <p:cNvSpPr>
            <a:spLocks noGrp="1"/>
          </p:cNvSpPr>
          <p:nvPr>
            <p:ph type="title"/>
          </p:nvPr>
        </p:nvSpPr>
        <p:spPr>
          <a:xfrm>
            <a:off x="515938" y="152400"/>
            <a:ext cx="8042275" cy="1336675"/>
          </a:xfrm>
        </p:spPr>
        <p:txBody>
          <a:bodyPr/>
          <a:lstStyle/>
          <a:p>
            <a:pPr eaLnBrk="1" hangingPunct="1"/>
            <a:r>
              <a:rPr lang="en-US" altLang="en-US" sz="3200">
                <a:ea typeface="ＭＳ Ｐゴシック" panose="020B0600070205080204" pitchFamily="34" charset="-128"/>
              </a:rPr>
              <a:t>Data to fight crime and terrorism</a:t>
            </a:r>
            <a:br>
              <a:rPr lang="en-US" altLang="en-US" sz="3200">
                <a:ea typeface="ＭＳ Ｐゴシック" panose="020B0600070205080204" pitchFamily="34" charset="-128"/>
              </a:rPr>
            </a:br>
            <a:r>
              <a:rPr lang="en-US" altLang="en-US" sz="3200">
                <a:ea typeface="ＭＳ Ｐゴシック" panose="020B0600070205080204" pitchFamily="34" charset="-128"/>
              </a:rPr>
              <a:t>Lessons learned as a result of 9-11</a:t>
            </a:r>
          </a:p>
        </p:txBody>
      </p:sp>
      <p:sp>
        <p:nvSpPr>
          <p:cNvPr id="34818" name="Rectangle 3">
            <a:extLst>
              <a:ext uri="{FF2B5EF4-FFF2-40B4-BE49-F238E27FC236}">
                <a16:creationId xmlns:a16="http://schemas.microsoft.com/office/drawing/2014/main" id="{96C4FE73-8AB1-2902-2517-65613D29FBF7}"/>
              </a:ext>
            </a:extLst>
          </p:cNvPr>
          <p:cNvSpPr>
            <a:spLocks noGrp="1"/>
          </p:cNvSpPr>
          <p:nvPr>
            <p:ph idx="1"/>
          </p:nvPr>
        </p:nvSpPr>
        <p:spPr>
          <a:xfrm>
            <a:off x="550862" y="2133600"/>
            <a:ext cx="8042275" cy="4343400"/>
          </a:xfrm>
        </p:spPr>
        <p:txBody>
          <a:bodyPr/>
          <a:lstStyle/>
          <a:p>
            <a:pPr eaLnBrk="1" hangingPunct="1"/>
            <a:r>
              <a:rPr lang="en-US" altLang="en-US" sz="2600" dirty="0">
                <a:ea typeface="ＭＳ Ｐゴシック" panose="020B0600070205080204" pitchFamily="34" charset="-128"/>
              </a:rPr>
              <a:t>Too much data can be a liability </a:t>
            </a:r>
          </a:p>
          <a:p>
            <a:pPr eaLnBrk="1" hangingPunct="1"/>
            <a:r>
              <a:rPr lang="en-US" altLang="en-US" sz="2600" dirty="0">
                <a:ea typeface="ＭＳ Ｐゴシック" panose="020B0600070205080204" pitchFamily="34" charset="-128"/>
              </a:rPr>
              <a:t>Data on the same topic kept in different systems</a:t>
            </a:r>
          </a:p>
          <a:p>
            <a:pPr lvl="1" eaLnBrk="1" hangingPunct="1"/>
            <a:r>
              <a:rPr lang="en-US" altLang="en-US" dirty="0">
                <a:ea typeface="ＭＳ Ｐゴシック" panose="020B0600070205080204" pitchFamily="34" charset="-128"/>
              </a:rPr>
              <a:t>Is not effective unless it is linked together</a:t>
            </a:r>
          </a:p>
          <a:p>
            <a:pPr lvl="1" eaLnBrk="1" hangingPunct="1"/>
            <a:r>
              <a:rPr lang="en-US" altLang="en-US" dirty="0">
                <a:ea typeface="ＭＳ Ｐゴシック" panose="020B0600070205080204" pitchFamily="34" charset="-128"/>
              </a:rPr>
              <a:t>Sometimes requires filtering to remove “irrelevance”</a:t>
            </a:r>
          </a:p>
          <a:p>
            <a:pPr lvl="1" eaLnBrk="1" hangingPunct="1"/>
            <a:endParaRPr lang="en-US" altLang="en-US" dirty="0">
              <a:ea typeface="ＭＳ Ｐゴシック" panose="020B0600070205080204" pitchFamily="34" charset="-128"/>
            </a:endParaRPr>
          </a:p>
          <a:p>
            <a:pPr lvl="1" eaLnBrk="1" hangingPunct="1">
              <a:buFontTx/>
              <a:buNone/>
            </a:pPr>
            <a:r>
              <a:rPr lang="en-US" altLang="en-US" dirty="0">
                <a:ea typeface="ＭＳ Ｐゴシック" panose="020B0600070205080204" pitchFamily="34" charset="-128"/>
              </a:rPr>
              <a:t>The highly controversial Patriot Act has expanded the </a:t>
            </a:r>
          </a:p>
          <a:p>
            <a:pPr lvl="1" eaLnBrk="1" hangingPunct="1">
              <a:buFontTx/>
              <a:buNone/>
            </a:pPr>
            <a:r>
              <a:rPr lang="en-US" altLang="en-US" dirty="0">
                <a:ea typeface="ＭＳ Ｐゴシック" panose="020B0600070205080204" pitchFamily="34" charset="-128"/>
              </a:rPr>
              <a:t>Scope of data that the Govt. can collect and use on you</a:t>
            </a:r>
          </a:p>
          <a:p>
            <a:pPr lvl="1" eaLnBrk="1" hangingPunct="1"/>
            <a:endParaRPr lang="en-US" altLang="en-US" dirty="0">
              <a:ea typeface="ＭＳ Ｐゴシック" panose="020B0600070205080204" pitchFamily="34" charset="-128"/>
            </a:endParaRPr>
          </a:p>
          <a:p>
            <a:pPr lvl="1" eaLnBrk="1" hangingPunct="1"/>
            <a:endParaRPr lang="en-US" altLang="en-US" dirty="0">
              <a:ea typeface="ＭＳ Ｐゴシック" panose="020B0600070205080204" pitchFamily="34" charset="-128"/>
            </a:endParaRPr>
          </a:p>
          <a:p>
            <a:pPr lvl="1" eaLnBrk="1" hangingPunct="1">
              <a:buFontTx/>
              <a:buNone/>
            </a:pPr>
            <a:endParaRPr lang="en-US" altLang="en-US" dirty="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EEF1A18-CB5B-AA4F-B53D-F0491A5301FF}"/>
              </a:ext>
            </a:extLst>
          </p:cNvPr>
          <p:cNvSpPr>
            <a:spLocks noGrp="1" noChangeArrowheads="1"/>
          </p:cNvSpPr>
          <p:nvPr>
            <p:ph type="ctrTitle"/>
          </p:nvPr>
        </p:nvSpPr>
        <p:spPr>
          <a:xfrm>
            <a:off x="1322388" y="1524000"/>
            <a:ext cx="6499225" cy="1725613"/>
          </a:xfrm>
        </p:spPr>
        <p:txBody>
          <a:bodyPr/>
          <a:lstStyle/>
          <a:p>
            <a:pPr fontAlgn="auto">
              <a:spcAft>
                <a:spcPts val="0"/>
              </a:spcAft>
              <a:defRPr/>
            </a:pPr>
            <a:r>
              <a:rPr lang="en-US" dirty="0"/>
              <a:t>Databases and Privacy</a:t>
            </a:r>
          </a:p>
        </p:txBody>
      </p:sp>
      <p:sp>
        <p:nvSpPr>
          <p:cNvPr id="47107" name="Rectangle 3">
            <a:extLst>
              <a:ext uri="{FF2B5EF4-FFF2-40B4-BE49-F238E27FC236}">
                <a16:creationId xmlns:a16="http://schemas.microsoft.com/office/drawing/2014/main" id="{FCE2434B-1C62-051B-1C59-F3A4F640AE9E}"/>
              </a:ext>
            </a:extLst>
          </p:cNvPr>
          <p:cNvSpPr>
            <a:spLocks noGrp="1" noChangeArrowheads="1"/>
          </p:cNvSpPr>
          <p:nvPr>
            <p:ph type="subTitle" idx="1"/>
          </p:nvPr>
        </p:nvSpPr>
        <p:spPr>
          <a:xfrm>
            <a:off x="1322388" y="3298825"/>
            <a:ext cx="6499225" cy="917575"/>
          </a:xfrm>
        </p:spPr>
        <p:txBody>
          <a:bodyPr/>
          <a:lstStyle/>
          <a:p>
            <a:pPr fontAlgn="auto">
              <a:spcAft>
                <a:spcPts val="0"/>
              </a:spcAft>
              <a:defRPr/>
            </a:pPr>
            <a:r>
              <a:rPr lang="en-US" sz="2400" dirty="0"/>
              <a:t>Storing, Organizing and Retrieving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7E67EAD8-FE56-1F1A-FBA6-73CC556235B0}"/>
              </a:ext>
            </a:extLst>
          </p:cNvPr>
          <p:cNvSpPr>
            <a:spLocks noGrp="1"/>
          </p:cNvSpPr>
          <p:nvPr>
            <p:ph type="title"/>
          </p:nvPr>
        </p:nvSpPr>
        <p:spPr/>
        <p:txBody>
          <a:bodyPr/>
          <a:lstStyle/>
          <a:p>
            <a:pPr eaLnBrk="1" hangingPunct="1"/>
            <a:r>
              <a:rPr lang="en-US" altLang="en-US" sz="3600">
                <a:ea typeface="ＭＳ Ｐゴシック" panose="020B0600070205080204" pitchFamily="34" charset="-128"/>
              </a:rPr>
              <a:t>Social Significance</a:t>
            </a:r>
          </a:p>
        </p:txBody>
      </p:sp>
      <p:sp>
        <p:nvSpPr>
          <p:cNvPr id="35842" name="Rectangle 3">
            <a:extLst>
              <a:ext uri="{FF2B5EF4-FFF2-40B4-BE49-F238E27FC236}">
                <a16:creationId xmlns:a16="http://schemas.microsoft.com/office/drawing/2014/main" id="{4C2094BC-5652-6596-FA0B-664AC66AC9AA}"/>
              </a:ext>
            </a:extLst>
          </p:cNvPr>
          <p:cNvSpPr>
            <a:spLocks noGrp="1"/>
          </p:cNvSpPr>
          <p:nvPr>
            <p:ph idx="1"/>
          </p:nvPr>
        </p:nvSpPr>
        <p:spPr/>
        <p:txBody>
          <a:bodyPr/>
          <a:lstStyle/>
          <a:p>
            <a:pPr eaLnBrk="1" hangingPunct="1"/>
            <a:r>
              <a:rPr lang="en-US" altLang="en-US" sz="2800">
                <a:ea typeface="ＭＳ Ｐゴシック" panose="020B0600070205080204" pitchFamily="34" charset="-128"/>
              </a:rPr>
              <a:t>Every one of us is profiled in several databases around the country many of which are linked to each other:</a:t>
            </a:r>
          </a:p>
          <a:p>
            <a:pPr lvl="1" eaLnBrk="1" hangingPunct="1"/>
            <a:r>
              <a:rPr lang="en-US" altLang="en-US">
                <a:ea typeface="ＭＳ Ｐゴシック" panose="020B0600070205080204" pitchFamily="34" charset="-128"/>
              </a:rPr>
              <a:t>Financial, insurance and credit systems</a:t>
            </a:r>
          </a:p>
          <a:p>
            <a:pPr lvl="1" eaLnBrk="1" hangingPunct="1"/>
            <a:r>
              <a:rPr lang="en-US" altLang="en-US">
                <a:ea typeface="ＭＳ Ｐゴシック" panose="020B0600070205080204" pitchFamily="34" charset="-128"/>
              </a:rPr>
              <a:t>Medical systems</a:t>
            </a:r>
          </a:p>
          <a:p>
            <a:pPr lvl="1" eaLnBrk="1" hangingPunct="1"/>
            <a:r>
              <a:rPr lang="en-US" altLang="en-US">
                <a:ea typeface="ＭＳ Ｐゴシック" panose="020B0600070205080204" pitchFamily="34" charset="-128"/>
              </a:rPr>
              <a:t>Court, Justice and Crime systems</a:t>
            </a:r>
          </a:p>
          <a:p>
            <a:pPr lvl="1" eaLnBrk="1" hangingPunct="1"/>
            <a:r>
              <a:rPr lang="en-US" altLang="en-US">
                <a:ea typeface="ＭＳ Ｐゴシック" panose="020B0600070205080204" pitchFamily="34" charset="-128"/>
              </a:rPr>
              <a:t>Retailer systems</a:t>
            </a:r>
          </a:p>
          <a:p>
            <a:pPr lvl="1" eaLnBrk="1" hangingPunct="1"/>
            <a:r>
              <a:rPr lang="en-US" altLang="en-US">
                <a:ea typeface="ＭＳ Ｐゴシック" panose="020B0600070205080204" pitchFamily="34" charset="-128"/>
              </a:rPr>
              <a:t>Websites</a:t>
            </a:r>
          </a:p>
          <a:p>
            <a:pPr lvl="1" eaLnBrk="1" hangingPunct="1"/>
            <a:r>
              <a:rPr lang="en-US" altLang="en-US">
                <a:ea typeface="ＭＳ Ｐゴシック" panose="020B0600070205080204" pitchFamily="34" charset="-128"/>
              </a:rPr>
              <a:t>Govt. systems (Municipal, State and Federal)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DC2E3427-50F5-7D1E-597E-04F71D7E5529}"/>
              </a:ext>
            </a:extLst>
          </p:cNvPr>
          <p:cNvSpPr>
            <a:spLocks noGrp="1"/>
          </p:cNvSpPr>
          <p:nvPr>
            <p:ph type="title"/>
          </p:nvPr>
        </p:nvSpPr>
        <p:spPr/>
        <p:txBody>
          <a:bodyPr/>
          <a:lstStyle/>
          <a:p>
            <a:pPr eaLnBrk="1" hangingPunct="1"/>
            <a:r>
              <a:rPr lang="en-US" altLang="en-US">
                <a:ea typeface="ＭＳ Ｐゴシック" panose="020B0600070205080204" pitchFamily="34" charset="-128"/>
              </a:rPr>
              <a:t>On Line Privacy</a:t>
            </a:r>
          </a:p>
        </p:txBody>
      </p:sp>
      <p:sp>
        <p:nvSpPr>
          <p:cNvPr id="36866" name="Content Placeholder 2">
            <a:extLst>
              <a:ext uri="{FF2B5EF4-FFF2-40B4-BE49-F238E27FC236}">
                <a16:creationId xmlns:a16="http://schemas.microsoft.com/office/drawing/2014/main" id="{38C72C8F-70C1-BB8C-3660-52E9881D15E9}"/>
              </a:ext>
            </a:extLst>
          </p:cNvPr>
          <p:cNvSpPr>
            <a:spLocks noGrp="1"/>
          </p:cNvSpPr>
          <p:nvPr>
            <p:ph idx="1"/>
          </p:nvPr>
        </p:nvSpPr>
        <p:spPr/>
        <p:txBody>
          <a:bodyPr/>
          <a:lstStyle/>
          <a:p>
            <a:pPr eaLnBrk="1" hangingPunct="1"/>
            <a:endParaRPr lang="en-US" altLang="en-US" sz="3200">
              <a:ea typeface="ＭＳ Ｐゴシック" panose="020B0600070205080204" pitchFamily="34" charset="-128"/>
            </a:endParaRPr>
          </a:p>
          <a:p>
            <a:pPr eaLnBrk="1" hangingPunct="1"/>
            <a:r>
              <a:rPr lang="en-US" altLang="en-US" sz="3200">
                <a:ea typeface="ＭＳ Ｐゴシック" panose="020B0600070205080204" pitchFamily="34" charset="-128"/>
              </a:rPr>
              <a:t>On-Line Privacy is an Oxymoron.  If you are connected to a network, chances are that someone, somewhere has the capability to keep track of you.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7F8811AF-8092-07A0-C542-04A5840494A9}"/>
              </a:ext>
            </a:extLst>
          </p:cNvPr>
          <p:cNvSpPr>
            <a:spLocks noGrp="1"/>
          </p:cNvSpPr>
          <p:nvPr>
            <p:ph type="title"/>
          </p:nvPr>
        </p:nvSpPr>
        <p:spPr/>
        <p:txBody>
          <a:bodyPr/>
          <a:lstStyle/>
          <a:p>
            <a:pPr eaLnBrk="1" hangingPunct="1"/>
            <a:r>
              <a:rPr lang="en-US" altLang="en-US" sz="3600">
                <a:ea typeface="ＭＳ Ｐゴシック" panose="020B0600070205080204" pitchFamily="34" charset="-128"/>
              </a:rPr>
              <a:t>How private is my credit report?</a:t>
            </a:r>
          </a:p>
        </p:txBody>
      </p:sp>
      <p:sp>
        <p:nvSpPr>
          <p:cNvPr id="37890" name="Rectangle 3">
            <a:extLst>
              <a:ext uri="{FF2B5EF4-FFF2-40B4-BE49-F238E27FC236}">
                <a16:creationId xmlns:a16="http://schemas.microsoft.com/office/drawing/2014/main" id="{288F33B9-A527-5D02-3400-76B8C6856A6C}"/>
              </a:ext>
            </a:extLst>
          </p:cNvPr>
          <p:cNvSpPr>
            <a:spLocks noGrp="1"/>
          </p:cNvSpPr>
          <p:nvPr>
            <p:ph idx="1"/>
          </p:nvPr>
        </p:nvSpPr>
        <p:spPr>
          <a:xfrm>
            <a:off x="549275" y="2819400"/>
            <a:ext cx="8042275" cy="3124200"/>
          </a:xfrm>
        </p:spPr>
        <p:txBody>
          <a:bodyPr/>
          <a:lstStyle/>
          <a:p>
            <a:pPr eaLnBrk="1" hangingPunct="1"/>
            <a:r>
              <a:rPr lang="en-US" altLang="en-US" sz="2800">
                <a:ea typeface="ＭＳ Ｐゴシック" panose="020B0600070205080204" pitchFamily="34" charset="-128"/>
              </a:rPr>
              <a:t>Credit reports are a gold mine of information about consumers. They contain Social Security number, date of birth, current and previous addresses, telephone number (including unlisted numbers), credit payment status, employment, even legal information about court proceedings</a:t>
            </a:r>
          </a:p>
          <a:p>
            <a:pPr eaLnBrk="1" hangingPunct="1">
              <a:buFontTx/>
              <a:buNone/>
            </a:pPr>
            <a:endParaRPr lang="en-US" altLang="en-US">
              <a:ea typeface="ＭＳ Ｐゴシック" panose="020B060007020508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25DED96A-2C23-70BE-1DFC-F0E82A5797E1}"/>
              </a:ext>
            </a:extLst>
          </p:cNvPr>
          <p:cNvSpPr>
            <a:spLocks noGrp="1"/>
          </p:cNvSpPr>
          <p:nvPr>
            <p:ph type="title"/>
          </p:nvPr>
        </p:nvSpPr>
        <p:spPr>
          <a:xfrm>
            <a:off x="609600" y="0"/>
            <a:ext cx="7772400" cy="762000"/>
          </a:xfrm>
        </p:spPr>
        <p:txBody>
          <a:bodyPr/>
          <a:lstStyle/>
          <a:p>
            <a:pPr eaLnBrk="1" hangingPunct="1"/>
            <a:r>
              <a:rPr lang="en-US" altLang="en-US" sz="3200">
                <a:ea typeface="ＭＳ Ｐゴシック" panose="020B0600070205080204" pitchFamily="34" charset="-128"/>
              </a:rPr>
              <a:t>Who has access to my report?</a:t>
            </a:r>
          </a:p>
        </p:txBody>
      </p:sp>
      <p:sp>
        <p:nvSpPr>
          <p:cNvPr id="67587" name="Rectangle 3">
            <a:extLst>
              <a:ext uri="{FF2B5EF4-FFF2-40B4-BE49-F238E27FC236}">
                <a16:creationId xmlns:a16="http://schemas.microsoft.com/office/drawing/2014/main" id="{1401BC82-95E1-968F-E28B-39B41C443ACC}"/>
              </a:ext>
            </a:extLst>
          </p:cNvPr>
          <p:cNvSpPr>
            <a:spLocks noGrp="1" noChangeArrowheads="1"/>
          </p:cNvSpPr>
          <p:nvPr>
            <p:ph idx="1"/>
          </p:nvPr>
        </p:nvSpPr>
        <p:spPr>
          <a:xfrm>
            <a:off x="609600" y="990600"/>
            <a:ext cx="7772400" cy="5867400"/>
          </a:xfrm>
        </p:spPr>
        <p:txBody>
          <a:bodyPr rtlCol="0">
            <a:noAutofit/>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Those considering granting you credit.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Landlords.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Insurance companies.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Employers and potential employers (but only with your consent).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Companies with which you have a credit account for account monitoring purposes.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Those considering your application for a government license or benefit if the agency is required to consider your financial status.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A state or local child support enforcement agency. </a:t>
            </a: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000" b="1" dirty="0">
                <a:solidFill>
                  <a:schemeClr val="tx1">
                    <a:lumMod val="65000"/>
                    <a:lumOff val="35000"/>
                  </a:schemeClr>
                </a:solidFill>
                <a:ea typeface="+mn-ea"/>
                <a:cs typeface="+mn-cs"/>
              </a:rPr>
              <a:t>Any government agency</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sz="2000" dirty="0">
              <a:solidFill>
                <a:schemeClr val="tx1">
                  <a:lumMod val="65000"/>
                  <a:lumOff val="35000"/>
                </a:schemeClr>
              </a:solidFill>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D4BFF383-2FF7-9473-67DE-0A133947D73B}"/>
              </a:ext>
            </a:extLst>
          </p:cNvPr>
          <p:cNvSpPr>
            <a:spLocks noGrp="1"/>
          </p:cNvSpPr>
          <p:nvPr>
            <p:ph type="title"/>
          </p:nvPr>
        </p:nvSpPr>
        <p:spPr/>
        <p:txBody>
          <a:bodyPr/>
          <a:lstStyle/>
          <a:p>
            <a:pPr eaLnBrk="1" hangingPunct="1"/>
            <a:r>
              <a:rPr lang="en-US" altLang="en-US" sz="3200">
                <a:ea typeface="ＭＳ Ｐゴシック" panose="020B0600070205080204" pitchFamily="34" charset="-128"/>
              </a:rPr>
              <a:t>Who are the people that store and provide information about you?</a:t>
            </a:r>
          </a:p>
        </p:txBody>
      </p:sp>
      <p:sp>
        <p:nvSpPr>
          <p:cNvPr id="39938" name="Rectangle 3">
            <a:extLst>
              <a:ext uri="{FF2B5EF4-FFF2-40B4-BE49-F238E27FC236}">
                <a16:creationId xmlns:a16="http://schemas.microsoft.com/office/drawing/2014/main" id="{FD8983F3-0ED9-7790-E44C-6596E725A3A0}"/>
              </a:ext>
            </a:extLst>
          </p:cNvPr>
          <p:cNvSpPr>
            <a:spLocks noGrp="1"/>
          </p:cNvSpPr>
          <p:nvPr>
            <p:ph idx="1"/>
          </p:nvPr>
        </p:nvSpPr>
        <p:spPr/>
        <p:txBody>
          <a:bodyPr/>
          <a:lstStyle/>
          <a:p>
            <a:pPr eaLnBrk="1" hangingPunct="1">
              <a:lnSpc>
                <a:spcPct val="90000"/>
              </a:lnSpc>
            </a:pPr>
            <a:r>
              <a:rPr lang="en-US" altLang="en-US">
                <a:ea typeface="ＭＳ Ｐゴシック" panose="020B0600070205080204" pitchFamily="34" charset="-128"/>
              </a:rPr>
              <a:t>Equifax</a:t>
            </a:r>
          </a:p>
          <a:p>
            <a:pPr eaLnBrk="1" hangingPunct="1">
              <a:lnSpc>
                <a:spcPct val="90000"/>
              </a:lnSpc>
            </a:pPr>
            <a:r>
              <a:rPr lang="en-US" altLang="en-US">
                <a:ea typeface="ＭＳ Ｐゴシック" panose="020B0600070205080204" pitchFamily="34" charset="-128"/>
              </a:rPr>
              <a:t>Experian</a:t>
            </a:r>
          </a:p>
          <a:p>
            <a:pPr eaLnBrk="1" hangingPunct="1">
              <a:lnSpc>
                <a:spcPct val="90000"/>
              </a:lnSpc>
            </a:pPr>
            <a:r>
              <a:rPr lang="en-US" altLang="en-US">
                <a:ea typeface="ＭＳ Ｐゴシック" panose="020B0600070205080204" pitchFamily="34" charset="-128"/>
              </a:rPr>
              <a:t>Transunion</a:t>
            </a:r>
          </a:p>
          <a:p>
            <a:pPr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Link to Equifax:</a:t>
            </a:r>
          </a:p>
          <a:p>
            <a:pPr lvl="1" eaLnBrk="1" hangingPunct="1">
              <a:lnSpc>
                <a:spcPct val="90000"/>
              </a:lnSpc>
            </a:pPr>
            <a:r>
              <a:rPr lang="en-US" altLang="en-US">
                <a:ea typeface="ＭＳ Ｐゴシック" panose="020B0600070205080204" pitchFamily="34" charset="-128"/>
                <a:hlinkClick r:id="rId2"/>
              </a:rPr>
              <a:t>Equifax Personal Solutions Credit Reports, Credit Scores, Protection Against Identity Theft and more</a:t>
            </a:r>
            <a:endParaRPr lang="en-US" altLang="en-US">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161ECCE-BB12-735D-B9BC-9EFD9AA7A550}"/>
              </a:ext>
            </a:extLst>
          </p:cNvPr>
          <p:cNvSpPr>
            <a:spLocks noGrp="1" noChangeArrowheads="1"/>
          </p:cNvSpPr>
          <p:nvPr>
            <p:ph type="title"/>
          </p:nvPr>
        </p:nvSpPr>
        <p:spPr>
          <a:xfrm>
            <a:off x="549275" y="457200"/>
            <a:ext cx="8042275" cy="1600200"/>
          </a:xfrm>
        </p:spPr>
        <p:txBody>
          <a:bodyPr rtlCol="0">
            <a:normAutofit fontScale="90000"/>
          </a:bodyPr>
          <a:lstStyle/>
          <a:p>
            <a:pPr eaLnBrk="1" fontAlgn="auto" hangingPunct="1">
              <a:spcAft>
                <a:spcPts val="0"/>
              </a:spcAft>
              <a:defRPr/>
            </a:pPr>
            <a:r>
              <a:rPr lang="en-US" sz="3600" b="1" dirty="0">
                <a:ea typeface="+mj-ea"/>
                <a:cs typeface="+mj-cs"/>
              </a:rPr>
              <a:t>Financial Services Modernization Act</a:t>
            </a:r>
            <a:br>
              <a:rPr lang="en-US" sz="3600" b="1" dirty="0">
                <a:ea typeface="+mj-ea"/>
                <a:cs typeface="+mj-cs"/>
              </a:rPr>
            </a:br>
            <a:r>
              <a:rPr lang="en-US" sz="3600" b="1" dirty="0">
                <a:ea typeface="+mj-ea"/>
                <a:cs typeface="+mj-cs"/>
              </a:rPr>
              <a:t>also known as Gramm-Leach-Bliley Act or GLB </a:t>
            </a:r>
            <a:br>
              <a:rPr lang="en-US" sz="3600" b="1" dirty="0">
                <a:ea typeface="+mj-ea"/>
                <a:cs typeface="+mj-cs"/>
              </a:rPr>
            </a:br>
            <a:endParaRPr lang="en-US" sz="3600" b="1" dirty="0">
              <a:ea typeface="+mj-ea"/>
              <a:cs typeface="+mj-cs"/>
            </a:endParaRPr>
          </a:p>
        </p:txBody>
      </p:sp>
      <p:sp>
        <p:nvSpPr>
          <p:cNvPr id="69635" name="Rectangle 3">
            <a:extLst>
              <a:ext uri="{FF2B5EF4-FFF2-40B4-BE49-F238E27FC236}">
                <a16:creationId xmlns:a16="http://schemas.microsoft.com/office/drawing/2014/main" id="{6E7DE5F4-3EE4-C3D1-394F-2324CAA66821}"/>
              </a:ext>
            </a:extLst>
          </p:cNvPr>
          <p:cNvSpPr>
            <a:spLocks noGrp="1" noChangeArrowheads="1"/>
          </p:cNvSpPr>
          <p:nvPr>
            <p:ph idx="1"/>
          </p:nvPr>
        </p:nvSpPr>
        <p:spPr>
          <a:xfrm>
            <a:off x="685800" y="2133600"/>
            <a:ext cx="7772400" cy="4724400"/>
          </a:xfrm>
        </p:spPr>
        <p:txBody>
          <a:bodyPr rtlCol="0">
            <a:normAutofit fontScale="92500"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Allows banks, insurance companies, and brokerage firms to operate as one. The combined companies have been aptly dubbed "financial supermarkets." </a:t>
            </a:r>
          </a:p>
          <a:p>
            <a:pPr eaLnBrk="1" fontAlgn="auto" hangingPunct="1">
              <a:spcAft>
                <a:spcPts val="0"/>
              </a:spcAft>
              <a:buClr>
                <a:schemeClr val="accent1">
                  <a:lumMod val="60000"/>
                  <a:lumOff val="40000"/>
                </a:schemeClr>
              </a:buClr>
              <a:buFont typeface="Wingdings 2" pitchFamily="18" charset="2"/>
              <a:buChar char=""/>
              <a:defRPr/>
            </a:pPr>
            <a:endParaRPr lang="en-US" sz="2800" dirty="0">
              <a:solidFill>
                <a:schemeClr val="tx1">
                  <a:lumMod val="65000"/>
                  <a:lumOff val="35000"/>
                </a:schemeClr>
              </a:solidFill>
              <a:ea typeface="+mn-ea"/>
              <a:cs typeface="+mn-cs"/>
            </a:endParaRP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They may promise you such benefits as consolidated account statements and lower fees. But at the same time, the ability of these companies to merge customer data from several sources and even sell it to third parties represents a real risk to your privacy </a:t>
            </a:r>
          </a:p>
          <a:p>
            <a:pPr eaLnBrk="1" fontAlgn="auto" hangingPunct="1">
              <a:spcAft>
                <a:spcPts val="0"/>
              </a:spcAft>
              <a:buClr>
                <a:schemeClr val="accent1">
                  <a:lumMod val="60000"/>
                  <a:lumOff val="40000"/>
                </a:schemeClr>
              </a:buClr>
              <a:buFont typeface="Wingdings 2" pitchFamily="18" charset="2"/>
              <a:buChar char=""/>
              <a:defRPr/>
            </a:pPr>
            <a:endParaRPr lang="en-US" dirty="0">
              <a:solidFill>
                <a:schemeClr val="tx1">
                  <a:lumMod val="65000"/>
                  <a:lumOff val="35000"/>
                </a:schemeClr>
              </a:solidFill>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FEDAAF64-5CEA-7383-DD91-EBC72D57A1E9}"/>
              </a:ext>
            </a:extLst>
          </p:cNvPr>
          <p:cNvSpPr>
            <a:spLocks noGrp="1"/>
          </p:cNvSpPr>
          <p:nvPr>
            <p:ph type="title"/>
          </p:nvPr>
        </p:nvSpPr>
        <p:spPr/>
        <p:txBody>
          <a:bodyPr/>
          <a:lstStyle/>
          <a:p>
            <a:pPr eaLnBrk="1" hangingPunct="1"/>
            <a:r>
              <a:rPr lang="en-US" altLang="en-US" sz="3600" b="1">
                <a:ea typeface="ＭＳ Ｐゴシック" panose="020B0600070205080204" pitchFamily="34" charset="-128"/>
              </a:rPr>
              <a:t>What are your rights under GLB?</a:t>
            </a:r>
          </a:p>
        </p:txBody>
      </p:sp>
      <p:sp>
        <p:nvSpPr>
          <p:cNvPr id="70659" name="Rectangle 3">
            <a:extLst>
              <a:ext uri="{FF2B5EF4-FFF2-40B4-BE49-F238E27FC236}">
                <a16:creationId xmlns:a16="http://schemas.microsoft.com/office/drawing/2014/main" id="{E2D9DDF7-BE9B-9409-16D8-925B66ADEF6F}"/>
              </a:ext>
            </a:extLst>
          </p:cNvPr>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Privacy Policy: Your financial institution must tell you the kinds of information it collects about you and how it uses that information. </a:t>
            </a:r>
          </a:p>
          <a:p>
            <a:pPr eaLnBrk="1" fontAlgn="auto" hangingPunct="1">
              <a:lnSpc>
                <a:spcPct val="90000"/>
              </a:lnSpc>
              <a:spcAft>
                <a:spcPts val="0"/>
              </a:spcAft>
              <a:buClr>
                <a:schemeClr val="accent1">
                  <a:lumMod val="60000"/>
                  <a:lumOff val="40000"/>
                </a:schemeClr>
              </a:buClr>
              <a:buFontTx/>
              <a:buNone/>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Right to Opt-Out: Your financial institution must explain your ability to prevent the sale of your customer data to third parties. </a:t>
            </a:r>
          </a:p>
          <a:p>
            <a:pPr eaLnBrk="1" fontAlgn="auto" hangingPunct="1">
              <a:lnSpc>
                <a:spcPct val="90000"/>
              </a:lnSpc>
              <a:spcAft>
                <a:spcPts val="0"/>
              </a:spcAft>
              <a:buClr>
                <a:schemeClr val="accent1">
                  <a:lumMod val="60000"/>
                  <a:lumOff val="40000"/>
                </a:schemeClr>
              </a:buClr>
              <a:buFontTx/>
              <a:buNone/>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Safeguards: Financial institutions are required to develop policies to prevent fraudulent access to confidential financial information. These policies must be disclosed to you</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069E9B9-DD17-10AD-C325-1945F5BDB5DA}"/>
              </a:ext>
            </a:extLst>
          </p:cNvPr>
          <p:cNvSpPr>
            <a:spLocks noGrp="1"/>
          </p:cNvSpPr>
          <p:nvPr>
            <p:ph type="title"/>
          </p:nvPr>
        </p:nvSpPr>
        <p:spPr/>
        <p:txBody>
          <a:bodyPr/>
          <a:lstStyle/>
          <a:p>
            <a:pPr eaLnBrk="1" hangingPunct="1"/>
            <a:r>
              <a:rPr lang="en-US" altLang="en-US">
                <a:ea typeface="ＭＳ Ｐゴシック" panose="020B0600070205080204" pitchFamily="34" charset="-128"/>
              </a:rPr>
              <a:t>Opt-Out / Opt-In</a:t>
            </a:r>
          </a:p>
        </p:txBody>
      </p:sp>
      <p:sp>
        <p:nvSpPr>
          <p:cNvPr id="71683" name="Rectangle 3">
            <a:extLst>
              <a:ext uri="{FF2B5EF4-FFF2-40B4-BE49-F238E27FC236}">
                <a16:creationId xmlns:a16="http://schemas.microsoft.com/office/drawing/2014/main" id="{978F10FC-0A96-E327-3EEC-22B22A089A55}"/>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"Opt-out" is contrary to the "opt-in" approach preferred by most consumer and privacy advocates. </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Opt-in prohibits a financial institution from sharing or selling your data if you do </a:t>
            </a:r>
            <a:r>
              <a:rPr lang="en-US" i="1">
                <a:solidFill>
                  <a:schemeClr val="tx1">
                    <a:lumMod val="65000"/>
                    <a:lumOff val="35000"/>
                  </a:schemeClr>
                </a:solidFill>
                <a:ea typeface="+mn-ea"/>
                <a:cs typeface="+mn-cs"/>
              </a:rPr>
              <a:t>not</a:t>
            </a:r>
            <a:r>
              <a:rPr lang="en-US">
                <a:solidFill>
                  <a:schemeClr val="tx1">
                    <a:lumMod val="65000"/>
                    <a:lumOff val="35000"/>
                  </a:schemeClr>
                </a:solidFill>
                <a:ea typeface="+mn-ea"/>
                <a:cs typeface="+mn-cs"/>
              </a:rPr>
              <a:t> give your affirmative consent. </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a:solidFill>
                  <a:schemeClr val="tx1">
                    <a:lumMod val="65000"/>
                    <a:lumOff val="35000"/>
                  </a:schemeClr>
                </a:solidFill>
                <a:ea typeface="+mn-ea"/>
                <a:cs typeface="+mn-cs"/>
              </a:rPr>
              <a:t>With opt-out, you give your implied consent by failing to return the privacy notice sent to you by your financial company. So, if you say nothing, it means "yes, you can share my data."</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a:solidFill>
                <a:schemeClr val="tx1">
                  <a:lumMod val="65000"/>
                  <a:lumOff val="35000"/>
                </a:schemeClr>
              </a:solidFill>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9D0CD108-BAA5-07C6-330B-3CBC2572C19C}"/>
              </a:ext>
            </a:extLst>
          </p:cNvPr>
          <p:cNvSpPr>
            <a:spLocks noGrp="1"/>
          </p:cNvSpPr>
          <p:nvPr>
            <p:ph type="title"/>
          </p:nvPr>
        </p:nvSpPr>
        <p:spPr/>
        <p:txBody>
          <a:bodyPr/>
          <a:lstStyle/>
          <a:p>
            <a:pPr eaLnBrk="1" hangingPunct="1"/>
            <a:r>
              <a:rPr lang="en-US" altLang="en-US">
                <a:ea typeface="ＭＳ Ｐゴシック" panose="020B0600070205080204" pitchFamily="34" charset="-128"/>
              </a:rPr>
              <a:t>So What?</a:t>
            </a:r>
          </a:p>
        </p:txBody>
      </p:sp>
      <p:sp>
        <p:nvSpPr>
          <p:cNvPr id="72707" name="Rectangle 3">
            <a:extLst>
              <a:ext uri="{FF2B5EF4-FFF2-40B4-BE49-F238E27FC236}">
                <a16:creationId xmlns:a16="http://schemas.microsoft.com/office/drawing/2014/main" id="{010C6281-A598-8A4E-AA30-97497CB19A79}"/>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800">
                <a:solidFill>
                  <a:schemeClr val="tx1">
                    <a:lumMod val="65000"/>
                    <a:lumOff val="35000"/>
                  </a:schemeClr>
                </a:solidFill>
                <a:ea typeface="+mn-ea"/>
                <a:cs typeface="+mn-cs"/>
              </a:rPr>
              <a:t>If you Opt In, then you can prevent sharing of your details.  It may be harder to obtain credit at a competitive price however.</a:t>
            </a:r>
          </a:p>
          <a:p>
            <a:pPr eaLnBrk="1" fontAlgn="auto" hangingPunct="1">
              <a:lnSpc>
                <a:spcPct val="90000"/>
              </a:lnSpc>
              <a:spcAft>
                <a:spcPts val="0"/>
              </a:spcAft>
              <a:buClr>
                <a:schemeClr val="accent1">
                  <a:lumMod val="60000"/>
                  <a:lumOff val="40000"/>
                </a:schemeClr>
              </a:buClr>
              <a:buFont typeface="Wingdings 2" pitchFamily="18" charset="2"/>
              <a:buChar char=""/>
              <a:defRPr/>
            </a:pPr>
            <a:endParaRPr lang="en-US" sz="2800">
              <a:solidFill>
                <a:schemeClr val="tx1">
                  <a:lumMod val="65000"/>
                  <a:lumOff val="35000"/>
                </a:schemeClr>
              </a:solidFill>
              <a:ea typeface="+mn-ea"/>
              <a:cs typeface="+mn-cs"/>
            </a:endParaRPr>
          </a:p>
          <a:p>
            <a:pPr eaLnBrk="1" fontAlgn="auto" hangingPunct="1">
              <a:lnSpc>
                <a:spcPct val="90000"/>
              </a:lnSpc>
              <a:spcAft>
                <a:spcPts val="0"/>
              </a:spcAft>
              <a:buClr>
                <a:schemeClr val="accent1">
                  <a:lumMod val="60000"/>
                  <a:lumOff val="40000"/>
                </a:schemeClr>
              </a:buClr>
              <a:buFont typeface="Wingdings 2" pitchFamily="18" charset="2"/>
              <a:buChar char=""/>
              <a:defRPr/>
            </a:pPr>
            <a:r>
              <a:rPr lang="en-US" sz="2800">
                <a:solidFill>
                  <a:schemeClr val="tx1">
                    <a:lumMod val="65000"/>
                    <a:lumOff val="35000"/>
                  </a:schemeClr>
                </a:solidFill>
                <a:ea typeface="+mn-ea"/>
                <a:cs typeface="+mn-cs"/>
              </a:rPr>
              <a:t>If you Opt Out, then your info is in the financial supermarket and your creditworthiness is easily determined and you get approval </a:t>
            </a:r>
          </a:p>
          <a:p>
            <a:pPr eaLnBrk="1" fontAlgn="auto" hangingPunct="1">
              <a:lnSpc>
                <a:spcPct val="90000"/>
              </a:lnSpc>
              <a:spcAft>
                <a:spcPts val="0"/>
              </a:spcAft>
              <a:buClr>
                <a:schemeClr val="accent1">
                  <a:lumMod val="60000"/>
                  <a:lumOff val="40000"/>
                </a:schemeClr>
              </a:buClr>
              <a:buFontTx/>
              <a:buNone/>
              <a:defRPr/>
            </a:pPr>
            <a:r>
              <a:rPr lang="en-US" sz="2800">
                <a:solidFill>
                  <a:schemeClr val="tx1">
                    <a:lumMod val="65000"/>
                    <a:lumOff val="35000"/>
                  </a:schemeClr>
                </a:solidFill>
                <a:ea typeface="+mn-ea"/>
                <a:cs typeface="+mn-cs"/>
              </a:rPr>
              <a:t>   (or disapproval) very quickly for a given amount of credit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65B6A8B-701B-6616-4E5D-376A584345F7}"/>
              </a:ext>
            </a:extLst>
          </p:cNvPr>
          <p:cNvSpPr>
            <a:spLocks noGrp="1"/>
          </p:cNvSpPr>
          <p:nvPr>
            <p:ph type="title"/>
          </p:nvPr>
        </p:nvSpPr>
        <p:spPr/>
        <p:txBody>
          <a:bodyPr/>
          <a:lstStyle/>
          <a:p>
            <a:r>
              <a:rPr lang="en-US" altLang="en-US">
                <a:ea typeface="ＭＳ Ｐゴシック" panose="020B0600070205080204" pitchFamily="34" charset="-128"/>
              </a:rPr>
              <a:t>GDPR</a:t>
            </a:r>
          </a:p>
        </p:txBody>
      </p:sp>
      <p:sp>
        <p:nvSpPr>
          <p:cNvPr id="45058" name="Content Placeholder 2">
            <a:extLst>
              <a:ext uri="{FF2B5EF4-FFF2-40B4-BE49-F238E27FC236}">
                <a16:creationId xmlns:a16="http://schemas.microsoft.com/office/drawing/2014/main" id="{12E679A9-AB00-6419-D88D-61ABD3F88EA6}"/>
              </a:ext>
            </a:extLst>
          </p:cNvPr>
          <p:cNvSpPr>
            <a:spLocks noGrp="1"/>
          </p:cNvSpPr>
          <p:nvPr>
            <p:ph idx="1"/>
          </p:nvPr>
        </p:nvSpPr>
        <p:spPr/>
        <p:txBody>
          <a:bodyPr/>
          <a:lstStyle/>
          <a:p>
            <a:r>
              <a:rPr lang="en-US" altLang="en-US">
                <a:ea typeface="ＭＳ Ｐゴシック" panose="020B0600070205080204" pitchFamily="34" charset="-128"/>
              </a:rPr>
              <a:t>The General Data Protection Regulation 2016/679 is a regulation in EU law on data protection and privacy for all individual citizens of the European Union and the European Economic Area. It also addresses the transfer of personal data outside the EU and EEA areas.</a:t>
            </a:r>
          </a:p>
          <a:p>
            <a:r>
              <a:rPr lang="en-US" altLang="en-US">
                <a:ea typeface="ＭＳ Ｐゴシック" panose="020B0600070205080204" pitchFamily="34" charset="-128"/>
              </a:rPr>
              <a:t>Imposes large fines on firms that lose or share customer data without specific permissions by the owner.  </a:t>
            </a:r>
          </a:p>
          <a:p>
            <a:r>
              <a:rPr lang="en-US" altLang="en-US">
                <a:ea typeface="ＭＳ Ｐゴシック" panose="020B0600070205080204" pitchFamily="34" charset="-128"/>
              </a:rPr>
              <a:t>Google and Facebook being sued as we speak.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1C727B2-BBAD-5647-E644-4D0E8C5AC9AA}"/>
              </a:ext>
            </a:extLst>
          </p:cNvPr>
          <p:cNvSpPr>
            <a:spLocks noGrp="1" noChangeArrowheads="1"/>
          </p:cNvSpPr>
          <p:nvPr>
            <p:ph type="ctrTitle"/>
          </p:nvPr>
        </p:nvSpPr>
        <p:spPr>
          <a:xfrm>
            <a:off x="1322388" y="1524000"/>
            <a:ext cx="6499225" cy="1725613"/>
          </a:xfrm>
        </p:spPr>
        <p:txBody>
          <a:bodyPr/>
          <a:lstStyle/>
          <a:p>
            <a:pPr fontAlgn="auto">
              <a:spcAft>
                <a:spcPts val="0"/>
              </a:spcAft>
              <a:defRPr/>
            </a:pPr>
            <a:r>
              <a:rPr lang="en-US" dirty="0"/>
              <a:t>What is a Computer Database?    </a:t>
            </a:r>
          </a:p>
        </p:txBody>
      </p:sp>
      <p:sp>
        <p:nvSpPr>
          <p:cNvPr id="53251" name="Rectangle 3">
            <a:extLst>
              <a:ext uri="{FF2B5EF4-FFF2-40B4-BE49-F238E27FC236}">
                <a16:creationId xmlns:a16="http://schemas.microsoft.com/office/drawing/2014/main" id="{5E133C78-17B6-AABF-569B-A7717A6580F9}"/>
              </a:ext>
            </a:extLst>
          </p:cNvPr>
          <p:cNvSpPr>
            <a:spLocks noGrp="1" noChangeArrowheads="1"/>
          </p:cNvSpPr>
          <p:nvPr>
            <p:ph type="subTitle" idx="1"/>
          </p:nvPr>
        </p:nvSpPr>
        <p:spPr>
          <a:xfrm>
            <a:off x="1322388" y="3298825"/>
            <a:ext cx="6499225" cy="917575"/>
          </a:xfrm>
        </p:spPr>
        <p:txBody>
          <a:bodyPr>
            <a:noAutofit/>
          </a:bodyPr>
          <a:lstStyle/>
          <a:p>
            <a:pPr fontAlgn="auto">
              <a:spcAft>
                <a:spcPts val="0"/>
              </a:spcAft>
              <a:defRPr/>
            </a:pPr>
            <a:r>
              <a:rPr lang="en-US" sz="3600" dirty="0"/>
              <a:t>Answer:</a:t>
            </a:r>
          </a:p>
          <a:p>
            <a:pPr fontAlgn="auto">
              <a:spcAft>
                <a:spcPts val="0"/>
              </a:spcAft>
              <a:defRPr/>
            </a:pPr>
            <a:r>
              <a:rPr lang="en-US" sz="3600" dirty="0"/>
              <a:t>An Organized Collection of Data files that may be added to, deleted, modified and reported 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32EE-70B4-ECB7-F77E-5C52CBD46E61}"/>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cs typeface="+mj-cs"/>
              </a:rPr>
              <a:t>A Typical Personal Database Search Service</a:t>
            </a:r>
          </a:p>
        </p:txBody>
      </p:sp>
      <p:sp>
        <p:nvSpPr>
          <p:cNvPr id="46082" name="Content Placeholder 2">
            <a:extLst>
              <a:ext uri="{FF2B5EF4-FFF2-40B4-BE49-F238E27FC236}">
                <a16:creationId xmlns:a16="http://schemas.microsoft.com/office/drawing/2014/main" id="{31BD6C57-307F-41F5-019E-F18EF76B756D}"/>
              </a:ext>
            </a:extLst>
          </p:cNvPr>
          <p:cNvSpPr>
            <a:spLocks noGrp="1"/>
          </p:cNvSpPr>
          <p:nvPr>
            <p:ph idx="1"/>
          </p:nvPr>
        </p:nvSpPr>
        <p:spPr>
          <a:xfrm>
            <a:off x="1101725" y="1257300"/>
            <a:ext cx="8042275" cy="4343400"/>
          </a:xfrm>
        </p:spPr>
        <p:txBody>
          <a:bodyPr/>
          <a:lstStyle/>
          <a:p>
            <a:pPr marL="0" indent="0" eaLnBrk="1" hangingPunct="1">
              <a:buFont typeface="Wingdings 2" pitchFamily="2" charset="2"/>
              <a:buNone/>
            </a:pPr>
            <a:endParaRPr lang="en-US" altLang="en-US" dirty="0">
              <a:ea typeface="ＭＳ Ｐゴシック" panose="020B0600070205080204" pitchFamily="34" charset="-128"/>
              <a:hlinkClick r:id="rId2"/>
            </a:endParaRPr>
          </a:p>
          <a:p>
            <a:pPr marL="0" indent="0" eaLnBrk="1" hangingPunct="1">
              <a:buFont typeface="Wingdings 2" pitchFamily="2" charset="2"/>
              <a:buNone/>
            </a:pPr>
            <a:endParaRPr lang="en-US" altLang="en-US" sz="4000" b="1" u="sng" dirty="0">
              <a:ea typeface="ＭＳ Ｐゴシック" panose="020B0600070205080204" pitchFamily="34" charset="-128"/>
              <a:hlinkClick r:id="rId2"/>
            </a:endParaRPr>
          </a:p>
          <a:p>
            <a:pPr marL="0" indent="0" eaLnBrk="1" hangingPunct="1">
              <a:buFont typeface="Wingdings 2" pitchFamily="2" charset="2"/>
              <a:buNone/>
            </a:pPr>
            <a:r>
              <a:rPr lang="en-US" altLang="en-US" sz="4000" b="1" u="sng" dirty="0">
                <a:ea typeface="ＭＳ Ｐゴシック" panose="020B0600070205080204" pitchFamily="34" charset="-128"/>
                <a:hlinkClick r:id="rId3"/>
              </a:rPr>
              <a:t>http://www.intelius.com/</a:t>
            </a:r>
            <a:endParaRPr lang="en-US" altLang="en-US" sz="4000" b="1" u="sng" dirty="0">
              <a:ea typeface="ＭＳ Ｐゴシック" panose="020B0600070205080204" pitchFamily="34" charset="-128"/>
            </a:endParaRPr>
          </a:p>
          <a:p>
            <a:pPr marL="0" indent="0" eaLnBrk="1" hangingPunct="1">
              <a:buFont typeface="Wingdings 2" pitchFamily="2" charset="2"/>
              <a:buNone/>
            </a:pPr>
            <a:endParaRPr lang="en-US" altLang="en-US" dirty="0">
              <a:ea typeface="ＭＳ Ｐゴシック"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78B37FD9-FB6F-D12D-A1D0-A0B4BB3382EE}"/>
              </a:ext>
            </a:extLst>
          </p:cNvPr>
          <p:cNvSpPr>
            <a:spLocks noGrp="1"/>
          </p:cNvSpPr>
          <p:nvPr>
            <p:ph type="title"/>
          </p:nvPr>
        </p:nvSpPr>
        <p:spPr/>
        <p:txBody>
          <a:bodyPr/>
          <a:lstStyle/>
          <a:p>
            <a:r>
              <a:rPr lang="en-US" altLang="en-US" sz="3600">
                <a:ea typeface="ＭＳ Ｐゴシック" panose="020B0600070205080204" pitchFamily="34" charset="-128"/>
              </a:rPr>
              <a:t>Mobile Spyware</a:t>
            </a:r>
          </a:p>
        </p:txBody>
      </p:sp>
      <p:sp>
        <p:nvSpPr>
          <p:cNvPr id="47106" name="Content Placeholder 2">
            <a:extLst>
              <a:ext uri="{FF2B5EF4-FFF2-40B4-BE49-F238E27FC236}">
                <a16:creationId xmlns:a16="http://schemas.microsoft.com/office/drawing/2014/main" id="{062669EF-AEF2-CCA3-8BB7-4178548BB012}"/>
              </a:ext>
            </a:extLst>
          </p:cNvPr>
          <p:cNvSpPr>
            <a:spLocks noGrp="1"/>
          </p:cNvSpPr>
          <p:nvPr>
            <p:ph idx="1"/>
          </p:nvPr>
        </p:nvSpPr>
        <p:spPr/>
        <p:txBody>
          <a:bodyPr/>
          <a:lstStyle/>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Enables someone to monitor everything that you do on your cellphone, and track all of your movements</a:t>
            </a:r>
          </a:p>
          <a:p>
            <a:r>
              <a:rPr lang="en-US" altLang="en-US" dirty="0">
                <a:ea typeface="ＭＳ Ｐゴシック" panose="020B0600070205080204" pitchFamily="34" charset="-128"/>
              </a:rPr>
              <a:t>                          </a:t>
            </a:r>
            <a:r>
              <a:rPr lang="en-US" altLang="en-US" dirty="0">
                <a:ea typeface="ＭＳ Ｐゴシック" panose="020B0600070205080204" pitchFamily="34" charset="-128"/>
                <a:hlinkClick r:id="rId2"/>
              </a:rPr>
              <a:t>Mspy.com</a:t>
            </a:r>
            <a:endParaRPr lang="en-US" altLang="en-US" dirty="0">
              <a:ea typeface="ＭＳ Ｐゴシック" panose="020B0600070205080204"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A7DDE7D-CEEA-7A4E-95E4-38216DB97C6C}"/>
              </a:ext>
            </a:extLst>
          </p:cNvPr>
          <p:cNvSpPr>
            <a:spLocks noGrp="1"/>
          </p:cNvSpPr>
          <p:nvPr>
            <p:ph type="title"/>
          </p:nvPr>
        </p:nvSpPr>
        <p:spPr/>
        <p:txBody>
          <a:bodyPr/>
          <a:lstStyle/>
          <a:p>
            <a:pPr eaLnBrk="1" hangingPunct="1"/>
            <a:r>
              <a:rPr lang="en-US" altLang="en-US" sz="4000">
                <a:ea typeface="ＭＳ Ｐゴシック" panose="020B0600070205080204" pitchFamily="34" charset="-128"/>
              </a:rPr>
              <a:t>The  Social  Significance of Databases</a:t>
            </a:r>
          </a:p>
        </p:txBody>
      </p:sp>
      <p:sp>
        <p:nvSpPr>
          <p:cNvPr id="48130" name="Rectangle 3">
            <a:extLst>
              <a:ext uri="{FF2B5EF4-FFF2-40B4-BE49-F238E27FC236}">
                <a16:creationId xmlns:a16="http://schemas.microsoft.com/office/drawing/2014/main" id="{FA687CAE-779E-76F8-90C9-D5626C12E5D1}"/>
              </a:ext>
            </a:extLst>
          </p:cNvPr>
          <p:cNvSpPr>
            <a:spLocks noGrp="1"/>
          </p:cNvSpPr>
          <p:nvPr>
            <p:ph idx="1"/>
          </p:nvPr>
        </p:nvSpPr>
        <p:spPr>
          <a:xfrm>
            <a:off x="579755" y="1981200"/>
            <a:ext cx="8042275" cy="4343400"/>
          </a:xfrm>
        </p:spPr>
        <p:txBody>
          <a:bodyPr/>
          <a:lstStyle/>
          <a:p>
            <a:pPr eaLnBrk="1" hangingPunct="1"/>
            <a:endParaRPr lang="en-US" altLang="en-US" dirty="0">
              <a:ea typeface="ＭＳ Ｐゴシック" panose="020B0600070205080204" pitchFamily="34" charset="-128"/>
            </a:endParaRPr>
          </a:p>
          <a:p>
            <a:pPr eaLnBrk="1" hangingPunct="1"/>
            <a:r>
              <a:rPr lang="en-US" altLang="en-US" sz="3600" dirty="0">
                <a:ea typeface="ＭＳ Ｐゴシック" panose="020B0600070205080204" pitchFamily="34" charset="-128"/>
              </a:rPr>
              <a:t>Where is this heading?</a:t>
            </a:r>
            <a:endParaRPr lang="is-IS" altLang="en-US" sz="3600" dirty="0">
              <a:ea typeface="ＭＳ Ｐゴシック" panose="020B0600070205080204" pitchFamily="34" charset="-128"/>
            </a:endParaRPr>
          </a:p>
          <a:p>
            <a:pPr eaLnBrk="1" hangingPunct="1"/>
            <a:r>
              <a:rPr lang="is-IS" altLang="en-US" sz="3600" dirty="0">
                <a:ea typeface="ＭＳ Ｐゴシック" panose="020B0600070205080204" pitchFamily="34" charset="-128"/>
              </a:rPr>
              <a:t>Watch this ordering Pizza video!</a:t>
            </a:r>
            <a:endParaRPr lang="en-US" altLang="en-US" sz="3600"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hlinkClick r:id="rId3"/>
              </a:rPr>
              <a:t>https://www.aclu.org/ordering-pizza</a:t>
            </a:r>
            <a:endParaRPr lang="en-US" altLang="en-US" dirty="0">
              <a:ea typeface="ＭＳ Ｐゴシック"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B6FBC6CF-F93B-38AF-24F5-344478F58245}"/>
              </a:ext>
            </a:extLst>
          </p:cNvPr>
          <p:cNvSpPr>
            <a:spLocks noGrp="1"/>
          </p:cNvSpPr>
          <p:nvPr>
            <p:ph type="title"/>
          </p:nvPr>
        </p:nvSpPr>
        <p:spPr/>
        <p:txBody>
          <a:bodyPr/>
          <a:lstStyle/>
          <a:p>
            <a:pPr eaLnBrk="1" hangingPunct="1"/>
            <a:r>
              <a:rPr lang="en-US" altLang="en-US" sz="3200">
                <a:ea typeface="ＭＳ Ｐゴシック" panose="020B0600070205080204" pitchFamily="34" charset="-128"/>
              </a:rPr>
              <a:t>How much data is being generated and accumulated?</a:t>
            </a:r>
          </a:p>
        </p:txBody>
      </p:sp>
      <p:sp>
        <p:nvSpPr>
          <p:cNvPr id="50178" name="Content Placeholder 2">
            <a:extLst>
              <a:ext uri="{FF2B5EF4-FFF2-40B4-BE49-F238E27FC236}">
                <a16:creationId xmlns:a16="http://schemas.microsoft.com/office/drawing/2014/main" id="{2CEB8E54-9F23-AB05-99CE-2302CC8F9242}"/>
              </a:ext>
            </a:extLst>
          </p:cNvPr>
          <p:cNvSpPr>
            <a:spLocks noGrp="1"/>
          </p:cNvSpPr>
          <p:nvPr>
            <p:ph idx="1"/>
          </p:nvPr>
        </p:nvSpPr>
        <p:spPr>
          <a:xfrm>
            <a:off x="549275" y="1600200"/>
            <a:ext cx="8366125" cy="4343400"/>
          </a:xfrm>
        </p:spPr>
        <p:txBody>
          <a:bodyPr/>
          <a:lstStyle/>
          <a:p>
            <a:pPr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https://www.forbes.com/sites/bernardmarr/2018/05/21/how-much-data-do-we-create-every-day-the-mind-blowing-stats-everyone-should-read/#7729e77860ba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ontent Image">
            <a:extLst>
              <a:ext uri="{FF2B5EF4-FFF2-40B4-BE49-F238E27FC236}">
                <a16:creationId xmlns:a16="http://schemas.microsoft.com/office/drawing/2014/main" id="{7E14DF10-E7D9-D94B-048E-527DE1784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3400" y="-1066800"/>
            <a:ext cx="24105392" cy="3025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ntent Image">
            <a:extLst>
              <a:ext uri="{FF2B5EF4-FFF2-40B4-BE49-F238E27FC236}">
                <a16:creationId xmlns:a16="http://schemas.microsoft.com/office/drawing/2014/main" id="{B281C58F-49E0-28DA-983C-38C816743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05" y="0"/>
            <a:ext cx="7130790" cy="894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679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54A4B3B9-6A0D-18B2-7D94-5B620FAD51C6}"/>
              </a:ext>
            </a:extLst>
          </p:cNvPr>
          <p:cNvSpPr>
            <a:spLocks noGrp="1"/>
          </p:cNvSpPr>
          <p:nvPr>
            <p:ph type="title"/>
          </p:nvPr>
        </p:nvSpPr>
        <p:spPr>
          <a:xfrm>
            <a:off x="549275" y="107950"/>
            <a:ext cx="8042275" cy="1949450"/>
          </a:xfrm>
        </p:spPr>
        <p:txBody>
          <a:bodyPr/>
          <a:lstStyle/>
          <a:p>
            <a:r>
              <a:rPr lang="en-US" altLang="en-US">
                <a:ea typeface="ＭＳ Ｐゴシック" panose="020B0600070205080204" pitchFamily="34" charset="-128"/>
              </a:rPr>
              <a:t>Can Google access my data?</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9F9359B6-BCCB-81C7-31CE-408642B1B08D}"/>
              </a:ext>
            </a:extLst>
          </p:cNvPr>
          <p:cNvSpPr>
            <a:spLocks noGrp="1"/>
          </p:cNvSpPr>
          <p:nvPr>
            <p:ph idx="1"/>
          </p:nvPr>
        </p:nvSpPr>
        <p:spPr/>
        <p:txBody>
          <a:bodyPr/>
          <a:lstStyle/>
          <a:p>
            <a:pPr>
              <a:defRPr/>
            </a:pPr>
            <a:endParaRPr lang="en-US" dirty="0"/>
          </a:p>
          <a:p>
            <a:pPr marL="0" indent="0">
              <a:buFont typeface="Wingdings 2" pitchFamily="2" charset="2"/>
              <a:buNone/>
              <a:defRPr/>
            </a:pPr>
            <a:endParaRPr lang="en-US" dirty="0"/>
          </a:p>
          <a:p>
            <a:pPr marL="0" indent="0">
              <a:buFont typeface="Wingdings 2" pitchFamily="2" charset="2"/>
              <a:buNone/>
              <a:defRPr/>
            </a:pPr>
            <a:r>
              <a:rPr lang="en-US" dirty="0"/>
              <a:t>It collects data on what videos you watch, the ads you click, your location, device information, and IP address and cookie data. ... Finally, Google promises that it doesn't sell your data, but rather uses your information to “make ads relevant” while you're browsing the web.</a:t>
            </a:r>
          </a:p>
          <a:p>
            <a:pPr>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4A168EE8-FE92-17EA-A19C-E8633B7F0B02}"/>
              </a:ext>
            </a:extLst>
          </p:cNvPr>
          <p:cNvSpPr>
            <a:spLocks noGrp="1"/>
          </p:cNvSpPr>
          <p:nvPr>
            <p:ph type="title"/>
          </p:nvPr>
        </p:nvSpPr>
        <p:spPr/>
        <p:txBody>
          <a:bodyPr/>
          <a:lstStyle/>
          <a:p>
            <a:r>
              <a:rPr lang="en-US" altLang="en-US" sz="3600">
                <a:ea typeface="ＭＳ Ｐゴシック" panose="020B0600070205080204" pitchFamily="34" charset="-128"/>
              </a:rPr>
              <a:t>Does Google read your Email?</a:t>
            </a:r>
          </a:p>
        </p:txBody>
      </p:sp>
      <p:sp>
        <p:nvSpPr>
          <p:cNvPr id="53250" name="Content Placeholder 2">
            <a:extLst>
              <a:ext uri="{FF2B5EF4-FFF2-40B4-BE49-F238E27FC236}">
                <a16:creationId xmlns:a16="http://schemas.microsoft.com/office/drawing/2014/main" id="{026C720D-18F3-1362-7E08-D5A03EEE880A}"/>
              </a:ext>
            </a:extLst>
          </p:cNvPr>
          <p:cNvSpPr>
            <a:spLocks noGrp="1"/>
          </p:cNvSpPr>
          <p:nvPr>
            <p:ph idx="1"/>
          </p:nvPr>
        </p:nvSpPr>
        <p:spPr/>
        <p:txBody>
          <a:bodyPr/>
          <a:lstStyle/>
          <a:p>
            <a:endParaRPr lang="en-US" altLang="en-US">
              <a:ea typeface="ＭＳ Ｐゴシック" panose="020B0600070205080204" pitchFamily="34" charset="-128"/>
            </a:endParaRPr>
          </a:p>
          <a:p>
            <a:r>
              <a:rPr lang="en-US" altLang="en-US">
                <a:ea typeface="ＭＳ Ｐゴシック" panose="020B0600070205080204" pitchFamily="34" charset="-128"/>
              </a:rPr>
              <a:t>Make no mistake, </a:t>
            </a:r>
            <a:r>
              <a:rPr lang="en-US" altLang="en-US" b="1">
                <a:ea typeface="ＭＳ Ｐゴシック" panose="020B0600070205080204" pitchFamily="34" charset="-128"/>
              </a:rPr>
              <a:t>Google can and does read your email</a:t>
            </a:r>
            <a:r>
              <a:rPr lang="en-US" altLang="en-US">
                <a:ea typeface="ＭＳ Ｐゴシック" panose="020B0600070205080204" pitchFamily="34" charset="-128"/>
              </a:rPr>
              <a:t>. And this should cause concerns about security and privacy. </a:t>
            </a:r>
          </a:p>
          <a:p>
            <a:r>
              <a:rPr lang="en-US" altLang="en-US">
                <a:ea typeface="ＭＳ Ｐゴシック" panose="020B0600070205080204" pitchFamily="34" charset="-128"/>
              </a:rPr>
              <a:t>Because Googles servers have access to all of your organization's emails, an attacker that's able to penetrate these servers can also get all of your 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5E3328D8-5372-CD7A-A840-0B8F4D23AC0A}"/>
              </a:ext>
            </a:extLst>
          </p:cNvPr>
          <p:cNvSpPr>
            <a:spLocks noGrp="1"/>
          </p:cNvSpPr>
          <p:nvPr>
            <p:ph type="title"/>
          </p:nvPr>
        </p:nvSpPr>
        <p:spPr/>
        <p:txBody>
          <a:bodyPr/>
          <a:lstStyle/>
          <a:p>
            <a:r>
              <a:rPr lang="en-US" altLang="en-US" sz="3600">
                <a:ea typeface="ＭＳ Ｐゴシック" panose="020B0600070205080204" pitchFamily="34" charset="-128"/>
              </a:rPr>
              <a:t>Does Instagram sell your date?</a:t>
            </a:r>
          </a:p>
        </p:txBody>
      </p:sp>
      <p:sp>
        <p:nvSpPr>
          <p:cNvPr id="54274" name="Content Placeholder 2">
            <a:extLst>
              <a:ext uri="{FF2B5EF4-FFF2-40B4-BE49-F238E27FC236}">
                <a16:creationId xmlns:a16="http://schemas.microsoft.com/office/drawing/2014/main" id="{8C99A786-313D-2CA4-3B4D-DA9D9A7C0B5A}"/>
              </a:ext>
            </a:extLst>
          </p:cNvPr>
          <p:cNvSpPr>
            <a:spLocks noGrp="1"/>
          </p:cNvSpPr>
          <p:nvPr>
            <p:ph idx="1"/>
          </p:nvPr>
        </p:nvSpPr>
        <p:spPr/>
        <p:txBody>
          <a:bodyPr/>
          <a:lstStyle/>
          <a:p>
            <a:endParaRPr lang="en-US" altLang="en-US">
              <a:ea typeface="ＭＳ Ｐゴシック" panose="020B0600070205080204" pitchFamily="34" charset="-128"/>
            </a:endParaRPr>
          </a:p>
          <a:p>
            <a:r>
              <a:rPr lang="en-US" altLang="en-US">
                <a:ea typeface="ＭＳ Ｐゴシック" panose="020B0600070205080204" pitchFamily="34" charset="-128"/>
              </a:rPr>
              <a:t>The study found that </a:t>
            </a:r>
            <a:r>
              <a:rPr lang="en-US" altLang="en-US" b="1">
                <a:ea typeface="ＭＳ Ｐゴシック" panose="020B0600070205080204" pitchFamily="34" charset="-128"/>
              </a:rPr>
              <a:t>Instagram collects 79 per cent of its users' personal data and shares it with third parties</a:t>
            </a:r>
            <a:r>
              <a:rPr lang="en-US" altLang="en-US">
                <a:ea typeface="ＭＳ Ｐゴシック" panose="020B0600070205080204" pitchFamily="34" charset="-128"/>
              </a:rPr>
              <a:t>, including search history, location, contacts and financial info. “Any information you agree to be gathered by an app when signing up can be analysed for their benefit and even shared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BFD42341-FB63-2DBA-3692-0CCC8EC26216}"/>
              </a:ext>
            </a:extLst>
          </p:cNvPr>
          <p:cNvSpPr>
            <a:spLocks noGrp="1"/>
          </p:cNvSpPr>
          <p:nvPr>
            <p:ph type="title"/>
          </p:nvPr>
        </p:nvSpPr>
        <p:spPr/>
        <p:txBody>
          <a:bodyPr/>
          <a:lstStyle/>
          <a:p>
            <a:r>
              <a:rPr lang="en-US" altLang="en-US" sz="3600">
                <a:ea typeface="ＭＳ Ｐゴシック" panose="020B0600070205080204" pitchFamily="34" charset="-128"/>
              </a:rPr>
              <a:t>What are Digital Cookies?</a:t>
            </a:r>
          </a:p>
        </p:txBody>
      </p:sp>
      <p:sp>
        <p:nvSpPr>
          <p:cNvPr id="55298" name="Content Placeholder 2">
            <a:extLst>
              <a:ext uri="{FF2B5EF4-FFF2-40B4-BE49-F238E27FC236}">
                <a16:creationId xmlns:a16="http://schemas.microsoft.com/office/drawing/2014/main" id="{92A43657-38C8-9583-534C-2FB9ECE5A3D0}"/>
              </a:ext>
            </a:extLst>
          </p:cNvPr>
          <p:cNvSpPr>
            <a:spLocks noGrp="1"/>
          </p:cNvSpPr>
          <p:nvPr>
            <p:ph idx="1"/>
          </p:nvPr>
        </p:nvSpPr>
        <p:spPr>
          <a:xfrm>
            <a:off x="549275" y="2057400"/>
            <a:ext cx="8042275" cy="4343400"/>
          </a:xfrm>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And, what do they do?</a:t>
            </a:r>
          </a:p>
          <a:p>
            <a:endParaRPr lang="en-US" altLang="en-US" dirty="0">
              <a:ea typeface="ＭＳ Ｐゴシック" panose="020B0600070205080204" pitchFamily="34" charset="-128"/>
            </a:endParaRPr>
          </a:p>
          <a:p>
            <a:pPr lvl="2"/>
            <a:r>
              <a:rPr lang="en-US" altLang="en-US" dirty="0">
                <a:ea typeface="ＭＳ Ｐゴシック" panose="020B0600070205080204" pitchFamily="34" charset="-128"/>
                <a:hlinkClick r:id="rId2"/>
              </a:rPr>
              <a:t>https://www.youtube.com/watch?v=0LKVad2xj5M</a:t>
            </a:r>
            <a:endParaRPr lang="en-US" altLang="en-US" dirty="0">
              <a:ea typeface="ＭＳ Ｐゴシック"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5C09B329-97C7-D75B-98A1-245EA0853243}"/>
              </a:ext>
            </a:extLst>
          </p:cNvPr>
          <p:cNvSpPr>
            <a:spLocks noGrp="1"/>
          </p:cNvSpPr>
          <p:nvPr>
            <p:ph type="title"/>
          </p:nvPr>
        </p:nvSpPr>
        <p:spPr/>
        <p:txBody>
          <a:bodyPr/>
          <a:lstStyle/>
          <a:p>
            <a:r>
              <a:rPr lang="en-US" altLang="en-US" sz="3600">
                <a:ea typeface="ＭＳ Ｐゴシック" panose="020B0600070205080204" pitchFamily="34" charset="-128"/>
              </a:rPr>
              <a:t>Who owns your data?</a:t>
            </a:r>
          </a:p>
        </p:txBody>
      </p:sp>
      <p:sp>
        <p:nvSpPr>
          <p:cNvPr id="56322" name="Content Placeholder 2">
            <a:extLst>
              <a:ext uri="{FF2B5EF4-FFF2-40B4-BE49-F238E27FC236}">
                <a16:creationId xmlns:a16="http://schemas.microsoft.com/office/drawing/2014/main" id="{A9EADD96-1DDE-AE5A-8585-143176828941}"/>
              </a:ext>
            </a:extLst>
          </p:cNvPr>
          <p:cNvSpPr>
            <a:spLocks noGrp="1"/>
          </p:cNvSpPr>
          <p:nvPr>
            <p:ph idx="1"/>
          </p:nvPr>
        </p:nvSpPr>
        <p:spPr/>
        <p:txBody>
          <a:bodyPr/>
          <a:lstStyle/>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This largely depends on what you agreed to when you signed up for various services and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E00EEC1-D9F4-754F-F315-E1DF0B8C5FCC}"/>
              </a:ext>
            </a:extLst>
          </p:cNvPr>
          <p:cNvSpPr>
            <a:spLocks noGrp="1"/>
          </p:cNvSpPr>
          <p:nvPr>
            <p:ph type="title"/>
          </p:nvPr>
        </p:nvSpPr>
        <p:spPr/>
        <p:txBody>
          <a:bodyPr/>
          <a:lstStyle/>
          <a:p>
            <a:pPr eaLnBrk="1" hangingPunct="1"/>
            <a:r>
              <a:rPr lang="en-US" altLang="en-US">
                <a:ea typeface="ＭＳ Ｐゴシック" panose="020B0600070205080204" pitchFamily="34" charset="-128"/>
              </a:rPr>
              <a:t>Attributes of all files</a:t>
            </a:r>
          </a:p>
        </p:txBody>
      </p:sp>
      <p:sp>
        <p:nvSpPr>
          <p:cNvPr id="19458" name="Content Placeholder 2">
            <a:extLst>
              <a:ext uri="{FF2B5EF4-FFF2-40B4-BE49-F238E27FC236}">
                <a16:creationId xmlns:a16="http://schemas.microsoft.com/office/drawing/2014/main" id="{B23C2CD0-4995-FE42-FE06-C5DE889CB5D9}"/>
              </a:ext>
            </a:extLst>
          </p:cNvPr>
          <p:cNvSpPr>
            <a:spLocks noGrp="1"/>
          </p:cNvSpPr>
          <p:nvPr>
            <p:ph idx="1"/>
          </p:nvPr>
        </p:nvSpPr>
        <p:spPr/>
        <p:txBody>
          <a:bodyPr/>
          <a:lstStyle/>
          <a:p>
            <a:pPr eaLnBrk="1" hangingPunct="1"/>
            <a:r>
              <a:rPr lang="en-US" altLang="en-US" sz="3600">
                <a:ea typeface="ＭＳ Ｐゴシック" panose="020B0600070205080204" pitchFamily="34" charset="-128"/>
              </a:rPr>
              <a:t>Location</a:t>
            </a:r>
          </a:p>
          <a:p>
            <a:pPr eaLnBrk="1" hangingPunct="1"/>
            <a:r>
              <a:rPr lang="en-US" altLang="en-US" sz="3600">
                <a:ea typeface="ＭＳ Ｐゴシック" panose="020B0600070205080204" pitchFamily="34" charset="-128"/>
              </a:rPr>
              <a:t>Size</a:t>
            </a:r>
          </a:p>
          <a:p>
            <a:pPr eaLnBrk="1" hangingPunct="1"/>
            <a:r>
              <a:rPr lang="en-US" altLang="en-US" sz="3600">
                <a:ea typeface="ＭＳ Ｐゴシック" panose="020B0600070205080204" pitchFamily="34" charset="-128"/>
              </a:rPr>
              <a:t>Type</a:t>
            </a:r>
          </a:p>
          <a:p>
            <a:pPr eaLnBrk="1" hangingPunct="1"/>
            <a:endParaRPr lang="en-US" altLang="en-US" sz="3600">
              <a:ea typeface="ＭＳ Ｐゴシック" panose="020B0600070205080204" pitchFamily="34" charset="-128"/>
            </a:endParaRPr>
          </a:p>
          <a:p>
            <a:pPr eaLnBrk="1" hangingPunct="1"/>
            <a:r>
              <a:rPr lang="en-US" altLang="en-US" sz="3600">
                <a:ea typeface="ＭＳ Ｐゴシック" panose="020B0600070205080204" pitchFamily="34" charset="-128"/>
              </a:rPr>
              <a:t>Files have information embedded with the data that defines how the data is organized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E302DF82-19D7-0981-7857-9D688B3FD266}"/>
              </a:ext>
            </a:extLst>
          </p:cNvPr>
          <p:cNvSpPr>
            <a:spLocks noGrp="1"/>
          </p:cNvSpPr>
          <p:nvPr>
            <p:ph type="title"/>
          </p:nvPr>
        </p:nvSpPr>
        <p:spPr/>
        <p:txBody>
          <a:bodyPr/>
          <a:lstStyle/>
          <a:p>
            <a:r>
              <a:rPr lang="en-US" altLang="en-US" sz="3200">
                <a:ea typeface="ＭＳ Ｐゴシック" panose="020B0600070205080204" pitchFamily="34" charset="-128"/>
              </a:rPr>
              <a:t>Data Science, What is it?</a:t>
            </a:r>
          </a:p>
        </p:txBody>
      </p:sp>
      <p:sp>
        <p:nvSpPr>
          <p:cNvPr id="3" name="Content Placeholder 2">
            <a:extLst>
              <a:ext uri="{FF2B5EF4-FFF2-40B4-BE49-F238E27FC236}">
                <a16:creationId xmlns:a16="http://schemas.microsoft.com/office/drawing/2014/main" id="{5860D9D3-7208-1637-4EBB-2940B7904B7E}"/>
              </a:ext>
            </a:extLst>
          </p:cNvPr>
          <p:cNvSpPr>
            <a:spLocks noGrp="1"/>
          </p:cNvSpPr>
          <p:nvPr>
            <p:ph idx="1"/>
          </p:nvPr>
        </p:nvSpPr>
        <p:spPr/>
        <p:txBody>
          <a:bodyPr/>
          <a:lstStyle/>
          <a:p>
            <a:pPr marL="0" indent="0">
              <a:buFont typeface="Wingdings 2" pitchFamily="2" charset="2"/>
              <a:buNone/>
              <a:defRPr/>
            </a:pPr>
            <a:endParaRPr lang="en-US" dirty="0"/>
          </a:p>
          <a:p>
            <a:pPr>
              <a:defRPr/>
            </a:pPr>
            <a:r>
              <a:rPr lang="en-US" dirty="0"/>
              <a:t>Data science encompasses </a:t>
            </a:r>
            <a:r>
              <a:rPr lang="en-US" b="1" dirty="0"/>
              <a:t>preparing data for analysis</a:t>
            </a:r>
            <a:r>
              <a:rPr lang="en-US" dirty="0"/>
              <a:t>, including aggregating and manipulating the data to perform advanced data analysis. Analytic applications and data scientists can then review the results to uncover patterns and enable businesses to draw informed insights.</a:t>
            </a:r>
          </a:p>
          <a:p>
            <a:pPr>
              <a:defRPr/>
            </a:pPr>
            <a:r>
              <a:rPr lang="en-US" dirty="0"/>
              <a:t>In other word, figuring out how to use your behavior and data for maximum gain and competitiveness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00F63B5-CD21-28C9-890B-C15C6D7FD2C9}"/>
              </a:ext>
            </a:extLst>
          </p:cNvPr>
          <p:cNvSpPr>
            <a:spLocks noGrp="1" noChangeArrowheads="1"/>
          </p:cNvSpPr>
          <p:nvPr>
            <p:ph type="ctrTitle"/>
          </p:nvPr>
        </p:nvSpPr>
        <p:spPr>
          <a:xfrm>
            <a:off x="1322388" y="1524000"/>
            <a:ext cx="6499225" cy="1725613"/>
          </a:xfrm>
        </p:spPr>
        <p:txBody>
          <a:bodyPr/>
          <a:lstStyle/>
          <a:p>
            <a:pPr fontAlgn="auto">
              <a:spcAft>
                <a:spcPts val="0"/>
              </a:spcAft>
              <a:defRPr/>
            </a:pPr>
            <a:r>
              <a:rPr lang="en-US"/>
              <a:t>Questions?</a:t>
            </a:r>
          </a:p>
        </p:txBody>
      </p:sp>
      <p:sp>
        <p:nvSpPr>
          <p:cNvPr id="50179" name="Rectangle 3">
            <a:extLst>
              <a:ext uri="{FF2B5EF4-FFF2-40B4-BE49-F238E27FC236}">
                <a16:creationId xmlns:a16="http://schemas.microsoft.com/office/drawing/2014/main" id="{1B0A8B63-FF11-FE48-95A9-E8635BEB1041}"/>
              </a:ext>
            </a:extLst>
          </p:cNvPr>
          <p:cNvSpPr>
            <a:spLocks noGrp="1" noChangeArrowheads="1"/>
          </p:cNvSpPr>
          <p:nvPr>
            <p:ph type="subTitle" idx="1"/>
          </p:nvPr>
        </p:nvSpPr>
        <p:spPr>
          <a:xfrm>
            <a:off x="1322388" y="3298825"/>
            <a:ext cx="6499225" cy="917575"/>
          </a:xfrm>
        </p:spPr>
        <p:txBody>
          <a:bodyPr/>
          <a:lstStyle/>
          <a:p>
            <a:pPr fontAlgn="auto">
              <a:spcAft>
                <a:spcPts val="0"/>
              </a:spcAft>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DAE877C8-32B5-B488-3416-A8D6EAA694A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0482" name="Rectangle 3">
            <a:extLst>
              <a:ext uri="{FF2B5EF4-FFF2-40B4-BE49-F238E27FC236}">
                <a16:creationId xmlns:a16="http://schemas.microsoft.com/office/drawing/2014/main" id="{4A062B8A-0C00-6CDF-8AD2-CA605CB40547}"/>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0483" name="Rectangle 4">
            <a:extLst>
              <a:ext uri="{FF2B5EF4-FFF2-40B4-BE49-F238E27FC236}">
                <a16:creationId xmlns:a16="http://schemas.microsoft.com/office/drawing/2014/main" id="{9D0EB22D-DCE8-E589-49FE-ED4F2900ACCA}"/>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Files, Records, and Fields</a:t>
            </a:r>
          </a:p>
        </p:txBody>
      </p:sp>
      <p:pic>
        <p:nvPicPr>
          <p:cNvPr id="20484" name="Picture 5" descr="atabase">
            <a:extLst>
              <a:ext uri="{FF2B5EF4-FFF2-40B4-BE49-F238E27FC236}">
                <a16:creationId xmlns:a16="http://schemas.microsoft.com/office/drawing/2014/main" id="{1919F4A4-176B-2186-AC22-F12F16674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06563"/>
            <a:ext cx="67818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677F7E5-0D2E-A174-0A88-40D6ECB74F3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1506" name="Rectangle 3">
            <a:extLst>
              <a:ext uri="{FF2B5EF4-FFF2-40B4-BE49-F238E27FC236}">
                <a16:creationId xmlns:a16="http://schemas.microsoft.com/office/drawing/2014/main" id="{D90D3EC9-79E4-19C7-81E8-8343F0D9F81E}"/>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1507" name="Rectangle 4">
            <a:extLst>
              <a:ext uri="{FF2B5EF4-FFF2-40B4-BE49-F238E27FC236}">
                <a16:creationId xmlns:a16="http://schemas.microsoft.com/office/drawing/2014/main" id="{C7B664A7-8975-674C-DEC6-B0A47755BD3A}"/>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The Two Major DBMS Models</a:t>
            </a:r>
          </a:p>
        </p:txBody>
      </p:sp>
      <p:sp>
        <p:nvSpPr>
          <p:cNvPr id="12293" name="Rectangle 5">
            <a:extLst>
              <a:ext uri="{FF2B5EF4-FFF2-40B4-BE49-F238E27FC236}">
                <a16:creationId xmlns:a16="http://schemas.microsoft.com/office/drawing/2014/main" id="{E2A0AB3B-4076-BD8A-47B0-BEC07FFAB728}"/>
              </a:ext>
            </a:extLst>
          </p:cNvPr>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a:ea typeface="ＭＳ Ｐゴシック" panose="020B0600070205080204" pitchFamily="34" charset="-128"/>
              </a:rPr>
              <a:t>Flat File Model</a:t>
            </a:r>
            <a:endParaRPr lang="en-US" altLang="en-US" sz="2800">
              <a:ea typeface="ＭＳ Ｐゴシック" panose="020B0600070205080204" pitchFamily="34" charset="-128"/>
            </a:endParaRPr>
          </a:p>
          <a:p>
            <a:pPr lvl="1" eaLnBrk="1" hangingPunct="1"/>
            <a:r>
              <a:rPr lang="en-US" altLang="en-US" sz="2400">
                <a:ea typeface="ＭＳ Ｐゴシック" panose="020B0600070205080204" pitchFamily="34" charset="-128"/>
              </a:rPr>
              <a:t>Separate files are linked via physical links (link fields)</a:t>
            </a:r>
          </a:p>
          <a:p>
            <a:pPr lvl="1" eaLnBrk="1" hangingPunct="1"/>
            <a:r>
              <a:rPr lang="en-US" altLang="en-US" sz="2400">
                <a:ea typeface="ＭＳ Ｐゴシック" panose="020B0600070205080204" pitchFamily="34" charset="-128"/>
              </a:rPr>
              <a:t>Favored where efficiency and performance are highest priorities</a:t>
            </a:r>
          </a:p>
          <a:p>
            <a:pPr eaLnBrk="1" hangingPunct="1"/>
            <a:r>
              <a:rPr lang="en-US" altLang="en-US">
                <a:ea typeface="ＭＳ Ｐゴシック" panose="020B0600070205080204" pitchFamily="34" charset="-128"/>
              </a:rPr>
              <a:t>Relational Model</a:t>
            </a:r>
          </a:p>
          <a:p>
            <a:pPr lvl="1" eaLnBrk="1" hangingPunct="1"/>
            <a:r>
              <a:rPr lang="en-US" altLang="en-US" sz="2400">
                <a:ea typeface="ＭＳ Ｐゴシック" panose="020B0600070205080204" pitchFamily="34" charset="-128"/>
              </a:rPr>
              <a:t>Separate files are linked via logical links in the data model</a:t>
            </a:r>
          </a:p>
          <a:p>
            <a:pPr lvl="1" eaLnBrk="1" hangingPunct="1"/>
            <a:r>
              <a:rPr lang="en-US" altLang="en-US" sz="2400">
                <a:ea typeface="ＭＳ Ｐゴシック" panose="020B0600070205080204" pitchFamily="34" charset="-128"/>
              </a:rPr>
              <a:t>Favored where flexibility and support for ad hoc queries are highest priority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 calcmode="lin" valueType="num">
                                      <p:cBhvr additive="base">
                                        <p:cTn id="7" dur="500" fill="hold"/>
                                        <p:tgtEl>
                                          <p:spTgt spid="122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anim calcmode="lin" valueType="num">
                                      <p:cBhvr additive="base">
                                        <p:cTn id="11" dur="500" fill="hold"/>
                                        <p:tgtEl>
                                          <p:spTgt spid="1229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9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anim calcmode="lin" valueType="num">
                                      <p:cBhvr additive="base">
                                        <p:cTn id="15" dur="500" fill="hold"/>
                                        <p:tgtEl>
                                          <p:spTgt spid="1229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2293">
                                            <p:txEl>
                                              <p:pRg st="3" end="3"/>
                                            </p:txEl>
                                          </p:spTgt>
                                        </p:tgtEl>
                                        <p:attrNameLst>
                                          <p:attrName>style.visibility</p:attrName>
                                        </p:attrNameLst>
                                      </p:cBhvr>
                                      <p:to>
                                        <p:strVal val="visible"/>
                                      </p:to>
                                    </p:set>
                                    <p:anim calcmode="lin" valueType="num">
                                      <p:cBhvr additive="base">
                                        <p:cTn id="21" dur="500" fill="hold"/>
                                        <p:tgtEl>
                                          <p:spTgt spid="1229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293">
                                            <p:txEl>
                                              <p:pRg st="4" end="4"/>
                                            </p:txEl>
                                          </p:spTgt>
                                        </p:tgtEl>
                                        <p:attrNameLst>
                                          <p:attrName>style.visibility</p:attrName>
                                        </p:attrNameLst>
                                      </p:cBhvr>
                                      <p:to>
                                        <p:strVal val="visible"/>
                                      </p:to>
                                    </p:set>
                                    <p:anim calcmode="lin" valueType="num">
                                      <p:cBhvr additive="base">
                                        <p:cTn id="25" dur="500" fill="hold"/>
                                        <p:tgtEl>
                                          <p:spTgt spid="1229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2293">
                                            <p:txEl>
                                              <p:pRg st="5" end="5"/>
                                            </p:txEl>
                                          </p:spTgt>
                                        </p:tgtEl>
                                        <p:attrNameLst>
                                          <p:attrName>style.visibility</p:attrName>
                                        </p:attrNameLst>
                                      </p:cBhvr>
                                      <p:to>
                                        <p:strVal val="visible"/>
                                      </p:to>
                                    </p:set>
                                    <p:anim calcmode="lin" valueType="num">
                                      <p:cBhvr additive="base">
                                        <p:cTn id="29" dur="500" fill="hold"/>
                                        <p:tgtEl>
                                          <p:spTgt spid="1229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9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FD873B5-D390-58C4-0FBB-04303E4AE45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2530" name="Rectangle 3">
            <a:extLst>
              <a:ext uri="{FF2B5EF4-FFF2-40B4-BE49-F238E27FC236}">
                <a16:creationId xmlns:a16="http://schemas.microsoft.com/office/drawing/2014/main" id="{8DA69A39-D55D-DA20-1C44-79343FA4967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2531" name="Rectangle 4">
            <a:extLst>
              <a:ext uri="{FF2B5EF4-FFF2-40B4-BE49-F238E27FC236}">
                <a16:creationId xmlns:a16="http://schemas.microsoft.com/office/drawing/2014/main" id="{E4C2EA26-2164-9A13-F742-451CF6B1AD7B}"/>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sz="3200">
                <a:ea typeface="ＭＳ Ｐゴシック" panose="020B0600070205080204" pitchFamily="34" charset="-128"/>
              </a:rPr>
              <a:t>Database Management System</a:t>
            </a:r>
            <a:br>
              <a:rPr lang="en-US" altLang="en-US" sz="3200">
                <a:ea typeface="ＭＳ Ｐゴシック" panose="020B0600070205080204" pitchFamily="34" charset="-128"/>
              </a:rPr>
            </a:br>
            <a:r>
              <a:rPr lang="en-US" altLang="en-US" sz="3200">
                <a:ea typeface="ＭＳ Ｐゴシック" panose="020B0600070205080204" pitchFamily="34" charset="-128"/>
              </a:rPr>
              <a:t>Data Structure</a:t>
            </a:r>
          </a:p>
        </p:txBody>
      </p:sp>
      <p:sp>
        <p:nvSpPr>
          <p:cNvPr id="16389" name="Rectangle 5">
            <a:extLst>
              <a:ext uri="{FF2B5EF4-FFF2-40B4-BE49-F238E27FC236}">
                <a16:creationId xmlns:a16="http://schemas.microsoft.com/office/drawing/2014/main" id="{7CA56B0F-20AE-6307-FEC9-FC6EC5EC3BE4}"/>
              </a:ext>
            </a:extLst>
          </p:cNvPr>
          <p:cNvSpPr>
            <a:spLocks noGrp="1" noChangeArrowheads="1"/>
          </p:cNvSpPr>
          <p:nvPr>
            <p:ph idx="1"/>
          </p:nvPr>
        </p:nvSpPr>
        <p:spPr>
          <a:xfrm>
            <a:off x="685800" y="2057400"/>
            <a:ext cx="7772400" cy="4343400"/>
          </a:xfrm>
        </p:spPr>
        <p:txBody>
          <a:bodyPr lIns="90487" tIns="44450" rIns="90487" bIns="44450" rtlCol="0">
            <a:normAutofit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Flat file systems use only one file to model and store data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Many database problems will require multiple (but related) files for data modeling</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Database structure must always be defined upfront</a:t>
            </a:r>
          </a:p>
          <a:p>
            <a:pPr lvl="1" eaLnBrk="1" fontAlgn="auto" hangingPunct="1">
              <a:spcAft>
                <a:spcPts val="0"/>
              </a:spcAft>
              <a:buClr>
                <a:schemeClr val="accent1">
                  <a:lumMod val="75000"/>
                </a:schemeClr>
              </a:buClr>
              <a:buFont typeface="Wingdings 2" pitchFamily="18" charset="2"/>
              <a:buChar char=""/>
              <a:defRPr/>
            </a:pPr>
            <a:r>
              <a:rPr lang="en-US" sz="2400" dirty="0">
                <a:solidFill>
                  <a:schemeClr val="tx1">
                    <a:lumMod val="65000"/>
                    <a:lumOff val="35000"/>
                  </a:schemeClr>
                </a:solidFill>
                <a:ea typeface="+mn-ea"/>
              </a:rPr>
              <a:t>records and fields must be defined</a:t>
            </a:r>
          </a:p>
          <a:p>
            <a:pPr lvl="1" eaLnBrk="1" fontAlgn="auto" hangingPunct="1">
              <a:spcAft>
                <a:spcPts val="0"/>
              </a:spcAft>
              <a:buClr>
                <a:schemeClr val="accent1">
                  <a:lumMod val="75000"/>
                </a:schemeClr>
              </a:buClr>
              <a:buFont typeface="Wingdings 2" pitchFamily="18" charset="2"/>
              <a:buChar char=""/>
              <a:defRPr/>
            </a:pPr>
            <a:r>
              <a:rPr lang="en-US" sz="2400" dirty="0">
                <a:solidFill>
                  <a:schemeClr val="tx1">
                    <a:lumMod val="65000"/>
                    <a:lumOff val="35000"/>
                  </a:schemeClr>
                </a:solidFill>
                <a:ea typeface="+mn-ea"/>
              </a:rPr>
              <a:t>field data types must be specified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9">
                                            <p:txEl>
                                              <p:pRg st="1" end="1"/>
                                            </p:txEl>
                                          </p:spTgt>
                                        </p:tgtEl>
                                        <p:attrNameLst>
                                          <p:attrName>style.visibility</p:attrName>
                                        </p:attrNameLst>
                                      </p:cBhvr>
                                      <p:to>
                                        <p:strVal val="visible"/>
                                      </p:to>
                                    </p:set>
                                    <p:anim calcmode="lin" valueType="num">
                                      <p:cBhvr additive="base">
                                        <p:cTn id="13" dur="500" fill="hold"/>
                                        <p:tgtEl>
                                          <p:spTgt spid="163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6389">
                                            <p:txEl>
                                              <p:pRg st="2" end="2"/>
                                            </p:txEl>
                                          </p:spTgt>
                                        </p:tgtEl>
                                        <p:attrNameLst>
                                          <p:attrName>style.visibility</p:attrName>
                                        </p:attrNameLst>
                                      </p:cBhvr>
                                      <p:to>
                                        <p:strVal val="visible"/>
                                      </p:to>
                                    </p:set>
                                    <p:anim calcmode="lin" valueType="num">
                                      <p:cBhvr additive="base">
                                        <p:cTn id="19" dur="500" fill="hold"/>
                                        <p:tgtEl>
                                          <p:spTgt spid="163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6389">
                                            <p:txEl>
                                              <p:pRg st="3" end="3"/>
                                            </p:txEl>
                                          </p:spTgt>
                                        </p:tgtEl>
                                        <p:attrNameLst>
                                          <p:attrName>style.visibility</p:attrName>
                                        </p:attrNameLst>
                                      </p:cBhvr>
                                      <p:to>
                                        <p:strVal val="visible"/>
                                      </p:to>
                                    </p:set>
                                    <p:anim calcmode="lin" valueType="num">
                                      <p:cBhvr additive="base">
                                        <p:cTn id="23" dur="500" fill="hold"/>
                                        <p:tgtEl>
                                          <p:spTgt spid="1638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38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6389">
                                            <p:txEl>
                                              <p:pRg st="4" end="4"/>
                                            </p:txEl>
                                          </p:spTgt>
                                        </p:tgtEl>
                                        <p:attrNameLst>
                                          <p:attrName>style.visibility</p:attrName>
                                        </p:attrNameLst>
                                      </p:cBhvr>
                                      <p:to>
                                        <p:strVal val="visible"/>
                                      </p:to>
                                    </p:set>
                                    <p:anim calcmode="lin" valueType="num">
                                      <p:cBhvr additive="base">
                                        <p:cTn id="27" dur="500" fill="hold"/>
                                        <p:tgtEl>
                                          <p:spTgt spid="1638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38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4F6D2B2-1D7E-644C-C310-8386D7CAFD14}"/>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3554" name="Rectangle 3">
            <a:extLst>
              <a:ext uri="{FF2B5EF4-FFF2-40B4-BE49-F238E27FC236}">
                <a16:creationId xmlns:a16="http://schemas.microsoft.com/office/drawing/2014/main" id="{F781FC85-CDF5-93B5-F841-049D35DE4FA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3555" name="Rectangle 4">
            <a:extLst>
              <a:ext uri="{FF2B5EF4-FFF2-40B4-BE49-F238E27FC236}">
                <a16:creationId xmlns:a16="http://schemas.microsoft.com/office/drawing/2014/main" id="{F98672E9-835D-91B5-D22C-67746825D92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a:ea typeface="ＭＳ Ｐゴシック" panose="020B0600070205080204" pitchFamily="34" charset="-128"/>
              </a:rPr>
              <a:t>Using Multiple Files </a:t>
            </a:r>
          </a:p>
        </p:txBody>
      </p:sp>
      <p:sp>
        <p:nvSpPr>
          <p:cNvPr id="34821" name="Rectangle 5">
            <a:extLst>
              <a:ext uri="{FF2B5EF4-FFF2-40B4-BE49-F238E27FC236}">
                <a16:creationId xmlns:a16="http://schemas.microsoft.com/office/drawing/2014/main" id="{71B3318C-4607-3823-B565-1ADC43935AA0}"/>
              </a:ext>
            </a:extLst>
          </p:cNvPr>
          <p:cNvSpPr>
            <a:spLocks noGrp="1" noChangeArrowheads="1"/>
          </p:cNvSpPr>
          <p:nvPr>
            <p:ph idx="1"/>
          </p:nvPr>
        </p:nvSpPr>
        <p:spPr>
          <a:xfrm>
            <a:off x="685800" y="2057400"/>
            <a:ext cx="7772400" cy="20574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sz="2800">
                <a:ea typeface="ＭＳ Ｐゴシック" panose="020B0600070205080204" pitchFamily="34" charset="-128"/>
              </a:rPr>
              <a:t>Relationships must be specified when database structure is defined</a:t>
            </a:r>
          </a:p>
          <a:p>
            <a:pPr eaLnBrk="1" hangingPunct="1"/>
            <a:r>
              <a:rPr lang="en-US" altLang="en-US" sz="2800">
                <a:ea typeface="ＭＳ Ｐゴシック" panose="020B0600070205080204" pitchFamily="34" charset="-128"/>
              </a:rPr>
              <a:t>Logical links are made explicit by linking appropriate fields in different tables</a:t>
            </a:r>
          </a:p>
        </p:txBody>
      </p:sp>
      <p:pic>
        <p:nvPicPr>
          <p:cNvPr id="23557" name="Picture 6">
            <a:extLst>
              <a:ext uri="{FF2B5EF4-FFF2-40B4-BE49-F238E27FC236}">
                <a16:creationId xmlns:a16="http://schemas.microsoft.com/office/drawing/2014/main" id="{09E96ED4-0D96-D147-3673-F2F8614879E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4013200"/>
            <a:ext cx="64897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 calcmode="lin" valueType="num">
                                      <p:cBhvr additive="base">
                                        <p:cTn id="7" dur="500" fill="hold"/>
                                        <p:tgtEl>
                                          <p:spTgt spid="348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21">
                                            <p:txEl>
                                              <p:pRg st="1" end="1"/>
                                            </p:txEl>
                                          </p:spTgt>
                                        </p:tgtEl>
                                        <p:attrNameLst>
                                          <p:attrName>style.visibility</p:attrName>
                                        </p:attrNameLst>
                                      </p:cBhvr>
                                      <p:to>
                                        <p:strVal val="visible"/>
                                      </p:to>
                                    </p:set>
                                    <p:anim calcmode="lin" valueType="num">
                                      <p:cBhvr additive="base">
                                        <p:cTn id="13" dur="500" fill="hold"/>
                                        <p:tgtEl>
                                          <p:spTgt spid="3482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2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AF556CDC-0DF0-8212-2633-DE829117E009}"/>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4578" name="Rectangle 3">
            <a:extLst>
              <a:ext uri="{FF2B5EF4-FFF2-40B4-BE49-F238E27FC236}">
                <a16:creationId xmlns:a16="http://schemas.microsoft.com/office/drawing/2014/main" id="{BA7A4587-408B-8A7B-8E11-8E5FC0179BC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4579" name="Rectangle 4">
            <a:extLst>
              <a:ext uri="{FF2B5EF4-FFF2-40B4-BE49-F238E27FC236}">
                <a16:creationId xmlns:a16="http://schemas.microsoft.com/office/drawing/2014/main" id="{105CD4DF-285B-C8C3-0382-57867454C62E}"/>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pPr eaLnBrk="1" hangingPunct="1"/>
            <a:r>
              <a:rPr lang="en-US" altLang="en-US" sz="3200">
                <a:ea typeface="ＭＳ Ｐゴシック" panose="020B0600070205080204" pitchFamily="34" charset="-128"/>
              </a:rPr>
              <a:t>Database Management System</a:t>
            </a:r>
            <a:br>
              <a:rPr lang="en-US" altLang="en-US" sz="3200">
                <a:ea typeface="ＭＳ Ｐゴシック" panose="020B0600070205080204" pitchFamily="34" charset="-128"/>
              </a:rPr>
            </a:br>
            <a:r>
              <a:rPr lang="en-US" altLang="en-US" sz="3200">
                <a:ea typeface="ＭＳ Ｐゴシック" panose="020B0600070205080204" pitchFamily="34" charset="-128"/>
              </a:rPr>
              <a:t>Accessing the Data</a:t>
            </a:r>
          </a:p>
        </p:txBody>
      </p:sp>
      <p:sp>
        <p:nvSpPr>
          <p:cNvPr id="18437" name="Rectangle 5">
            <a:extLst>
              <a:ext uri="{FF2B5EF4-FFF2-40B4-BE49-F238E27FC236}">
                <a16:creationId xmlns:a16="http://schemas.microsoft.com/office/drawing/2014/main" id="{1187ED29-5A28-A038-7C93-A54C303BDCCB}"/>
              </a:ext>
            </a:extLst>
          </p:cNvPr>
          <p:cNvSpPr>
            <a:spLocks noGrp="1" noChangeArrowheads="1"/>
          </p:cNvSpPr>
          <p:nvPr>
            <p:ph idx="1"/>
          </p:nvPr>
        </p:nvSpPr>
        <p:spPr>
          <a:xfrm>
            <a:off x="685800" y="2133600"/>
            <a:ext cx="7467600" cy="4038600"/>
          </a:xfrm>
        </p:spPr>
        <p:txBody>
          <a:bodyPr lIns="90487" tIns="44450" rIns="90487" bIns="44450" rtlCol="0">
            <a:normAutofit lnSpcReduction="10000"/>
          </a:bodyPr>
          <a:lstStyle/>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Forms are often used for entering/viewing data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Queries are constructed to retrieve data satisfying specific criteria</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Data can be sorted in multiple nested levels</a:t>
            </a:r>
          </a:p>
          <a:p>
            <a:pPr eaLnBrk="1" fontAlgn="auto" hangingPunct="1">
              <a:spcAft>
                <a:spcPts val="0"/>
              </a:spcAft>
              <a:buClr>
                <a:schemeClr val="accent1">
                  <a:lumMod val="60000"/>
                  <a:lumOff val="40000"/>
                </a:schemeClr>
              </a:buClr>
              <a:buFont typeface="Wingdings 2" pitchFamily="18" charset="2"/>
              <a:buChar char=""/>
              <a:defRPr/>
            </a:pPr>
            <a:r>
              <a:rPr lang="en-US" sz="2800" dirty="0">
                <a:solidFill>
                  <a:schemeClr val="tx1">
                    <a:lumMod val="65000"/>
                    <a:lumOff val="35000"/>
                  </a:schemeClr>
                </a:solidFill>
                <a:ea typeface="+mn-ea"/>
                <a:cs typeface="+mn-cs"/>
              </a:rPr>
              <a:t>Reports are constructed (often based on queries)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 calcmode="lin" valueType="num">
                                      <p:cBhvr additive="base">
                                        <p:cTn id="7" dur="500" fill="hold"/>
                                        <p:tgtEl>
                                          <p:spTgt spid="184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437">
                                            <p:txEl>
                                              <p:pRg st="1" end="1"/>
                                            </p:txEl>
                                          </p:spTgt>
                                        </p:tgtEl>
                                        <p:attrNameLst>
                                          <p:attrName>style.visibility</p:attrName>
                                        </p:attrNameLst>
                                      </p:cBhvr>
                                      <p:to>
                                        <p:strVal val="visible"/>
                                      </p:to>
                                    </p:set>
                                    <p:anim calcmode="lin" valueType="num">
                                      <p:cBhvr additive="base">
                                        <p:cTn id="13" dur="500" fill="hold"/>
                                        <p:tgtEl>
                                          <p:spTgt spid="184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anim calcmode="lin" valueType="num">
                                      <p:cBhvr additive="base">
                                        <p:cTn id="19" dur="500" fill="hold"/>
                                        <p:tgtEl>
                                          <p:spTgt spid="1843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437">
                                            <p:txEl>
                                              <p:pRg st="3" end="3"/>
                                            </p:txEl>
                                          </p:spTgt>
                                        </p:tgtEl>
                                        <p:attrNameLst>
                                          <p:attrName>style.visibility</p:attrName>
                                        </p:attrNameLst>
                                      </p:cBhvr>
                                      <p:to>
                                        <p:strVal val="visible"/>
                                      </p:to>
                                    </p:set>
                                    <p:anim calcmode="lin" valueType="num">
                                      <p:cBhvr additive="base">
                                        <p:cTn id="25" dur="500" fill="hold"/>
                                        <p:tgtEl>
                                          <p:spTgt spid="1843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10729</TotalTime>
  <Pages>19</Pages>
  <Words>1582</Words>
  <Application>Microsoft Macintosh PowerPoint</Application>
  <PresentationFormat>On-screen Show (4:3)</PresentationFormat>
  <Paragraphs>170</Paragraphs>
  <Slides>41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ＭＳ Ｐゴシック</vt:lpstr>
      <vt:lpstr>News Gothic MT</vt:lpstr>
      <vt:lpstr>Times</vt:lpstr>
      <vt:lpstr>Times New Roman</vt:lpstr>
      <vt:lpstr>Wingdings 2</vt:lpstr>
      <vt:lpstr>Breeze</vt:lpstr>
      <vt:lpstr>Document</vt:lpstr>
      <vt:lpstr>PowerPoint Presentation</vt:lpstr>
      <vt:lpstr>Databases and Privacy</vt:lpstr>
      <vt:lpstr>What is a Computer Database?    </vt:lpstr>
      <vt:lpstr>Attributes of all files</vt:lpstr>
      <vt:lpstr>Files, Records, and Fields</vt:lpstr>
      <vt:lpstr>The Two Major DBMS Models</vt:lpstr>
      <vt:lpstr>Database Management System Data Structure</vt:lpstr>
      <vt:lpstr>Using Multiple Files </vt:lpstr>
      <vt:lpstr>Database Management System Accessing the Data</vt:lpstr>
      <vt:lpstr>A Form for Entering Fields</vt:lpstr>
      <vt:lpstr>Example Report</vt:lpstr>
      <vt:lpstr>Query Languages</vt:lpstr>
      <vt:lpstr>Query Construction</vt:lpstr>
      <vt:lpstr>Example Queries -- SQL</vt:lpstr>
      <vt:lpstr>Summary</vt:lpstr>
      <vt:lpstr>Summary (cont’d)</vt:lpstr>
      <vt:lpstr>Database Products in Widespread Use</vt:lpstr>
      <vt:lpstr>Databases and Individual Privacy</vt:lpstr>
      <vt:lpstr>Data to fight crime and terrorism Lessons learned as a result of 9-11</vt:lpstr>
      <vt:lpstr>Social Significance</vt:lpstr>
      <vt:lpstr>On Line Privacy</vt:lpstr>
      <vt:lpstr>How private is my credit report?</vt:lpstr>
      <vt:lpstr>Who has access to my report?</vt:lpstr>
      <vt:lpstr>Who are the people that store and provide information about you?</vt:lpstr>
      <vt:lpstr>Financial Services Modernization Act also known as Gramm-Leach-Bliley Act or GLB  </vt:lpstr>
      <vt:lpstr>What are your rights under GLB?</vt:lpstr>
      <vt:lpstr>Opt-Out / Opt-In</vt:lpstr>
      <vt:lpstr>So What?</vt:lpstr>
      <vt:lpstr>GDPR</vt:lpstr>
      <vt:lpstr>A Typical Personal Database Search Service</vt:lpstr>
      <vt:lpstr>Mobile Spyware</vt:lpstr>
      <vt:lpstr>The  Social  Significance of Databases</vt:lpstr>
      <vt:lpstr>How much data is being generated and accumulated?</vt:lpstr>
      <vt:lpstr>PowerPoint Presentation</vt:lpstr>
      <vt:lpstr>Can Google access my data? </vt:lpstr>
      <vt:lpstr>Does Google read your Email?</vt:lpstr>
      <vt:lpstr>Does Instagram sell your date?</vt:lpstr>
      <vt:lpstr>What are Digital Cookies?</vt:lpstr>
      <vt:lpstr>Who owns your data?</vt:lpstr>
      <vt:lpstr>Data Science, What is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Processing</dc:title>
  <dc:subject/>
  <dc:creator>Ken Abernethy</dc:creator>
  <cp:keywords/>
  <dc:description/>
  <cp:lastModifiedBy>Donald Stanford</cp:lastModifiedBy>
  <cp:revision>87</cp:revision>
  <cp:lastPrinted>2009-04-22T19:24:48Z</cp:lastPrinted>
  <dcterms:created xsi:type="dcterms:W3CDTF">1999-09-04T11:36:53Z</dcterms:created>
  <dcterms:modified xsi:type="dcterms:W3CDTF">2024-10-22T17:54:09Z</dcterms:modified>
</cp:coreProperties>
</file>