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414" r:id="rId2"/>
    <p:sldId id="261" r:id="rId3"/>
    <p:sldId id="424" r:id="rId4"/>
    <p:sldId id="44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62" r:id="rId19"/>
    <p:sldId id="459" r:id="rId20"/>
    <p:sldId id="461" r:id="rId21"/>
    <p:sldId id="460" r:id="rId22"/>
    <p:sldId id="463" r:id="rId23"/>
    <p:sldId id="464" r:id="rId24"/>
    <p:sldId id="423" r:id="rId25"/>
  </p:sldIdLst>
  <p:sldSz cx="12192000" cy="6858000"/>
  <p:notesSz cx="7315200" cy="9601200"/>
  <p:custDataLst>
    <p:tags r:id="rId2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D5AC5C-28D7-4B6E-99C6-AD2B60AB932C}">
          <p14:sldIdLst>
            <p14:sldId id="414"/>
            <p14:sldId id="261"/>
            <p14:sldId id="424"/>
            <p14:sldId id="445"/>
            <p14:sldId id="446"/>
            <p14:sldId id="447"/>
            <p14:sldId id="448"/>
            <p14:sldId id="449"/>
            <p14:sldId id="450"/>
            <p14:sldId id="451"/>
            <p14:sldId id="452"/>
            <p14:sldId id="453"/>
            <p14:sldId id="454"/>
            <p14:sldId id="455"/>
            <p14:sldId id="456"/>
            <p14:sldId id="457"/>
            <p14:sldId id="458"/>
            <p14:sldId id="462"/>
            <p14:sldId id="459"/>
            <p14:sldId id="461"/>
            <p14:sldId id="460"/>
            <p14:sldId id="463"/>
            <p14:sldId id="464"/>
            <p14:sldId id="423"/>
          </p14:sldIdLst>
        </p14:section>
      </p14:sectionLst>
    </p:ext>
    <p:ext uri="{EFAFB233-063F-42B5-8137-9DF3F51BA10A}">
      <p15:sldGuideLst xmlns:p15="http://schemas.microsoft.com/office/powerpoint/2012/main">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90" userDrawn="1">
          <p15:clr>
            <a:srgbClr val="A4A3A4"/>
          </p15:clr>
        </p15:guide>
        <p15:guide id="15" orient="horz" pos="3589" userDrawn="1">
          <p15:clr>
            <a:srgbClr val="A4A3A4"/>
          </p15:clr>
        </p15:guide>
        <p15:guide id="16"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674" autoAdjust="0"/>
  </p:normalViewPr>
  <p:slideViewPr>
    <p:cSldViewPr snapToGrid="0" showGuides="1">
      <p:cViewPr>
        <p:scale>
          <a:sx n="67" d="100"/>
          <a:sy n="67" d="100"/>
        </p:scale>
        <p:origin x="1296" y="53"/>
      </p:cViewPr>
      <p:guideLst>
        <p:guide orient="horz" pos="2047"/>
        <p:guide orient="horz" pos="1593"/>
        <p:guide orient="horz" pos="2568"/>
        <p:guide orient="horz" pos="3090"/>
        <p:guide orient="horz" pos="3589"/>
        <p:guide pos="3840"/>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8940"/>
    </p:cViewPr>
  </p:sorterViewPr>
  <p:notesViewPr>
    <p:cSldViewPr snapToGrid="0" showGuides="1">
      <p:cViewPr varScale="1">
        <p:scale>
          <a:sx n="86" d="100"/>
          <a:sy n="86" d="100"/>
        </p:scale>
        <p:origin x="4044"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7/8/2019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7/8/2019</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文本分类是一个很常见的机器学习任务，在最近的项目中，我们用到了</a:t>
            </a:r>
            <a:r>
              <a:rPr lang="en-US" altLang="zh-CN" dirty="0" smtClean="0"/>
              <a:t>NLP</a:t>
            </a:r>
            <a:r>
              <a:rPr lang="zh-CN" altLang="en-US" dirty="0" smtClean="0"/>
              <a:t>，自然语言处理来对一些文本进行打标签，在这里想把相关的经验知识分享给大家，帮助大家在以后的类似项目中更加熟练。</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51162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是介绍各类文本分类算法。我们将介绍逻辑回归、朴素贝叶斯、支持向量机、随机森林、多层感知机。这些都是传统的分类算法，现代的分类算法包括一些深度学习的算法，例如卷积神经网络、循环神经网络。由于这次我们没有用到，就不介绍了。其实，很多时候，我们首先应该考虑的是用逻辑回归或朴素贝叶斯这样的传统算法，而不是追求高大上的深度学习算法，当样本规模、计算性能达不到要求的时候，用深度学习反而效果不好。右侧是一个获取分类器的</a:t>
            </a:r>
            <a:r>
              <a:rPr lang="en-US" altLang="zh-CN" dirty="0" smtClean="0"/>
              <a:t>helper</a:t>
            </a:r>
            <a:r>
              <a:rPr lang="zh-CN" altLang="en-US" dirty="0" smtClean="0"/>
              <a:t>函数，根据</a:t>
            </a:r>
            <a:r>
              <a:rPr lang="en-US" altLang="zh-CN" dirty="0" smtClean="0"/>
              <a:t>name</a:t>
            </a:r>
            <a:r>
              <a:rPr lang="zh-CN" altLang="en-US" dirty="0" smtClean="0"/>
              <a:t>来选取对应的分类器，这个方便我们选择合适的分类器。</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27041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首先介绍一下逻辑回归。这是一个线性模型，因此计算速度非常快。记住，逻辑回归是一个二元分类方法，并不能像线性回归那样做到数值预测。优点的话，是它的计算速度非常快，适合生产环境的大规模应用，例如广告点击预测。缺点是容易欠拟合，但是对于</a:t>
            </a:r>
            <a:r>
              <a:rPr lang="en-US" altLang="zh-CN" dirty="0" smtClean="0"/>
              <a:t>NLP</a:t>
            </a:r>
            <a:r>
              <a:rPr lang="zh-CN" altLang="en-US" dirty="0" smtClean="0"/>
              <a:t>任务来说，因为维度较多，不容易欠拟合，我们这里用逻辑回归也是比较合适的。</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321797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另外一个文本分类的常用分类器是朴素贝叶斯，</a:t>
            </a:r>
            <a:r>
              <a:rPr lang="en-US" altLang="zh-CN" dirty="0" smtClean="0"/>
              <a:t>Naïve Bayes</a:t>
            </a:r>
            <a:r>
              <a:rPr lang="zh-CN" altLang="en-US" dirty="0" smtClean="0"/>
              <a:t>，这个不叫天真的贝叶斯哈，大家注意一下。推导过程我就不细讲了，大家有兴趣可以看看，不是特别困难。大家记住朴素贝叶斯比较重要的假设就是各特征相互独立，这简化了计算过程，但是也剔除了一些因果关系，因此在特征间不相互独立的数据集中表现不是特别好。</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1277289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大家记住朴素贝叶斯的优点是：健壮性比较好，对于不同类型的数据集不会有太大的差异性。缺点也就是它的本质，独立假设比较难实现。在文本分类中，朴素贝叶斯的最常见的应用场景是垃圾邮件、垃圾短信分类。</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180252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支持向量机也是非常常用的分类算法。它的原理是将原有的向量空间映射到高维的向量空间，并构造一个超平面，让各个样本变成线性可分的。优点是比较适合少量样本的数据集，缺点是计算量大，运行速度慢。</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3817357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然后是十大经典算法之一的随机森林算法。它是决策树的一个变种，多个训练好的决策树投票决定最终的分类。优点是准确率高、适合高维度数据、计算速度快。但缺点也很明显，容易过拟合，因此我们通常要对随机森林做泛化处理，例如修枝。</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11227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终于到最后一个算法了，大家听了前面</a:t>
            </a:r>
            <a:r>
              <a:rPr lang="en-US" altLang="zh-CN" dirty="0" smtClean="0"/>
              <a:t>4</a:t>
            </a:r>
            <a:r>
              <a:rPr lang="zh-CN" altLang="en-US" dirty="0" smtClean="0"/>
              <a:t>个可能都已经听懵了。我们为什么要讲算法呢，这是为了帮助大家理解我们选取最合适算法的原因。通常我们做一个模型，不仅仅要预测准确，而且还要解释清楚，因此决策树和逻辑回归这样的算法就比较有优势了，虽然准确率相较其他复杂算法来说不高；另外，在实际应用中，我们想要计算速度更快的分类器。这里的多层感知机就是个例子，它的准确率可以做到很高，但是它的可解释性和计算速度就不占优势了。因此我们将它放到最后一个来讲。多层感知机其实是一个全连接神经网络，这是深度学习的基础，有兴趣的同学可以深入了解一下。</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1867185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我们做完模型、训练好模型，接下来就需要验证评估我们的模型。这里我们给出了一些指标。对于二元分类来说，我们用的比较多的，也是比较简单的是</a:t>
            </a:r>
            <a:r>
              <a:rPr lang="en-US" altLang="zh-CN" dirty="0" smtClean="0"/>
              <a:t>f1 score</a:t>
            </a:r>
            <a:r>
              <a:rPr lang="zh-CN" altLang="en-US" dirty="0" smtClean="0"/>
              <a:t>，就是综合了精准率和召回率的值。大家可以参考这篇文章来看具体的模型评估指标。</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850884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这里是我们这个项目做到的结果，可以看到</a:t>
            </a:r>
            <a:r>
              <a:rPr lang="en-US" altLang="zh-CN" dirty="0" smtClean="0"/>
              <a:t>f1 score</a:t>
            </a:r>
            <a:r>
              <a:rPr lang="zh-CN" altLang="en-US" dirty="0" smtClean="0"/>
              <a:t>在现金交易、跨境这样的标签中可以达到</a:t>
            </a:r>
            <a:r>
              <a:rPr lang="en-US" altLang="zh-CN" dirty="0" smtClean="0"/>
              <a:t>70%</a:t>
            </a:r>
            <a:r>
              <a:rPr lang="zh-CN" altLang="en-US" dirty="0" smtClean="0"/>
              <a:t>以上，但对于其他的来说就比较低了。</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3438910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我们除了要预测模型，另外还要解释模型。</a:t>
            </a:r>
            <a:r>
              <a:rPr lang="en-US" altLang="zh-CN" dirty="0" smtClean="0"/>
              <a:t>LIME</a:t>
            </a:r>
            <a:r>
              <a:rPr lang="zh-CN" altLang="en-US" dirty="0" smtClean="0"/>
              <a:t>是一个黑盒解释器，能够在不知道分类器内部工作原理的情况下对模型进行一个解释，在文本分类时能够对分类的结果进行词语层面的解释。可以看到图中是这个</a:t>
            </a:r>
            <a:r>
              <a:rPr lang="en-US" altLang="zh-CN" dirty="0" smtClean="0"/>
              <a:t>LIME</a:t>
            </a:r>
            <a:r>
              <a:rPr lang="zh-CN" altLang="en-US" dirty="0" smtClean="0"/>
              <a:t>模型的可视化。这个在</a:t>
            </a:r>
            <a:r>
              <a:rPr lang="en-US" altLang="zh-CN" dirty="0" smtClean="0"/>
              <a:t>pip</a:t>
            </a:r>
            <a:r>
              <a:rPr lang="zh-CN" altLang="en-US" dirty="0" smtClean="0"/>
              <a:t>和</a:t>
            </a:r>
            <a:r>
              <a:rPr lang="en-US" altLang="zh-CN" dirty="0" err="1" smtClean="0"/>
              <a:t>github</a:t>
            </a:r>
            <a:r>
              <a:rPr lang="zh-CN" altLang="en-US" dirty="0" smtClean="0"/>
              <a:t>上都可以获取，使用也非常方便。</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405144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这个是</a:t>
            </a:r>
            <a:r>
              <a:rPr lang="en-US" altLang="zh-CN" dirty="0" smtClean="0"/>
              <a:t>Web</a:t>
            </a:r>
            <a:r>
              <a:rPr lang="zh-CN" altLang="en-US" dirty="0" smtClean="0"/>
              <a:t>应用架构图。前端用</a:t>
            </a:r>
            <a:r>
              <a:rPr lang="en-US" altLang="zh-CN" dirty="0" err="1" smtClean="0"/>
              <a:t>Vue</a:t>
            </a:r>
            <a:r>
              <a:rPr lang="zh-CN" altLang="en-US" dirty="0" smtClean="0"/>
              <a:t>，后端用</a:t>
            </a:r>
            <a:r>
              <a:rPr lang="en-US" altLang="zh-CN" dirty="0" smtClean="0"/>
              <a:t>Python</a:t>
            </a:r>
            <a:r>
              <a:rPr lang="zh-CN" altLang="en-US" dirty="0" smtClean="0"/>
              <a:t>的</a:t>
            </a:r>
            <a:r>
              <a:rPr lang="en-US" altLang="zh-CN" dirty="0" smtClean="0"/>
              <a:t>Flask</a:t>
            </a:r>
            <a:r>
              <a:rPr lang="zh-CN" altLang="en-US" dirty="0" smtClean="0"/>
              <a:t>框架，数据库用</a:t>
            </a:r>
            <a:r>
              <a:rPr lang="en-US" altLang="zh-CN" dirty="0" smtClean="0"/>
              <a:t>NoSQL MongoDB</a:t>
            </a:r>
            <a:r>
              <a:rPr lang="zh-CN" altLang="en-US" dirty="0" smtClean="0"/>
              <a:t>。我们打标签最初是在</a:t>
            </a:r>
            <a:r>
              <a:rPr lang="en-US" altLang="zh-CN" dirty="0" smtClean="0"/>
              <a:t>excel</a:t>
            </a:r>
            <a:r>
              <a:rPr lang="zh-CN" altLang="en-US" dirty="0" smtClean="0"/>
              <a:t>上操作的，通过</a:t>
            </a:r>
            <a:r>
              <a:rPr lang="en-US" altLang="zh-CN" dirty="0" smtClean="0"/>
              <a:t>python</a:t>
            </a:r>
            <a:r>
              <a:rPr lang="zh-CN" altLang="en-US" dirty="0" smtClean="0"/>
              <a:t>脚本导入到数据库中，</a:t>
            </a:r>
            <a:r>
              <a:rPr lang="en-US" altLang="zh-CN" dirty="0" smtClean="0"/>
              <a:t>API</a:t>
            </a:r>
            <a:r>
              <a:rPr lang="zh-CN" altLang="en-US" dirty="0" smtClean="0"/>
              <a:t>根据数据训练模型，模型保存在文件系统上，调用时直接读取模型做预测。</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3187991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这是我们预测模型的结果，我们可以看到，模型将该文章归类为现金交易，是因为其中出现了多次</a:t>
            </a:r>
            <a:r>
              <a:rPr lang="en-US" altLang="zh-CN" dirty="0" smtClean="0"/>
              <a:t>cash</a:t>
            </a:r>
            <a:r>
              <a:rPr lang="zh-CN" altLang="en-US" dirty="0" smtClean="0"/>
              <a:t>这个单词，被预测概率是</a:t>
            </a:r>
            <a:r>
              <a:rPr lang="en-US" altLang="zh-CN" dirty="0" smtClean="0"/>
              <a:t>0.97</a:t>
            </a:r>
            <a:r>
              <a:rPr lang="zh-CN" altLang="en-US" dirty="0" smtClean="0"/>
              <a:t>，也是很准确的。</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313758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下面给大家演示一下</a:t>
            </a:r>
            <a:r>
              <a:rPr lang="en-US" altLang="zh-CN" dirty="0" smtClean="0"/>
              <a:t>TM Model</a:t>
            </a:r>
            <a:r>
              <a:rPr lang="zh-CN" altLang="en-US" dirty="0" smtClean="0"/>
              <a:t>的</a:t>
            </a:r>
            <a:r>
              <a:rPr lang="en-US" altLang="zh-CN" dirty="0" smtClean="0"/>
              <a:t>Web</a:t>
            </a:r>
            <a:r>
              <a:rPr lang="zh-CN" altLang="en-US" dirty="0" smtClean="0"/>
              <a:t>平台和项目过程。</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22</a:t>
            </a:fld>
            <a:endParaRPr lang="en-US" dirty="0"/>
          </a:p>
        </p:txBody>
      </p:sp>
    </p:spTree>
    <p:extLst>
      <p:ext uri="{BB962C8B-B14F-4D97-AF65-F5344CB8AC3E}">
        <p14:creationId xmlns:p14="http://schemas.microsoft.com/office/powerpoint/2010/main" val="3476711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23</a:t>
            </a:fld>
            <a:endParaRPr lang="en-US" dirty="0"/>
          </a:p>
        </p:txBody>
      </p:sp>
    </p:spTree>
    <p:extLst>
      <p:ext uri="{BB962C8B-B14F-4D97-AF65-F5344CB8AC3E}">
        <p14:creationId xmlns:p14="http://schemas.microsoft.com/office/powerpoint/2010/main" val="2858645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24</a:t>
            </a:fld>
            <a:endParaRPr lang="en-US" dirty="0"/>
          </a:p>
        </p:txBody>
      </p:sp>
    </p:spTree>
    <p:extLst>
      <p:ext uri="{BB962C8B-B14F-4D97-AF65-F5344CB8AC3E}">
        <p14:creationId xmlns:p14="http://schemas.microsoft.com/office/powerpoint/2010/main" val="69705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83215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40972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我们将介绍一些文本分类的基础知识，第一个比较重要的知识点就是文本预处理。文本预处理包含以下这些内容，灰色的部分也比较重要，属于比较高级的内容，但是我们这个项目中不涉及，因此就不介绍了，大家感兴趣的话可以去深入了解一下。</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2423882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首先我们需要做分词，所谓分词就是将句子或段落转换成分割好的词语或短语，方便后续处理。英文分词较为简单，一般来说就是用空格来分割，所用到的工具是比较常用的工具叫</a:t>
            </a:r>
            <a:r>
              <a:rPr lang="en-US" altLang="zh-CN" dirty="0" smtClean="0"/>
              <a:t>NLTK</a:t>
            </a:r>
            <a:r>
              <a:rPr lang="zh-CN" altLang="en-US" dirty="0" smtClean="0"/>
              <a:t>，</a:t>
            </a:r>
            <a:r>
              <a:rPr lang="en-US" altLang="zh-CN" dirty="0" smtClean="0"/>
              <a:t>natural language toolkit</a:t>
            </a:r>
            <a:r>
              <a:rPr lang="zh-CN" altLang="en-US" dirty="0" smtClean="0"/>
              <a:t>，里面有很多自然语言处理相关的功能。中文分词较为困难，因为中文中是没有空格这样的标识符来分割词语的。对于中文分词来说，我们一般用</a:t>
            </a:r>
            <a:r>
              <a:rPr lang="en-US" altLang="zh-CN" dirty="0" err="1" smtClean="0"/>
              <a:t>jieba</a:t>
            </a:r>
            <a:r>
              <a:rPr lang="zh-CN" altLang="en-US" dirty="0" smtClean="0"/>
              <a:t>这个中文分词工具，另外还有</a:t>
            </a:r>
            <a:r>
              <a:rPr lang="en-US" altLang="zh-CN" dirty="0" err="1" smtClean="0"/>
              <a:t>HanLP</a:t>
            </a:r>
            <a:r>
              <a:rPr lang="zh-CN" altLang="en-US" dirty="0" smtClean="0"/>
              <a:t>，也是比较强大的中文分词工具。关于中文分词的具体情况，请大家参考之前</a:t>
            </a:r>
            <a:r>
              <a:rPr lang="en-US" altLang="zh-CN" dirty="0" smtClean="0"/>
              <a:t>Trinity</a:t>
            </a:r>
            <a:r>
              <a:rPr lang="zh-CN" altLang="en-US" dirty="0" smtClean="0"/>
              <a:t>分享的</a:t>
            </a:r>
            <a:r>
              <a:rPr lang="en-US" altLang="zh-CN" dirty="0" smtClean="0"/>
              <a:t>NLP Knowledge Sharing</a:t>
            </a:r>
            <a:r>
              <a:rPr lang="zh-CN" altLang="en-US" dirty="0" smtClean="0"/>
              <a:t>，里面有关于</a:t>
            </a:r>
            <a:r>
              <a:rPr lang="en-US" altLang="zh-CN" dirty="0" err="1" smtClean="0"/>
              <a:t>jieba</a:t>
            </a:r>
            <a:r>
              <a:rPr lang="zh-CN" altLang="en-US" dirty="0" smtClean="0"/>
              <a:t>的详细介绍。</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74829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053768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dirty="0" smtClean="0"/>
              <a:t>词袋模型是比较基础也很常用的模型。简单来说，就是用词语组成的高维向量来表示一个文档。也就是说，我们先通过分词得到词语的集合，再计算出各词语的频次或者权重，由这些词语的频次或权重表示为向量的形式，用它来表示一个文档。可以看到右图是一个句子的词频分布，每一个文档的词频分布一般是不一样的。用这样的方式，我们将文本量化为词向量，就可以做后续的分类计算了。</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9791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对于词向量，我们是用词频还是一个比较常用的</a:t>
            </a:r>
            <a:r>
              <a:rPr lang="en-US" altLang="zh-CN" dirty="0" smtClean="0"/>
              <a:t>TF-IDF</a:t>
            </a:r>
            <a:r>
              <a:rPr lang="zh-CN" altLang="en-US" dirty="0" smtClean="0"/>
              <a:t>模型呢？一个比较好的建议是，对其分别进行测试，看看性能之后再做取舍。关于</a:t>
            </a:r>
            <a:r>
              <a:rPr lang="en-US" altLang="zh-CN" dirty="0" smtClean="0"/>
              <a:t>TF-IDF</a:t>
            </a:r>
            <a:r>
              <a:rPr lang="zh-CN" altLang="en-US" dirty="0" smtClean="0"/>
              <a:t>的介绍，大家可以去百度，或者参考之前</a:t>
            </a:r>
            <a:r>
              <a:rPr lang="en-US" altLang="zh-CN" dirty="0" smtClean="0"/>
              <a:t>Trinity</a:t>
            </a:r>
            <a:r>
              <a:rPr lang="zh-CN" altLang="en-US" dirty="0" smtClean="0"/>
              <a:t>的分享。至少我们这个项目中，用词频来表示会得到比较高的准确率。</a:t>
            </a:r>
            <a:endParaRPr lang="en-US" altLang="zh-CN" dirty="0" smtClean="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436781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562485"/>
            <a:ext cx="5592011" cy="296499"/>
          </a:xfrm>
          <a:prstGeom prst="rect">
            <a:avLst/>
          </a:prstGeom>
        </p:spPr>
        <p:txBody>
          <a:bodyPr lIns="0" tIns="0" rIns="0" bIns="0" anchor="t"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0" dirty="0" smtClean="0"/>
              <a:t>点击添加文稿标题</a:t>
            </a:r>
            <a:endParaRPr lang="en-US" noProof="0" dirty="0"/>
          </a:p>
        </p:txBody>
      </p:sp>
      <p:sp>
        <p:nvSpPr>
          <p:cNvPr id="5" name="Text Placeholder 4"/>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hasCustomPrompt="1"/>
          </p:nvPr>
        </p:nvSpPr>
        <p:spPr>
          <a:xfrm>
            <a:off x="3393716" y="727595"/>
            <a:ext cx="5400000" cy="5400000"/>
          </a:xfrm>
          <a:prstGeom prst="rect">
            <a:avLst/>
          </a:prstGeom>
        </p:spPr>
        <p:txBody>
          <a:bodyPr/>
          <a:lstStyle>
            <a:lvl1pPr>
              <a:defRPr>
                <a:solidFill>
                  <a:schemeClr val="bg1"/>
                </a:solidFill>
              </a:defRPr>
            </a:lvl1pPr>
          </a:lstStyle>
          <a:p>
            <a:r>
              <a:rPr lang="zh-CN" altLang="en-US" noProof="0" dirty="0" smtClean="0"/>
              <a:t>点击添加图片</a:t>
            </a:r>
            <a:endParaRPr lang="en-US" noProof="0" dirty="0"/>
          </a:p>
        </p:txBody>
      </p:sp>
      <p:pic>
        <p:nvPicPr>
          <p:cNvPr id="16" name="图片 15"/>
          <p:cNvPicPr>
            <a:picLocks noChangeAspect="1"/>
          </p:cNvPicPr>
          <p:nvPr userDrawn="1"/>
        </p:nvPicPr>
        <p:blipFill>
          <a:blip r:embed="rId3"/>
          <a:stretch>
            <a:fillRect/>
          </a:stretch>
        </p:blipFill>
        <p:spPr>
          <a:xfrm>
            <a:off x="11002151" y="457761"/>
            <a:ext cx="753929" cy="374400"/>
          </a:xfrm>
          <a:prstGeom prst="rect">
            <a:avLst/>
          </a:prstGeom>
        </p:spPr>
      </p:pic>
      <p:sp>
        <p:nvSpPr>
          <p:cNvPr id="7" name="文本占位符 6"/>
          <p:cNvSpPr>
            <a:spLocks noGrp="1"/>
          </p:cNvSpPr>
          <p:nvPr>
            <p:ph type="body" sz="quarter" idx="12" hasCustomPrompt="1"/>
          </p:nvPr>
        </p:nvSpPr>
        <p:spPr>
          <a:xfrm>
            <a:off x="469900" y="5859463"/>
            <a:ext cx="5597311" cy="503235"/>
          </a:xfrm>
        </p:spPr>
        <p:txBody>
          <a:bodyPr/>
          <a:lstStyle>
            <a:lvl1pPr>
              <a:defRPr sz="1800">
                <a:solidFill>
                  <a:schemeClr val="bg1"/>
                </a:solidFill>
              </a:defRPr>
            </a:lvl1pPr>
          </a:lstStyle>
          <a:p>
            <a:r>
              <a:rPr lang="zh-CN" altLang="en-US" noProof="0" dirty="0" smtClean="0"/>
              <a:t>点击添加文稿副标题</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469900" y="1700213"/>
            <a:ext cx="10418233" cy="1592403"/>
          </a:xfrm>
        </p:spPr>
        <p:txBody>
          <a:bodyPr anchor="b"/>
          <a:lstStyle>
            <a:lvl1pPr>
              <a:lnSpc>
                <a:spcPct val="95000"/>
              </a:lnSpc>
              <a:defRPr sz="3850" b="1">
                <a:solidFill>
                  <a:schemeClr val="tx1"/>
                </a:solidFill>
                <a:latin typeface="+mj-lt"/>
                <a:ea typeface="+mj-ea"/>
                <a:cs typeface="Open Sans" panose="020B0606030504020204" pitchFamily="34" charset="0"/>
              </a:defRPr>
            </a:lvl1pPr>
          </a:lstStyle>
          <a:p>
            <a:r>
              <a:rPr lang="zh-CN" altLang="en-US" noProof="0" dirty="0" smtClean="0"/>
              <a:t>点击添加分隔幻灯片标题</a:t>
            </a:r>
            <a:endParaRPr lang="en-US" noProof="0" dirty="0"/>
          </a:p>
        </p:txBody>
      </p:sp>
      <p:sp>
        <p:nvSpPr>
          <p:cNvPr id="7" name="Text Placeholder 2"/>
          <p:cNvSpPr>
            <a:spLocks noGrp="1"/>
          </p:cNvSpPr>
          <p:nvPr>
            <p:ph type="body" idx="1" hasCustomPrompt="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tx1"/>
                </a:solidFill>
                <a:latin typeface="+mj-lt"/>
                <a:ea typeface="+mj-ea"/>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noProof="0" dirty="0" smtClean="0"/>
              <a:t>点击添加分隔幻灯片副标题</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zh-CN" altLang="en-US" noProof="0" dirty="0" smtClean="0"/>
              <a:t>点击添加关键幻灯片内容</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grpSp>
        <p:nvGrpSpPr>
          <p:cNvPr id="7" name="组合 6"/>
          <p:cNvGrpSpPr/>
          <p:nvPr userDrawn="1"/>
        </p:nvGrpSpPr>
        <p:grpSpPr>
          <a:xfrm>
            <a:off x="469900" y="6476999"/>
            <a:ext cx="10762660" cy="100028"/>
            <a:chOff x="469900" y="6476999"/>
            <a:chExt cx="10762660" cy="100028"/>
          </a:xfrm>
        </p:grpSpPr>
        <p:sp>
          <p:nvSpPr>
            <p:cNvPr id="8"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9"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zh-CN" altLang="en-US" noProof="0" dirty="0" smtClean="0"/>
              <a:t>点击添加关键幻灯片内容</a:t>
            </a:r>
          </a:p>
        </p:txBody>
      </p:sp>
      <p:sp>
        <p:nvSpPr>
          <p:cNvPr id="9"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grpSp>
        <p:nvGrpSpPr>
          <p:cNvPr id="7" name="组合 6"/>
          <p:cNvGrpSpPr/>
          <p:nvPr userDrawn="1"/>
        </p:nvGrpSpPr>
        <p:grpSpPr>
          <a:xfrm>
            <a:off x="469900" y="6476999"/>
            <a:ext cx="10762660" cy="100028"/>
            <a:chOff x="469900" y="6476999"/>
            <a:chExt cx="10762660" cy="100028"/>
          </a:xfrm>
        </p:grpSpPr>
        <p:sp>
          <p:nvSpPr>
            <p:cNvPr id="8"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0"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zh-CN" altLang="en-US" noProof="0" dirty="0" smtClean="0"/>
              <a:t>点击添加关键幻灯片内容</a:t>
            </a:r>
          </a:p>
        </p:txBody>
      </p:sp>
      <p:sp>
        <p:nvSpPr>
          <p:cNvPr id="9"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grpSp>
        <p:nvGrpSpPr>
          <p:cNvPr id="7" name="组合 6"/>
          <p:cNvGrpSpPr/>
          <p:nvPr userDrawn="1"/>
        </p:nvGrpSpPr>
        <p:grpSpPr>
          <a:xfrm>
            <a:off x="469900" y="6476999"/>
            <a:ext cx="10762660" cy="100028"/>
            <a:chOff x="469900" y="6476999"/>
            <a:chExt cx="10762660" cy="100028"/>
          </a:xfrm>
        </p:grpSpPr>
        <p:sp>
          <p:nvSpPr>
            <p:cNvPr id="8"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0"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0" name="Text Placeholder 3"/>
          <p:cNvSpPr>
            <a:spLocks noGrp="1"/>
          </p:cNvSpPr>
          <p:nvPr>
            <p:ph type="body" sz="quarter" idx="10" hasCustomPrompt="1"/>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zh-CN" altLang="en-US" noProof="0" dirty="0" smtClean="0"/>
              <a:t>点击添加关键幻灯片内容</a:t>
            </a:r>
          </a:p>
        </p:txBody>
      </p:sp>
      <p:sp>
        <p:nvSpPr>
          <p:cNvPr id="17"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grpSp>
        <p:nvGrpSpPr>
          <p:cNvPr id="7" name="组合 6"/>
          <p:cNvGrpSpPr/>
          <p:nvPr userDrawn="1"/>
        </p:nvGrpSpPr>
        <p:grpSpPr>
          <a:xfrm>
            <a:off x="469900" y="6476999"/>
            <a:ext cx="10762660" cy="100028"/>
            <a:chOff x="469900" y="6476999"/>
            <a:chExt cx="10762660" cy="100028"/>
          </a:xfrm>
        </p:grpSpPr>
        <p:sp>
          <p:nvSpPr>
            <p:cNvPr id="8"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1"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zh-CN" altLang="en-US" noProof="0" dirty="0" smtClean="0"/>
              <a:t>点击添加关键幻灯片内容</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6"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hasCustomPrompt="1"/>
          </p:nvPr>
        </p:nvSpPr>
        <p:spPr>
          <a:xfrm>
            <a:off x="469900" y="1665290"/>
            <a:ext cx="11252200" cy="4633911"/>
          </a:xfrm>
          <a:prstGeom prst="rect">
            <a:avLst/>
          </a:prstGeom>
        </p:spPr>
        <p:txBody>
          <a:bodyPr vert="horz" lIns="0" tIns="0" rIns="0" bIns="0" rtlCol="0">
            <a:noAutofit/>
          </a:body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5"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1">
                <a:solidFill>
                  <a:srgbClr val="575757"/>
                </a:solidFill>
              </a:defRPr>
            </a:lvl1pPr>
          </a:lstStyle>
          <a:p>
            <a:pPr lvl="0"/>
            <a:r>
              <a:rPr lang="zh-CN" altLang="en-US" noProof="0" dirty="0" smtClean="0"/>
              <a:t>点击添加副标题</a:t>
            </a:r>
            <a:endParaRPr lang="en-US" noProof="0" dirty="0"/>
          </a:p>
        </p:txBody>
      </p:sp>
      <p:sp>
        <p:nvSpPr>
          <p:cNvPr id="14"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
        <p:nvSpPr>
          <p:cNvPr id="8" name="Text Placeholder 18"/>
          <p:cNvSpPr>
            <a:spLocks noGrp="1"/>
          </p:cNvSpPr>
          <p:nvPr>
            <p:ph idx="1" hasCustomPrompt="1"/>
          </p:nvPr>
        </p:nvSpPr>
        <p:spPr>
          <a:xfrm>
            <a:off x="469900" y="1665818"/>
            <a:ext cx="11252200" cy="4633383"/>
          </a:xfrm>
          <a:prstGeom prst="rect">
            <a:avLst/>
          </a:prstGeom>
        </p:spPr>
        <p:txBody>
          <a:bodyPr vert="horz" lIns="0" tIns="0" rIns="0" bIns="0" rtlCol="0">
            <a:noAutofit/>
          </a:body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lvl1pPr>
              <a:defRPr baseline="0"/>
            </a:lvl1pPr>
          </a:lstStyle>
          <a:p>
            <a:pPr lvl="0"/>
            <a:r>
              <a:rPr lang="zh-CN" altLang="en-US" noProof="0" dirty="0" smtClean="0"/>
              <a:t>点击添加图表</a:t>
            </a:r>
          </a:p>
        </p:txBody>
      </p:sp>
      <p:sp>
        <p:nvSpPr>
          <p:cNvPr id="18" name="Text Placeholder 8"/>
          <p:cNvSpPr>
            <a:spLocks noGrp="1"/>
          </p:cNvSpPr>
          <p:nvPr>
            <p:ph type="body" sz="quarter" idx="18" hasCustomPrompt="1"/>
          </p:nvPr>
        </p:nvSpPr>
        <p:spPr>
          <a:xfrm>
            <a:off x="468000" y="1659816"/>
            <a:ext cx="11252200" cy="357187"/>
          </a:xfrm>
        </p:spPr>
        <p:txBody>
          <a:bodyPr/>
          <a:lstStyle>
            <a:lvl1pPr>
              <a:defRPr baseline="0"/>
            </a:lvl1pPr>
          </a:lstStyle>
          <a:p>
            <a:pPr lvl="0"/>
            <a:r>
              <a:rPr lang="zh-CN" altLang="en-US" noProof="0" dirty="0" smtClean="0"/>
              <a:t>点击添加图表标题</a:t>
            </a:r>
          </a:p>
        </p:txBody>
      </p:sp>
      <p:sp>
        <p:nvSpPr>
          <p:cNvPr id="19" name="Text Placeholder 7"/>
          <p:cNvSpPr>
            <a:spLocks noGrp="1"/>
          </p:cNvSpPr>
          <p:nvPr>
            <p:ph type="body" sz="quarter" idx="23" hasCustomPrompt="1"/>
          </p:nvPr>
        </p:nvSpPr>
        <p:spPr>
          <a:xfrm>
            <a:off x="468000" y="5982790"/>
            <a:ext cx="11252201" cy="316411"/>
          </a:xfrm>
        </p:spPr>
        <p:txBody>
          <a:bodyPr>
            <a:noAutofit/>
          </a:bodyPr>
          <a:lstStyle>
            <a:lvl1pPr>
              <a:spcAft>
                <a:spcPts val="0"/>
              </a:spcAft>
              <a:defRPr sz="900" baseline="0"/>
            </a:lvl1pPr>
          </a:lstStyle>
          <a:p>
            <a:pPr lvl="0"/>
            <a:r>
              <a:rPr lang="zh-CN" altLang="en-US" noProof="0" dirty="0" smtClean="0"/>
              <a:t>点击添加注释</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1">
                <a:solidFill>
                  <a:srgbClr val="575757"/>
                </a:solidFill>
                <a:latin typeface="+mj-lt"/>
              </a:defRPr>
            </a:lvl1pPr>
          </a:lstStyle>
          <a:p>
            <a:pPr lvl="0"/>
            <a:r>
              <a:rPr lang="zh-CN" altLang="en-US" noProof="0" dirty="0" smtClean="0"/>
              <a:t>点击添加副标题</a:t>
            </a:r>
            <a:endParaRPr lang="en-US" noProof="0" dirty="0"/>
          </a:p>
        </p:txBody>
      </p:sp>
      <p:sp>
        <p:nvSpPr>
          <p:cNvPr id="10"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stretch>
            <a:fillRect/>
          </a:stretch>
        </p:blipFill>
        <p:spPr>
          <a:xfrm>
            <a:off x="11002151" y="457761"/>
            <a:ext cx="753929" cy="374400"/>
          </a:xfrm>
          <a:prstGeom prst="rect">
            <a:avLst/>
          </a:prstGeom>
        </p:spPr>
      </p:pic>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hasCustomPrompt="1"/>
          </p:nvPr>
        </p:nvSpPr>
        <p:spPr>
          <a:xfrm>
            <a:off x="3393716" y="727595"/>
            <a:ext cx="5400000" cy="5400000"/>
          </a:xfrm>
          <a:prstGeom prst="rect">
            <a:avLst/>
          </a:prstGeom>
        </p:spPr>
        <p:txBody>
          <a:bodyPr/>
          <a:lstStyle/>
          <a:p>
            <a:r>
              <a:rPr lang="zh-CN" altLang="en-US" noProof="0" dirty="0" smtClean="0"/>
              <a:t>点击添加图片</a:t>
            </a:r>
            <a:endParaRPr lang="en-US" altLang="zh-CN" noProof="0" dirty="0"/>
          </a:p>
        </p:txBody>
      </p:sp>
      <p:sp>
        <p:nvSpPr>
          <p:cNvPr id="18" name="Subtitle 2"/>
          <p:cNvSpPr>
            <a:spLocks noGrp="1"/>
          </p:cNvSpPr>
          <p:nvPr>
            <p:ph type="subTitle" idx="1" hasCustomPrompt="1"/>
          </p:nvPr>
        </p:nvSpPr>
        <p:spPr bwMode="gray">
          <a:xfrm>
            <a:off x="475200" y="5562485"/>
            <a:ext cx="5592011" cy="296499"/>
          </a:xfrm>
          <a:prstGeom prst="rect">
            <a:avLst/>
          </a:prstGeom>
        </p:spPr>
        <p:txBody>
          <a:bodyPr lIns="0" tIns="0" rIns="0" bIns="0" anchor="t" anchorCtr="0">
            <a:noAutofit/>
          </a:bodyPr>
          <a:lstStyle>
            <a:lvl1pPr marL="0" indent="0" algn="l">
              <a:lnSpc>
                <a:spcPct val="100000"/>
              </a:lnSpc>
              <a:spcAft>
                <a:spcPts val="0"/>
              </a:spcAft>
              <a:buNone/>
              <a:defRPr sz="1800" b="1">
                <a:solidFill>
                  <a:schemeClr val="tx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0" dirty="0" smtClean="0"/>
              <a:t>点击添加文稿标题</a:t>
            </a:r>
            <a:endParaRPr lang="en-US" noProof="0" dirty="0"/>
          </a:p>
        </p:txBody>
      </p:sp>
      <p:sp>
        <p:nvSpPr>
          <p:cNvPr id="31" name="Text Placeholder 4"/>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p>
        </p:txBody>
      </p:sp>
      <p:sp>
        <p:nvSpPr>
          <p:cNvPr id="3" name="文本占位符 2"/>
          <p:cNvSpPr>
            <a:spLocks noGrp="1"/>
          </p:cNvSpPr>
          <p:nvPr>
            <p:ph type="body" sz="quarter" idx="12" hasCustomPrompt="1"/>
          </p:nvPr>
        </p:nvSpPr>
        <p:spPr>
          <a:xfrm>
            <a:off x="478151" y="5858984"/>
            <a:ext cx="5589059" cy="503715"/>
          </a:xfrm>
        </p:spPr>
        <p:txBody>
          <a:bodyPr/>
          <a:lstStyle>
            <a:lvl1pPr>
              <a:defRPr sz="1800" baseline="0"/>
            </a:lvl1pPr>
          </a:lstStyle>
          <a:p>
            <a:r>
              <a:rPr lang="zh-CN" altLang="en-US" noProof="0" dirty="0" smtClean="0"/>
              <a:t>点击添加文稿副标题</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hasCustomPrompt="1"/>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5" name="Content Placeholder 3"/>
          <p:cNvSpPr>
            <a:spLocks noGrp="1"/>
          </p:cNvSpPr>
          <p:nvPr>
            <p:ph sz="quarter" idx="20" hasCustomPrompt="1"/>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1">
                <a:solidFill>
                  <a:srgbClr val="575757"/>
                </a:solidFill>
              </a:defRPr>
            </a:lvl1pPr>
          </a:lstStyle>
          <a:p>
            <a:pPr lvl="0"/>
            <a:r>
              <a:rPr lang="zh-CN" altLang="en-US" noProof="0" dirty="0" smtClean="0"/>
              <a:t>点击添加副标题</a:t>
            </a:r>
            <a:endParaRPr lang="en-US" noProof="0" dirty="0"/>
          </a:p>
        </p:txBody>
      </p:sp>
      <p:sp>
        <p:nvSpPr>
          <p:cNvPr id="9"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hasCustomPrompt="1"/>
          </p:nvPr>
        </p:nvSpPr>
        <p:spPr>
          <a:xfrm>
            <a:off x="7455116" y="1626099"/>
            <a:ext cx="4266983" cy="4673101"/>
          </a:xfrm>
          <a:prstGeom prst="rect">
            <a:avLst/>
          </a:prstGeom>
        </p:spPr>
        <p:txBody>
          <a:bodyPr>
            <a:noAutofit/>
          </a:bodyPr>
          <a:lstStyle>
            <a:lvl1pPr>
              <a:tabLst>
                <a:tab pos="6705432" algn="r"/>
              </a:tabLst>
              <a:defRPr sz="2400" b="1">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zh-CN" altLang="en-US" noProof="0" dirty="0" smtClean="0"/>
              <a:t>点击添加引言</a:t>
            </a:r>
          </a:p>
        </p:txBody>
      </p:sp>
      <p:sp>
        <p:nvSpPr>
          <p:cNvPr id="8" name="Content Placeholder 3"/>
          <p:cNvSpPr>
            <a:spLocks noGrp="1"/>
          </p:cNvSpPr>
          <p:nvPr>
            <p:ph sz="quarter" idx="16" hasCustomPrompt="1"/>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1">
                <a:solidFill>
                  <a:srgbClr val="575757"/>
                </a:solidFill>
              </a:defRPr>
            </a:lvl1pPr>
          </a:lstStyle>
          <a:p>
            <a:pPr lvl="0"/>
            <a:r>
              <a:rPr lang="zh-CN" altLang="en-US" noProof="0" dirty="0" smtClean="0"/>
              <a:t>点击添加副标题</a:t>
            </a:r>
            <a:endParaRPr lang="en-US" noProof="0" dirty="0"/>
          </a:p>
        </p:txBody>
      </p:sp>
      <p:sp>
        <p:nvSpPr>
          <p:cNvPr id="9"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hasCustomPrompt="1"/>
          </p:nvPr>
        </p:nvSpPr>
        <p:spPr>
          <a:xfrm>
            <a:off x="476780" y="1880213"/>
            <a:ext cx="2116800" cy="1591200"/>
          </a:xfrm>
        </p:spPr>
        <p:txBody>
          <a:bodyPr/>
          <a:lstStyle>
            <a:lvl1pPr algn="ctr">
              <a:defRPr/>
            </a:lvl1pPr>
          </a:lstStyle>
          <a:p>
            <a:r>
              <a:rPr lang="zh-CN" altLang="en-US" noProof="0" dirty="0" smtClean="0"/>
              <a:t>点击添加图片</a:t>
            </a:r>
            <a:endParaRPr lang="en-US" noProof="0" dirty="0"/>
          </a:p>
        </p:txBody>
      </p:sp>
      <p:sp>
        <p:nvSpPr>
          <p:cNvPr id="9" name="Picture Placeholder 11"/>
          <p:cNvSpPr>
            <a:spLocks noGrp="1"/>
          </p:cNvSpPr>
          <p:nvPr>
            <p:ph type="pic" sz="quarter" idx="27" hasCustomPrompt="1"/>
          </p:nvPr>
        </p:nvSpPr>
        <p:spPr>
          <a:xfrm>
            <a:off x="6204097" y="1880212"/>
            <a:ext cx="2116800" cy="1591200"/>
          </a:xfrm>
        </p:spPr>
        <p:txBody>
          <a:bodyPr/>
          <a:lstStyle>
            <a:lvl1pPr algn="ctr">
              <a:defRPr/>
            </a:lvl1pPr>
          </a:lstStyle>
          <a:p>
            <a:r>
              <a:rPr lang="zh-CN" altLang="en-US" noProof="0" dirty="0" smtClean="0"/>
              <a:t>点击添加图片</a:t>
            </a:r>
            <a:endParaRPr lang="en-US" noProof="0" dirty="0"/>
          </a:p>
        </p:txBody>
      </p:sp>
      <p:sp>
        <p:nvSpPr>
          <p:cNvPr id="10" name="Picture Placeholder 11"/>
          <p:cNvSpPr>
            <a:spLocks noGrp="1"/>
          </p:cNvSpPr>
          <p:nvPr>
            <p:ph type="pic" sz="quarter" idx="29" hasCustomPrompt="1"/>
          </p:nvPr>
        </p:nvSpPr>
        <p:spPr>
          <a:xfrm>
            <a:off x="481779" y="4256211"/>
            <a:ext cx="2116800" cy="1591200"/>
          </a:xfrm>
        </p:spPr>
        <p:txBody>
          <a:bodyPr/>
          <a:lstStyle>
            <a:lvl1pPr algn="ctr">
              <a:defRPr/>
            </a:lvl1pPr>
          </a:lstStyle>
          <a:p>
            <a:r>
              <a:rPr lang="zh-CN" altLang="en-US" noProof="0" dirty="0" smtClean="0"/>
              <a:t>点击添加图片</a:t>
            </a:r>
            <a:endParaRPr lang="en-US" noProof="0" dirty="0"/>
          </a:p>
        </p:txBody>
      </p:sp>
      <p:sp>
        <p:nvSpPr>
          <p:cNvPr id="11" name="Picture Placeholder 11"/>
          <p:cNvSpPr>
            <a:spLocks noGrp="1"/>
          </p:cNvSpPr>
          <p:nvPr>
            <p:ph type="pic" sz="quarter" idx="31" hasCustomPrompt="1"/>
          </p:nvPr>
        </p:nvSpPr>
        <p:spPr>
          <a:xfrm>
            <a:off x="6204097" y="4256211"/>
            <a:ext cx="2116800" cy="1591200"/>
          </a:xfrm>
        </p:spPr>
        <p:txBody>
          <a:bodyPr/>
          <a:lstStyle>
            <a:lvl1pPr algn="ctr">
              <a:defRPr/>
            </a:lvl1pPr>
          </a:lstStyle>
          <a:p>
            <a:r>
              <a:rPr lang="zh-CN" altLang="en-US" noProof="0" dirty="0" smtClean="0"/>
              <a:t>点击添加图片</a:t>
            </a:r>
            <a:endParaRPr lang="en-US" noProof="0" dirty="0"/>
          </a:p>
        </p:txBody>
      </p:sp>
      <p:sp>
        <p:nvSpPr>
          <p:cNvPr id="13" name="Text Placeholder 12"/>
          <p:cNvSpPr>
            <a:spLocks noGrp="1"/>
          </p:cNvSpPr>
          <p:nvPr>
            <p:ph type="body" sz="quarter" idx="32" hasCustomPrompt="1"/>
          </p:nvPr>
        </p:nvSpPr>
        <p:spPr>
          <a:xfrm>
            <a:off x="2840780" y="1880213"/>
            <a:ext cx="3172800" cy="1944000"/>
          </a:xfrm>
        </p:spPr>
        <p:txBody>
          <a:bodyPr/>
          <a:lstStyle>
            <a:lvl1pPr>
              <a:spcAft>
                <a:spcPts val="0"/>
              </a:spcAft>
              <a:defRPr b="1"/>
            </a:lvl1pPr>
            <a:lvl2pPr marL="0" marR="0" indent="0" algn="l" defTabSz="914400" rtl="0" eaLnBrk="1" fontAlgn="auto" latinLnBrk="0" hangingPunct="1">
              <a:lnSpc>
                <a:spcPct val="100000"/>
              </a:lnSpc>
              <a:spcBef>
                <a:spcPts val="0"/>
              </a:spcBef>
              <a:spcAft>
                <a:spcPts val="0"/>
              </a:spcAft>
              <a:buClrTx/>
              <a:buSzPct val="100000"/>
              <a:buFont typeface="Arial"/>
              <a:buNone/>
              <a:tabLst/>
              <a:defRPr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4" name="Text Placeholder 12"/>
          <p:cNvSpPr>
            <a:spLocks noGrp="1"/>
          </p:cNvSpPr>
          <p:nvPr>
            <p:ph type="body" sz="quarter" idx="33" hasCustomPrompt="1"/>
          </p:nvPr>
        </p:nvSpPr>
        <p:spPr>
          <a:xfrm>
            <a:off x="8550676" y="1880213"/>
            <a:ext cx="3171024" cy="1944000"/>
          </a:xfrm>
        </p:spPr>
        <p:txBody>
          <a:bodyPr/>
          <a:lstStyle>
            <a:lvl1pPr>
              <a:spcAft>
                <a:spcPts val="0"/>
              </a:spcAft>
              <a:defRPr b="1"/>
            </a:lvl1pPr>
            <a:lvl2pPr marL="0" marR="0" indent="0" algn="l" defTabSz="914400" rtl="0" eaLnBrk="1" fontAlgn="auto" latinLnBrk="0" hangingPunct="1">
              <a:lnSpc>
                <a:spcPct val="100000"/>
              </a:lnSpc>
              <a:spcBef>
                <a:spcPts val="0"/>
              </a:spcBef>
              <a:spcAft>
                <a:spcPts val="0"/>
              </a:spcAft>
              <a:buClrTx/>
              <a:buSzPct val="100000"/>
              <a:buFont typeface="Arial"/>
              <a:buNone/>
              <a:tabLst/>
              <a:defRPr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5" name="Text Placeholder 12"/>
          <p:cNvSpPr>
            <a:spLocks noGrp="1"/>
          </p:cNvSpPr>
          <p:nvPr>
            <p:ph type="body" sz="quarter" idx="34" hasCustomPrompt="1"/>
          </p:nvPr>
        </p:nvSpPr>
        <p:spPr>
          <a:xfrm>
            <a:off x="2802551" y="4256213"/>
            <a:ext cx="3172800" cy="1944000"/>
          </a:xfrm>
        </p:spPr>
        <p:txBody>
          <a:bodyPr/>
          <a:lstStyle>
            <a:lvl1pPr>
              <a:spcAft>
                <a:spcPts val="0"/>
              </a:spcAft>
              <a:defRPr b="1"/>
            </a:lvl1pPr>
            <a:lvl2pPr marL="0" marR="0" indent="0" algn="l" defTabSz="914400" rtl="0" eaLnBrk="1" fontAlgn="auto" latinLnBrk="0" hangingPunct="1">
              <a:lnSpc>
                <a:spcPct val="100000"/>
              </a:lnSpc>
              <a:spcBef>
                <a:spcPts val="0"/>
              </a:spcBef>
              <a:spcAft>
                <a:spcPts val="0"/>
              </a:spcAft>
              <a:buClrTx/>
              <a:buSzPct val="100000"/>
              <a:buFont typeface="Arial"/>
              <a:buNone/>
              <a:tabLst/>
              <a:defRPr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6" name="Text Placeholder 12"/>
          <p:cNvSpPr>
            <a:spLocks noGrp="1"/>
          </p:cNvSpPr>
          <p:nvPr>
            <p:ph type="body" sz="quarter" idx="35" hasCustomPrompt="1"/>
          </p:nvPr>
        </p:nvSpPr>
        <p:spPr>
          <a:xfrm>
            <a:off x="8548900" y="4256212"/>
            <a:ext cx="3172800" cy="1944000"/>
          </a:xfrm>
        </p:spPr>
        <p:txBody>
          <a:bodyPr/>
          <a:lstStyle>
            <a:lvl1pPr>
              <a:spcAft>
                <a:spcPts val="0"/>
              </a:spcAft>
              <a:defRPr b="1"/>
            </a:lvl1pPr>
            <a:lvl2pPr marL="0" marR="0" indent="0" algn="l" defTabSz="914400" rtl="0" eaLnBrk="1" fontAlgn="auto" latinLnBrk="0" hangingPunct="1">
              <a:lnSpc>
                <a:spcPct val="100000"/>
              </a:lnSpc>
              <a:spcBef>
                <a:spcPts val="0"/>
              </a:spcBef>
              <a:spcAft>
                <a:spcPts val="0"/>
              </a:spcAft>
              <a:buClrTx/>
              <a:buSzPct val="100000"/>
              <a:buFont typeface="Arial"/>
              <a:buNone/>
              <a:tabLst/>
              <a:defRPr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1">
                <a:solidFill>
                  <a:srgbClr val="575757"/>
                </a:solidFill>
              </a:defRPr>
            </a:lvl1pPr>
          </a:lstStyle>
          <a:p>
            <a:pPr lvl="0"/>
            <a:r>
              <a:rPr lang="zh-CN" altLang="en-US" noProof="0" dirty="0" smtClean="0"/>
              <a:t>点击添加副标题</a:t>
            </a:r>
            <a:endParaRPr lang="en-US" noProof="0" dirty="0"/>
          </a:p>
        </p:txBody>
      </p:sp>
      <p:sp>
        <p:nvSpPr>
          <p:cNvPr id="20"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4" name="Text Placeholder 8"/>
          <p:cNvSpPr>
            <a:spLocks noGrp="1"/>
          </p:cNvSpPr>
          <p:nvPr>
            <p:ph type="body" sz="quarter" idx="17" hasCustomPrompt="1"/>
          </p:nvPr>
        </p:nvSpPr>
        <p:spPr>
          <a:xfrm>
            <a:off x="469899" y="1857892"/>
            <a:ext cx="5544000" cy="4261554"/>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5" name="Text Placeholder 8"/>
          <p:cNvSpPr>
            <a:spLocks noGrp="1"/>
          </p:cNvSpPr>
          <p:nvPr>
            <p:ph type="body" sz="quarter" idx="21" hasCustomPrompt="1"/>
          </p:nvPr>
        </p:nvSpPr>
        <p:spPr>
          <a:xfrm>
            <a:off x="6177462" y="1857892"/>
            <a:ext cx="5544000" cy="4261554"/>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297550" y="1857892"/>
            <a:ext cx="1440000" cy="1440000"/>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600"/>
            </a:lvl1pPr>
          </a:lstStyle>
          <a:p>
            <a:pPr>
              <a:spcBef>
                <a:spcPct val="0"/>
              </a:spcBef>
            </a:pPr>
            <a:r>
              <a:rPr lang="zh-CN" altLang="en-US" sz="1600" noProof="0" dirty="0" smtClean="0">
                <a:solidFill>
                  <a:schemeClr val="bg1"/>
                </a:solidFill>
              </a:rPr>
              <a:t>联合品牌</a:t>
            </a:r>
            <a:endParaRPr lang="en-US" noProof="0" dirty="0"/>
          </a:p>
        </p:txBody>
      </p:sp>
      <p:sp>
        <p:nvSpPr>
          <p:cNvPr id="20" name="Picture Placeholder 29"/>
          <p:cNvSpPr>
            <a:spLocks noGrp="1"/>
          </p:cNvSpPr>
          <p:nvPr>
            <p:ph type="pic" sz="quarter" idx="19" hasCustomPrompt="1"/>
          </p:nvPr>
        </p:nvSpPr>
        <p:spPr>
          <a:xfrm>
            <a:off x="4572003" y="1863917"/>
            <a:ext cx="1440000" cy="1440000"/>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600">
                <a:solidFill>
                  <a:schemeClr val="tx1"/>
                </a:solidFill>
              </a:defRPr>
            </a:lvl1pPr>
          </a:lstStyle>
          <a:p>
            <a:pPr>
              <a:spcBef>
                <a:spcPct val="0"/>
              </a:spcBef>
            </a:pPr>
            <a:r>
              <a:rPr lang="zh-CN" altLang="en-US" sz="1600" noProof="0" dirty="0" smtClean="0">
                <a:solidFill>
                  <a:schemeClr val="bg1"/>
                </a:solidFill>
              </a:rPr>
              <a:t>联合品牌</a:t>
            </a:r>
            <a:endParaRPr lang="en-US" noProof="0" dirty="0"/>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1">
                <a:solidFill>
                  <a:srgbClr val="575757"/>
                </a:solidFill>
              </a:defRPr>
            </a:lvl1pPr>
          </a:lstStyle>
          <a:p>
            <a:pPr lvl="0"/>
            <a:r>
              <a:rPr lang="zh-CN" altLang="en-US" noProof="0" dirty="0" smtClean="0"/>
              <a:t>点击添加副标题</a:t>
            </a:r>
            <a:endParaRPr lang="en-US" noProof="0" dirty="0"/>
          </a:p>
        </p:txBody>
      </p:sp>
      <p:sp>
        <p:nvSpPr>
          <p:cNvPr id="13"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lvl1pPr>
          </a:lstStyle>
          <a:p>
            <a:r>
              <a:rPr lang="zh-CN" altLang="en-US" noProof="0" dirty="0" smtClean="0"/>
              <a:t>点击添加标题</a:t>
            </a:r>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hasCustomPrompt="1"/>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5" name="Text Placeholder 8"/>
          <p:cNvSpPr>
            <a:spLocks noGrp="1"/>
          </p:cNvSpPr>
          <p:nvPr>
            <p:ph type="body" sz="quarter" idx="18" hasCustomPrompt="1"/>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6" name="Text Placeholder 8"/>
          <p:cNvSpPr>
            <a:spLocks noGrp="1"/>
          </p:cNvSpPr>
          <p:nvPr>
            <p:ph type="body" sz="quarter" idx="19" hasCustomPrompt="1"/>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Text Placeholder 8"/>
          <p:cNvSpPr>
            <a:spLocks noGrp="1"/>
          </p:cNvSpPr>
          <p:nvPr>
            <p:ph type="body" sz="quarter" idx="20" hasCustomPrompt="1"/>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400" b="0">
                <a:solidFill>
                  <a:schemeClr val="bg1"/>
                </a:solidFill>
              </a:defRPr>
            </a:lvl1pPr>
          </a:lstStyle>
          <a:p>
            <a:pPr lvl="0"/>
            <a:r>
              <a:rPr lang="zh-CN" altLang="en-US" noProof="0" dirty="0" smtClean="0"/>
              <a:t>点击添加副标题</a:t>
            </a:r>
            <a:endParaRPr lang="en-US" noProof="0" dirty="0"/>
          </a:p>
        </p:txBody>
      </p:sp>
      <p:sp>
        <p:nvSpPr>
          <p:cNvPr id="12" name="Title Placeholder 1"/>
          <p:cNvSpPr>
            <a:spLocks noGrp="1"/>
          </p:cNvSpPr>
          <p:nvPr>
            <p:ph type="title" hasCustomPrompt="1"/>
          </p:nvPr>
        </p:nvSpPr>
        <p:spPr>
          <a:xfrm>
            <a:off x="469900" y="402587"/>
            <a:ext cx="11252200" cy="334102"/>
          </a:xfrm>
          <a:prstGeom prst="rect">
            <a:avLst/>
          </a:prstGeom>
        </p:spPr>
        <p:txBody>
          <a:bodyPr vert="horz" lIns="0" tIns="0" rIns="0" bIns="0" rtlCol="0" anchor="t" anchorCtr="0">
            <a:noAutofit/>
          </a:bodyPr>
          <a:lstStyle>
            <a:lvl1pPr>
              <a:defRPr sz="2400">
                <a:solidFill>
                  <a:schemeClr val="bg1"/>
                </a:solidFill>
              </a:defRPr>
            </a:lvl1pPr>
          </a:lstStyle>
          <a:p>
            <a:r>
              <a:rPr lang="zh-CN" altLang="en-US" noProof="0" dirty="0" smtClean="0"/>
              <a:t>点击添加标题</a:t>
            </a:r>
            <a:endParaRPr lang="en-US" noProof="0" dirty="0"/>
          </a:p>
        </p:txBody>
      </p:sp>
      <p:grpSp>
        <p:nvGrpSpPr>
          <p:cNvPr id="13" name="组合 12"/>
          <p:cNvGrpSpPr/>
          <p:nvPr userDrawn="1"/>
        </p:nvGrpSpPr>
        <p:grpSpPr>
          <a:xfrm>
            <a:off x="469900" y="6476999"/>
            <a:ext cx="10762660" cy="100028"/>
            <a:chOff x="469900" y="6476999"/>
            <a:chExt cx="10762660" cy="100028"/>
          </a:xfrm>
        </p:grpSpPr>
        <p:sp>
          <p:nvSpPr>
            <p:cNvPr id="14"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6"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空白">
    <p:bg>
      <p:bgPr>
        <a:solidFill>
          <a:schemeClr val="tx1"/>
        </a:solidFill>
        <a:effectLst/>
      </p:bgPr>
    </p:bg>
    <p:spTree>
      <p:nvGrpSpPr>
        <p:cNvPr id="1" name=""/>
        <p:cNvGrpSpPr/>
        <p:nvPr/>
      </p:nvGrpSpPr>
      <p:grpSpPr>
        <a:xfrm>
          <a:off x="0" y="0"/>
          <a:ext cx="0" cy="0"/>
          <a:chOff x="0" y="0"/>
          <a:chExt cx="0" cy="0"/>
        </a:xfrm>
      </p:grpSpPr>
      <p:sp>
        <p:nvSpPr>
          <p:cNvPr id="2"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3"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4"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spTree>
    <p:extLst>
      <p:ext uri="{BB962C8B-B14F-4D97-AF65-F5344CB8AC3E}">
        <p14:creationId xmlns:p14="http://schemas.microsoft.com/office/powerpoint/2010/main" val="13428771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210150" y="1530450"/>
            <a:ext cx="3780000" cy="3780000"/>
          </a:xfrm>
          <a:prstGeom prst="ellipse">
            <a:avLst/>
          </a:prstGeom>
          <a:ln w="25400">
            <a:solidFill>
              <a:schemeClr val="accent1"/>
            </a:solidFill>
          </a:ln>
        </p:spPr>
        <p:txBody>
          <a:bodyPr vert="horz" lIns="108000" tIns="108000" rIns="108000" bIns="108000" rtlCol="0" anchor="ctr" anchorCtr="0">
            <a:normAutofit/>
          </a:bodyPr>
          <a:lstStyle>
            <a:lvl1pPr>
              <a:defRPr lang="en-US" sz="3200" b="0" noProof="0" dirty="0">
                <a:solidFill>
                  <a:schemeClr val="bg1"/>
                </a:solidFill>
                <a:latin typeface="+mn-lt"/>
                <a:ea typeface="+mn-ea"/>
                <a:cs typeface="Open Sans" panose="020B0606030504020204" pitchFamily="34" charset="0"/>
              </a:defRPr>
            </a:lvl1pPr>
          </a:lstStyle>
          <a:p>
            <a:pPr lvl="0" algn="ctr">
              <a:lnSpc>
                <a:spcPts val="3800"/>
              </a:lnSpc>
            </a:pPr>
            <a:r>
              <a:rPr lang="zh-CN" altLang="en-US" noProof="0" dirty="0" smtClean="0"/>
              <a:t>点击添加文稿标题</a:t>
            </a:r>
            <a:endParaRPr lang="en-US" noProof="0" dirty="0"/>
          </a:p>
        </p:txBody>
      </p:sp>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0" dirty="0" smtClean="0"/>
              <a:t>点击添加文稿副标题</a:t>
            </a:r>
            <a:endParaRPr lang="en-US" noProof="0" dirty="0"/>
          </a:p>
        </p:txBody>
      </p:sp>
      <p:sp>
        <p:nvSpPr>
          <p:cNvPr id="5" name="Text Placeholder 4"/>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22" name="图片 21"/>
          <p:cNvPicPr>
            <a:picLocks noChangeAspect="1"/>
          </p:cNvPicPr>
          <p:nvPr userDrawn="1"/>
        </p:nvPicPr>
        <p:blipFill>
          <a:blip r:embed="rId3"/>
          <a:stretch>
            <a:fillRect/>
          </a:stretch>
        </p:blipFill>
        <p:spPr>
          <a:xfrm>
            <a:off x="11002151" y="457761"/>
            <a:ext cx="753929" cy="374400"/>
          </a:xfrm>
          <a:prstGeom prst="rect">
            <a:avLst/>
          </a:prstGeom>
        </p:spPr>
      </p:pic>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n-lt"/>
                <a:ea typeface="+mn-ea"/>
                <a:cs typeface="Open Sans" panose="020B0606030504020204" pitchFamily="34" charset="0"/>
              </a:defRPr>
            </a:lvl1pPr>
          </a:lstStyle>
          <a:p>
            <a:r>
              <a:rPr lang="zh-CN" altLang="en-US" noProof="0" dirty="0" smtClean="0"/>
              <a:t>点击添加文稿标题</a:t>
            </a:r>
            <a:endParaRPr lang="en-US" noProof="0" dirty="0"/>
          </a:p>
        </p:txBody>
      </p:sp>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0" dirty="0" smtClean="0"/>
              <a:t>点击添加文稿副标题</a:t>
            </a:r>
            <a:endParaRPr lang="en-US" noProof="0" dirty="0"/>
          </a:p>
        </p:txBody>
      </p:sp>
      <p:sp>
        <p:nvSpPr>
          <p:cNvPr id="5" name="Text Placeholder 4"/>
          <p:cNvSpPr>
            <a:spLocks noGrp="1"/>
          </p:cNvSpPr>
          <p:nvPr>
            <p:ph type="body" sz="quarter" idx="10" hasCustomPrompt="1"/>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9" name="图片 18"/>
          <p:cNvPicPr>
            <a:picLocks noChangeAspect="1"/>
          </p:cNvPicPr>
          <p:nvPr userDrawn="1"/>
        </p:nvPicPr>
        <p:blipFill>
          <a:blip r:embed="rId2"/>
          <a:stretch>
            <a:fillRect/>
          </a:stretch>
        </p:blipFill>
        <p:spPr>
          <a:xfrm>
            <a:off x="11002151" y="457761"/>
            <a:ext cx="753929" cy="374400"/>
          </a:xfrm>
          <a:prstGeom prst="rect">
            <a:avLst/>
          </a:prstGeom>
        </p:spPr>
      </p:pic>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69900" y="1700213"/>
            <a:ext cx="10418233" cy="1592403"/>
          </a:xfrm>
        </p:spPr>
        <p:txBody>
          <a:bodyPr anchor="b"/>
          <a:lstStyle>
            <a:lvl1pPr>
              <a:lnSpc>
                <a:spcPct val="95000"/>
              </a:lnSpc>
              <a:defRPr sz="3850" b="1">
                <a:solidFill>
                  <a:schemeClr val="bg1"/>
                </a:solidFill>
                <a:latin typeface="+mj-lt"/>
                <a:ea typeface="+mj-ea"/>
                <a:cs typeface="Open Sans" panose="020B0606030504020204" pitchFamily="34" charset="0"/>
              </a:defRPr>
            </a:lvl1pPr>
          </a:lstStyle>
          <a:p>
            <a:r>
              <a:rPr lang="zh-CN" altLang="en-US" noProof="0" dirty="0" smtClean="0"/>
              <a:t>点击添加分隔幻灯片标题</a:t>
            </a:r>
            <a:endParaRPr lang="en-US" noProof="0" dirty="0"/>
          </a:p>
        </p:txBody>
      </p:sp>
      <p:sp>
        <p:nvSpPr>
          <p:cNvPr id="3" name="Text Placeholder 2"/>
          <p:cNvSpPr>
            <a:spLocks noGrp="1"/>
          </p:cNvSpPr>
          <p:nvPr>
            <p:ph type="body" idx="1" hasCustomPrompt="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latin typeface="+mj-lt"/>
                <a:ea typeface="+mj-ea"/>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noProof="0" dirty="0" smtClean="0"/>
              <a:t>点击添加分隔幻灯片副标题</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grpSp>
        <p:nvGrpSpPr>
          <p:cNvPr id="5" name="组合 4"/>
          <p:cNvGrpSpPr/>
          <p:nvPr userDrawn="1"/>
        </p:nvGrpSpPr>
        <p:grpSpPr>
          <a:xfrm>
            <a:off x="469900" y="6476999"/>
            <a:ext cx="10762660" cy="100028"/>
            <a:chOff x="469900" y="6476999"/>
            <a:chExt cx="10762660" cy="100028"/>
          </a:xfrm>
        </p:grpSpPr>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8"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2" name="Title 1"/>
          <p:cNvSpPr>
            <a:spLocks noGrp="1"/>
          </p:cNvSpPr>
          <p:nvPr>
            <p:ph type="title" hasCustomPrompt="1"/>
          </p:nvPr>
        </p:nvSpPr>
        <p:spPr bwMode="gray">
          <a:xfrm>
            <a:off x="469900" y="1700213"/>
            <a:ext cx="10418233" cy="1592403"/>
          </a:xfrm>
        </p:spPr>
        <p:txBody>
          <a:bodyPr anchor="b"/>
          <a:lstStyle>
            <a:lvl1pPr>
              <a:lnSpc>
                <a:spcPct val="95000"/>
              </a:lnSpc>
              <a:defRPr sz="3850" b="1">
                <a:solidFill>
                  <a:schemeClr val="bg1"/>
                </a:solidFill>
                <a:latin typeface="+mj-lt"/>
                <a:ea typeface="+mj-ea"/>
                <a:cs typeface="Open Sans" panose="020B0606030504020204" pitchFamily="34" charset="0"/>
              </a:defRPr>
            </a:lvl1pPr>
          </a:lstStyle>
          <a:p>
            <a:r>
              <a:rPr lang="zh-CN" altLang="en-US" noProof="0" dirty="0" smtClean="0"/>
              <a:t>点击添加分隔幻灯片标题</a:t>
            </a:r>
            <a:endParaRPr lang="en-US" noProof="0" dirty="0"/>
          </a:p>
        </p:txBody>
      </p:sp>
      <p:sp>
        <p:nvSpPr>
          <p:cNvPr id="13" name="Text Placeholder 2"/>
          <p:cNvSpPr>
            <a:spLocks noGrp="1"/>
          </p:cNvSpPr>
          <p:nvPr>
            <p:ph type="body" idx="1" hasCustomPrompt="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latin typeface="+mj-lt"/>
                <a:ea typeface="+mj-ea"/>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noProof="0" dirty="0" smtClean="0"/>
              <a:t>点击添加分隔幻灯片副标题</a:t>
            </a:r>
          </a:p>
        </p:txBody>
      </p:sp>
      <p:grpSp>
        <p:nvGrpSpPr>
          <p:cNvPr id="14" name="组合 13"/>
          <p:cNvGrpSpPr/>
          <p:nvPr userDrawn="1"/>
        </p:nvGrpSpPr>
        <p:grpSpPr>
          <a:xfrm>
            <a:off x="469900" y="6476999"/>
            <a:ext cx="10762660" cy="100028"/>
            <a:chOff x="469900" y="6476999"/>
            <a:chExt cx="10762660" cy="100028"/>
          </a:xfrm>
        </p:grpSpPr>
        <p:sp>
          <p:nvSpPr>
            <p:cNvPr id="15"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6"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7" name="Title 1"/>
          <p:cNvSpPr>
            <a:spLocks noGrp="1"/>
          </p:cNvSpPr>
          <p:nvPr>
            <p:ph type="title" hasCustomPrompt="1"/>
          </p:nvPr>
        </p:nvSpPr>
        <p:spPr bwMode="gray">
          <a:xfrm>
            <a:off x="469900" y="1700213"/>
            <a:ext cx="10418233" cy="1592403"/>
          </a:xfrm>
        </p:spPr>
        <p:txBody>
          <a:bodyPr anchor="b"/>
          <a:lstStyle>
            <a:lvl1pPr>
              <a:lnSpc>
                <a:spcPct val="95000"/>
              </a:lnSpc>
              <a:defRPr sz="3850" b="1">
                <a:solidFill>
                  <a:schemeClr val="bg1"/>
                </a:solidFill>
                <a:latin typeface="+mj-lt"/>
                <a:ea typeface="+mj-ea"/>
                <a:cs typeface="Open Sans" panose="020B0606030504020204" pitchFamily="34" charset="0"/>
              </a:defRPr>
            </a:lvl1pPr>
          </a:lstStyle>
          <a:p>
            <a:r>
              <a:rPr lang="zh-CN" altLang="en-US" noProof="0" dirty="0" smtClean="0"/>
              <a:t>点击添加分隔幻灯片标题</a:t>
            </a:r>
            <a:endParaRPr lang="en-US" noProof="0" dirty="0"/>
          </a:p>
        </p:txBody>
      </p:sp>
      <p:sp>
        <p:nvSpPr>
          <p:cNvPr id="8" name="Text Placeholder 2"/>
          <p:cNvSpPr>
            <a:spLocks noGrp="1"/>
          </p:cNvSpPr>
          <p:nvPr>
            <p:ph type="body" idx="1" hasCustomPrompt="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latin typeface="+mj-lt"/>
                <a:ea typeface="+mj-ea"/>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noProof="0" dirty="0" smtClean="0"/>
              <a:t>点击添加分隔幻灯片副标题</a:t>
            </a:r>
          </a:p>
        </p:txBody>
      </p:sp>
      <p:grpSp>
        <p:nvGrpSpPr>
          <p:cNvPr id="9" name="组合 8"/>
          <p:cNvGrpSpPr/>
          <p:nvPr userDrawn="1"/>
        </p:nvGrpSpPr>
        <p:grpSpPr>
          <a:xfrm>
            <a:off x="469900" y="6476999"/>
            <a:ext cx="10762660" cy="100028"/>
            <a:chOff x="469900" y="6476999"/>
            <a:chExt cx="10762660" cy="100028"/>
          </a:xfrm>
        </p:grpSpPr>
        <p:sp>
          <p:nvSpPr>
            <p:cNvPr id="10"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1"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1"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2" name="Title 1"/>
          <p:cNvSpPr>
            <a:spLocks noGrp="1"/>
          </p:cNvSpPr>
          <p:nvPr>
            <p:ph type="title" hasCustomPrompt="1"/>
          </p:nvPr>
        </p:nvSpPr>
        <p:spPr bwMode="gray">
          <a:xfrm>
            <a:off x="469900" y="1700213"/>
            <a:ext cx="10418233" cy="1592403"/>
          </a:xfrm>
        </p:spPr>
        <p:txBody>
          <a:bodyPr anchor="b"/>
          <a:lstStyle>
            <a:lvl1pPr>
              <a:lnSpc>
                <a:spcPct val="95000"/>
              </a:lnSpc>
              <a:defRPr sz="3850" b="1">
                <a:solidFill>
                  <a:schemeClr val="bg1"/>
                </a:solidFill>
                <a:latin typeface="+mj-lt"/>
                <a:ea typeface="+mj-ea"/>
                <a:cs typeface="Open Sans" panose="020B0606030504020204" pitchFamily="34" charset="0"/>
              </a:defRPr>
            </a:lvl1pPr>
          </a:lstStyle>
          <a:p>
            <a:r>
              <a:rPr lang="zh-CN" altLang="en-US" noProof="0" dirty="0" smtClean="0"/>
              <a:t>点击添加分隔幻灯片标题</a:t>
            </a:r>
            <a:endParaRPr lang="en-US" noProof="0" dirty="0"/>
          </a:p>
        </p:txBody>
      </p:sp>
      <p:sp>
        <p:nvSpPr>
          <p:cNvPr id="13" name="Text Placeholder 2"/>
          <p:cNvSpPr>
            <a:spLocks noGrp="1"/>
          </p:cNvSpPr>
          <p:nvPr>
            <p:ph type="body" idx="1" hasCustomPrompt="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latin typeface="+mj-lt"/>
                <a:ea typeface="+mj-ea"/>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noProof="0" dirty="0" smtClean="0"/>
              <a:t>点击添加分隔幻灯片副标题</a:t>
            </a:r>
          </a:p>
        </p:txBody>
      </p:sp>
      <p:grpSp>
        <p:nvGrpSpPr>
          <p:cNvPr id="8" name="组合 7"/>
          <p:cNvGrpSpPr/>
          <p:nvPr userDrawn="1"/>
        </p:nvGrpSpPr>
        <p:grpSpPr>
          <a:xfrm>
            <a:off x="469900" y="6476999"/>
            <a:ext cx="10762660" cy="100028"/>
            <a:chOff x="469900" y="6476999"/>
            <a:chExt cx="10762660" cy="100028"/>
          </a:xfrm>
        </p:grpSpPr>
        <p:sp>
          <p:nvSpPr>
            <p:cNvPr id="9"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0"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1"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2" name="Title 1"/>
          <p:cNvSpPr>
            <a:spLocks noGrp="1"/>
          </p:cNvSpPr>
          <p:nvPr>
            <p:ph type="title" hasCustomPrompt="1"/>
          </p:nvPr>
        </p:nvSpPr>
        <p:spPr bwMode="gray">
          <a:xfrm>
            <a:off x="469900" y="1700213"/>
            <a:ext cx="10418233" cy="1592403"/>
          </a:xfrm>
        </p:spPr>
        <p:txBody>
          <a:bodyPr anchor="b"/>
          <a:lstStyle>
            <a:lvl1pPr>
              <a:lnSpc>
                <a:spcPct val="95000"/>
              </a:lnSpc>
              <a:defRPr sz="3850" b="1">
                <a:solidFill>
                  <a:schemeClr val="bg1"/>
                </a:solidFill>
                <a:latin typeface="+mj-lt"/>
                <a:ea typeface="+mj-ea"/>
                <a:cs typeface="Open Sans" panose="020B0606030504020204" pitchFamily="34" charset="0"/>
              </a:defRPr>
            </a:lvl1pPr>
          </a:lstStyle>
          <a:p>
            <a:r>
              <a:rPr lang="zh-CN" altLang="en-US" noProof="0" dirty="0" smtClean="0"/>
              <a:t>点击添加分隔幻灯片标题</a:t>
            </a:r>
            <a:endParaRPr lang="en-US" noProof="0" dirty="0"/>
          </a:p>
        </p:txBody>
      </p:sp>
      <p:sp>
        <p:nvSpPr>
          <p:cNvPr id="13" name="Text Placeholder 2"/>
          <p:cNvSpPr>
            <a:spLocks noGrp="1"/>
          </p:cNvSpPr>
          <p:nvPr>
            <p:ph type="body" idx="1" hasCustomPrompt="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latin typeface="+mj-lt"/>
                <a:ea typeface="+mj-ea"/>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noProof="0" dirty="0" smtClean="0"/>
              <a:t>点击添加分隔幻灯片副标题</a:t>
            </a:r>
          </a:p>
        </p:txBody>
      </p:sp>
      <p:grpSp>
        <p:nvGrpSpPr>
          <p:cNvPr id="8" name="组合 7"/>
          <p:cNvGrpSpPr/>
          <p:nvPr userDrawn="1"/>
        </p:nvGrpSpPr>
        <p:grpSpPr>
          <a:xfrm>
            <a:off x="469900" y="6476999"/>
            <a:ext cx="10762660" cy="100028"/>
            <a:chOff x="469900" y="6476999"/>
            <a:chExt cx="10762660" cy="100028"/>
          </a:xfrm>
        </p:grpSpPr>
        <p:sp>
          <p:nvSpPr>
            <p:cNvPr id="9" name="TextBox 12"/>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solidFill>
                    <a:schemeClr val="bg1"/>
                  </a:solidFill>
                  <a:latin typeface="+mn-lt"/>
                  <a:ea typeface="+mn-ea"/>
                  <a:cs typeface="Arial Unicode MS" panose="020B0604020202020204" pitchFamily="34" charset="-122"/>
                </a:rPr>
                <a:t>© 2019</a:t>
              </a:r>
              <a:r>
                <a:rPr lang="zh-CN" altLang="en-US" sz="650" dirty="0" smtClean="0">
                  <a:solidFill>
                    <a:schemeClr val="bg1"/>
                  </a:solidFill>
                  <a:latin typeface="+mn-lt"/>
                  <a:ea typeface="+mn-ea"/>
                  <a:cs typeface="Arial Unicode MS" panose="020B0604020202020204" pitchFamily="34" charset="-122"/>
                </a:rPr>
                <a:t>。欲了解更多信息，请联系德勤中国。</a:t>
              </a:r>
              <a:endParaRPr lang="en-US" sz="650" dirty="0" smtClean="0">
                <a:solidFill>
                  <a:schemeClr val="bg1"/>
                </a:solidFill>
                <a:latin typeface="+mn-lt"/>
                <a:ea typeface="+mn-ea"/>
              </a:endParaRPr>
            </a:p>
          </p:txBody>
        </p:sp>
        <p:sp>
          <p:nvSpPr>
            <p:cNvPr id="10"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bg1"/>
                  </a:solidFill>
                  <a:latin typeface="+mn-ea"/>
                  <a:ea typeface="+mn-ea"/>
                </a:rPr>
                <a:t>演示文稿标题</a:t>
              </a:r>
            </a:p>
          </p:txBody>
        </p:sp>
      </p:gr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9"/>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5409"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zh-CN" altLang="en-US" noProof="0" dirty="0" smtClean="0"/>
              <a:t>点击添加标题</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0" name="TextBox 9"/>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smtClean="0">
                <a:solidFill>
                  <a:schemeClr val="tx1"/>
                </a:solidFill>
                <a:latin typeface="+mn-lt"/>
                <a:ea typeface="+mn-ea"/>
              </a:rPr>
              <a:t>演示文稿标题</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zh-CN" sz="650" dirty="0" smtClean="0">
                <a:latin typeface="+mn-lt"/>
                <a:ea typeface="+mn-ea"/>
                <a:cs typeface="Arial Unicode MS" panose="020B0604020202020204" pitchFamily="34" charset="-122"/>
              </a:rPr>
              <a:t>© 2019</a:t>
            </a:r>
            <a:r>
              <a:rPr lang="zh-CN" altLang="en-US" sz="650" dirty="0" smtClean="0">
                <a:latin typeface="+mn-lt"/>
                <a:ea typeface="+mn-ea"/>
                <a:cs typeface="Arial Unicode MS" panose="020B0604020202020204" pitchFamily="34" charset="-122"/>
              </a:rPr>
              <a:t>。欲了解更多信息，请联系德勤中国。</a:t>
            </a:r>
            <a:endParaRPr lang="en-US" sz="650" dirty="0" smtClean="0">
              <a:solidFill>
                <a:schemeClr val="tx1"/>
              </a:solidFill>
              <a:latin typeface="+mn-lt"/>
              <a:ea typeface="+mn-ea"/>
            </a:endParaRP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678" r:id="rId17"/>
    <p:sldLayoutId id="2147483681" r:id="rId18"/>
    <p:sldLayoutId id="2147483699" r:id="rId19"/>
    <p:sldLayoutId id="2147483697" r:id="rId20"/>
    <p:sldLayoutId id="2147483728" r:id="rId21"/>
    <p:sldLayoutId id="2147483721" r:id="rId22"/>
    <p:sldLayoutId id="2147483751" r:id="rId23"/>
    <p:sldLayoutId id="2147483727" r:id="rId24"/>
    <p:sldLayoutId id="2147483696" r:id="rId25"/>
    <p:sldLayoutId id="2147483759" r:id="rId26"/>
  </p:sldLayoutIdLst>
  <p:transition>
    <p:fade/>
  </p:transition>
  <p:hf hdr="0" dt="0"/>
  <p:txStyles>
    <p:titleStyle>
      <a:lvl1pPr algn="l" defTabSz="1219170"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4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4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4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4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4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s://www.cnblogs.com/zongfa/p/9431807.html"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10.173.23.139:9002/"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hyperlink" Target="http://10.173.23.139:8091/da/analytics-awesome/blob/master/projects/tm-library/README.m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10.173.23.139:8091/da/analytics-awesome/"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hyperlink" Target="http://10.173.23.139:8888/"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NLP</a:t>
            </a:r>
            <a:r>
              <a:rPr lang="zh-CN" altLang="en-US" smtClean="0"/>
              <a:t>项目实战</a:t>
            </a:r>
            <a:r>
              <a:rPr lang="en-US" altLang="zh-CN" dirty="0" smtClean="0"/>
              <a:t/>
            </a:r>
            <a:br>
              <a:rPr lang="en-US" altLang="zh-CN" dirty="0" smtClean="0"/>
            </a:br>
            <a:r>
              <a:rPr lang="zh-CN" altLang="en-US" dirty="0" smtClean="0"/>
              <a:t>文本分类</a:t>
            </a:r>
            <a:endParaRPr lang="en-US" dirty="0"/>
          </a:p>
        </p:txBody>
      </p:sp>
      <p:sp>
        <p:nvSpPr>
          <p:cNvPr id="8" name="Rectangle 18"/>
          <p:cNvSpPr txBox="1">
            <a:spLocks/>
          </p:cNvSpPr>
          <p:nvPr/>
        </p:nvSpPr>
        <p:spPr bwMode="auto">
          <a:xfrm>
            <a:off x="6981193" y="6311474"/>
            <a:ext cx="4740907" cy="3240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defTabSz="1019175" rtl="0" eaLnBrk="0" fontAlgn="base" hangingPunct="0">
              <a:lnSpc>
                <a:spcPts val="2225"/>
              </a:lnSpc>
              <a:spcBef>
                <a:spcPct val="0"/>
              </a:spcBef>
              <a:spcAft>
                <a:spcPts val="300"/>
              </a:spcAft>
              <a:buFont typeface="Arial" charset="0"/>
              <a:defRPr lang="en-US" b="1" kern="1200" smtClean="0">
                <a:solidFill>
                  <a:schemeClr val="tx2"/>
                </a:solidFill>
                <a:latin typeface="+mn-lt"/>
                <a:ea typeface="+mn-ea"/>
                <a:cs typeface="+mn-cs"/>
              </a:defRPr>
            </a:lvl1pPr>
            <a:lvl2pPr marL="203200" indent="-203200" algn="l" defTabSz="1019175" rtl="0" eaLnBrk="0" fontAlgn="base" hangingPunct="0">
              <a:spcBef>
                <a:spcPct val="0"/>
              </a:spcBef>
              <a:spcAft>
                <a:spcPts val="300"/>
              </a:spcAft>
              <a:buFont typeface="Arial" charset="0"/>
              <a:buChar char="•"/>
              <a:defRPr lang="en-US" kern="1200" dirty="0">
                <a:solidFill>
                  <a:schemeClr val="tx2"/>
                </a:solidFill>
                <a:latin typeface="+mn-lt"/>
                <a:ea typeface="+mj-ea"/>
                <a:cs typeface="+mj-cs"/>
              </a:defRPr>
            </a:lvl2pPr>
            <a:lvl3pPr marL="398463" indent="-195263" algn="l" defTabSz="1019175" rtl="0" eaLnBrk="0" fontAlgn="base" hangingPunct="0">
              <a:spcBef>
                <a:spcPct val="0"/>
              </a:spcBef>
              <a:spcAft>
                <a:spcPts val="300"/>
              </a:spcAft>
              <a:buFont typeface="Arial" charset="0"/>
              <a:buChar char="‒"/>
              <a:defRPr lang="en-US" kern="1200" dirty="0">
                <a:solidFill>
                  <a:schemeClr val="tx2"/>
                </a:solidFill>
                <a:latin typeface="+mn-lt"/>
                <a:ea typeface="+mj-ea"/>
                <a:cs typeface="+mj-cs"/>
              </a:defRPr>
            </a:lvl3pPr>
            <a:lvl4pPr marL="601663" indent="-203200" algn="l" defTabSz="1019175" rtl="0" eaLnBrk="0" fontAlgn="base" hangingPunct="0">
              <a:spcBef>
                <a:spcPct val="0"/>
              </a:spcBef>
              <a:spcAft>
                <a:spcPts val="600"/>
              </a:spcAft>
              <a:buFont typeface="Arial" charset="0"/>
              <a:buChar char="•"/>
              <a:defRPr lang="en-US" sz="1600" kern="1200" dirty="0">
                <a:solidFill>
                  <a:schemeClr val="tx2"/>
                </a:solidFill>
                <a:latin typeface="+mn-lt"/>
                <a:ea typeface="+mj-ea"/>
                <a:cs typeface="+mj-cs"/>
              </a:defRPr>
            </a:lvl4pPr>
            <a:lvl5pPr marL="793750" indent="-192088" algn="l" defTabSz="1019175" rtl="0" eaLnBrk="0" fontAlgn="base" hangingPunct="0">
              <a:spcBef>
                <a:spcPct val="0"/>
              </a:spcBef>
              <a:spcAft>
                <a:spcPts val="600"/>
              </a:spcAft>
              <a:buFont typeface="Arial" charset="0"/>
              <a:buChar char="‒"/>
              <a:defRPr lang="en-GB" sz="1600" kern="1200" dirty="0">
                <a:solidFill>
                  <a:schemeClr val="tx2"/>
                </a:solidFill>
                <a:latin typeface="+mn-lt"/>
                <a:ea typeface="+mj-ea"/>
                <a:cs typeface="+mj-cs"/>
              </a:defRPr>
            </a:lvl5pPr>
            <a:lvl6pPr marL="895350" indent="-182563" algn="l" defTabSz="914400"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pPr algn="r"/>
            <a:r>
              <a:rPr lang="zh-CN" altLang="en-US" sz="1000" dirty="0" smtClean="0">
                <a:solidFill>
                  <a:schemeClr val="tx1"/>
                </a:solidFill>
                <a:latin typeface="华文细黑" panose="02010600040101010101" pitchFamily="2" charset="-122"/>
                <a:ea typeface="华文细黑" panose="02010600040101010101" pitchFamily="2" charset="-122"/>
                <a:cs typeface="Arial Unicode MS" panose="020B0604020202020204" pitchFamily="34" charset="-122"/>
              </a:rPr>
              <a:t>信息分类</a:t>
            </a:r>
            <a:r>
              <a:rPr lang="en-US" altLang="zh-CN" sz="1000" dirty="0" smtClean="0">
                <a:solidFill>
                  <a:schemeClr val="tx1"/>
                </a:solidFill>
                <a:latin typeface="华文细黑" panose="02010600040101010101" pitchFamily="2" charset="-122"/>
                <a:ea typeface="华文细黑" panose="02010600040101010101" pitchFamily="2" charset="-122"/>
                <a:cs typeface="Arial Unicode MS" panose="020B0604020202020204" pitchFamily="34" charset="-122"/>
              </a:rPr>
              <a:t>: </a:t>
            </a:r>
            <a:r>
              <a:rPr lang="zh-CN" altLang="en-US" sz="1000" dirty="0" smtClean="0">
                <a:solidFill>
                  <a:schemeClr val="tx1"/>
                </a:solidFill>
                <a:latin typeface="华文细黑" panose="02010600040101010101" pitchFamily="2" charset="-122"/>
                <a:ea typeface="华文细黑" panose="02010600040101010101" pitchFamily="2" charset="-122"/>
                <a:cs typeface="Arial Unicode MS" panose="020B0604020202020204" pitchFamily="34" charset="-122"/>
              </a:rPr>
              <a:t>内部</a:t>
            </a:r>
            <a:endParaRPr lang="en-US" sz="1000" dirty="0">
              <a:solidFill>
                <a:schemeClr val="tx1"/>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9" name="Text Placeholder 8"/>
          <p:cNvSpPr>
            <a:spLocks noGrp="1"/>
          </p:cNvSpPr>
          <p:nvPr>
            <p:ph type="body" sz="quarter" idx="10"/>
          </p:nvPr>
        </p:nvSpPr>
        <p:spPr/>
        <p:txBody>
          <a:bodyPr/>
          <a:lstStyle/>
          <a:p>
            <a:r>
              <a:rPr lang="en-US" altLang="zh-CN" dirty="0" smtClean="0"/>
              <a:t>Marvin Zhang, </a:t>
            </a:r>
            <a:r>
              <a:rPr lang="en-US" altLang="zh-CN" dirty="0"/>
              <a:t>9</a:t>
            </a:r>
            <a:r>
              <a:rPr lang="en-US" altLang="zh-CN" baseline="30000" dirty="0" smtClean="0"/>
              <a:t>th</a:t>
            </a:r>
            <a:r>
              <a:rPr lang="en-US" altLang="zh-CN" dirty="0" smtClean="0"/>
              <a:t> July 2019</a:t>
            </a:r>
            <a:endParaRPr lang="en-US" dirty="0"/>
          </a:p>
        </p:txBody>
      </p:sp>
    </p:spTree>
    <p:extLst>
      <p:ext uri="{BB962C8B-B14F-4D97-AF65-F5344CB8AC3E}">
        <p14:creationId xmlns:p14="http://schemas.microsoft.com/office/powerpoint/2010/main" val="233436670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285750" indent="-285750">
              <a:buFont typeface="Arial" panose="020B0604020202020204" pitchFamily="34" charset="0"/>
              <a:buChar char="•"/>
            </a:pPr>
            <a:r>
              <a:rPr lang="zh-CN" altLang="en-US" sz="1800" dirty="0" smtClean="0"/>
              <a:t>逻辑回归 </a:t>
            </a:r>
            <a:r>
              <a:rPr lang="en-US" altLang="zh-CN" sz="1800" dirty="0" smtClean="0"/>
              <a:t>Logistic Regression</a:t>
            </a:r>
          </a:p>
          <a:p>
            <a:pPr marL="285750" indent="-285750">
              <a:buFont typeface="Arial" panose="020B0604020202020204" pitchFamily="34" charset="0"/>
              <a:buChar char="•"/>
            </a:pPr>
            <a:r>
              <a:rPr lang="zh-CN" altLang="en-US" sz="1800" dirty="0" smtClean="0"/>
              <a:t>朴素贝叶斯 </a:t>
            </a:r>
            <a:r>
              <a:rPr lang="en-US" altLang="zh-CN" sz="1800" dirty="0" smtClean="0"/>
              <a:t>Naive Bayes</a:t>
            </a:r>
          </a:p>
          <a:p>
            <a:pPr marL="285750" indent="-285750">
              <a:buFont typeface="Arial" panose="020B0604020202020204" pitchFamily="34" charset="0"/>
              <a:buChar char="•"/>
            </a:pPr>
            <a:r>
              <a:rPr lang="zh-CN" altLang="en-US" sz="1800" dirty="0" smtClean="0"/>
              <a:t>支持向量机 </a:t>
            </a:r>
            <a:r>
              <a:rPr lang="en-US" altLang="zh-CN" sz="1800" dirty="0" smtClean="0"/>
              <a:t>SVM</a:t>
            </a:r>
          </a:p>
          <a:p>
            <a:pPr marL="285750" indent="-285750">
              <a:buFont typeface="Arial" panose="020B0604020202020204" pitchFamily="34" charset="0"/>
              <a:buChar char="•"/>
            </a:pPr>
            <a:r>
              <a:rPr lang="zh-CN" altLang="en-US" sz="1800" dirty="0"/>
              <a:t>随机</a:t>
            </a:r>
            <a:r>
              <a:rPr lang="zh-CN" altLang="en-US" sz="1800" dirty="0" smtClean="0"/>
              <a:t>森林 </a:t>
            </a:r>
            <a:r>
              <a:rPr lang="en-US" altLang="zh-CN" sz="1800" dirty="0" smtClean="0"/>
              <a:t>Random Forest</a:t>
            </a:r>
          </a:p>
          <a:p>
            <a:pPr marL="285750" indent="-285750">
              <a:buFont typeface="Arial" panose="020B0604020202020204" pitchFamily="34" charset="0"/>
              <a:buChar char="•"/>
            </a:pPr>
            <a:r>
              <a:rPr lang="zh-CN" altLang="en-US" sz="1800" dirty="0" smtClean="0"/>
              <a:t>多层</a:t>
            </a:r>
            <a:r>
              <a:rPr lang="zh-CN" altLang="en-US" sz="1800" dirty="0" smtClean="0"/>
              <a:t>感知机 </a:t>
            </a:r>
            <a:r>
              <a:rPr lang="en-US" altLang="zh-CN" sz="1800" dirty="0" smtClean="0"/>
              <a:t>MLP</a:t>
            </a:r>
          </a:p>
          <a:p>
            <a:pPr marL="285750" indent="-285750">
              <a:buFont typeface="Arial" panose="020B0604020202020204" pitchFamily="34" charset="0"/>
              <a:buChar char="•"/>
            </a:pPr>
            <a:r>
              <a:rPr lang="zh-CN" altLang="en-US" sz="1800" dirty="0" smtClean="0">
                <a:solidFill>
                  <a:schemeClr val="bg2">
                    <a:lumMod val="90000"/>
                  </a:schemeClr>
                </a:solidFill>
              </a:rPr>
              <a:t>卷积神经网络 </a:t>
            </a:r>
            <a:r>
              <a:rPr lang="en-US" altLang="zh-CN" sz="1800" dirty="0" smtClean="0">
                <a:solidFill>
                  <a:schemeClr val="bg2">
                    <a:lumMod val="90000"/>
                  </a:schemeClr>
                </a:solidFill>
              </a:rPr>
              <a:t>CNN</a:t>
            </a:r>
          </a:p>
          <a:p>
            <a:pPr marL="285750" indent="-285750">
              <a:buFont typeface="Arial" panose="020B0604020202020204" pitchFamily="34" charset="0"/>
              <a:buChar char="•"/>
            </a:pPr>
            <a:r>
              <a:rPr lang="zh-CN" altLang="en-US" sz="1800" dirty="0" smtClean="0">
                <a:solidFill>
                  <a:schemeClr val="bg2">
                    <a:lumMod val="90000"/>
                  </a:schemeClr>
                </a:solidFill>
              </a:rPr>
              <a:t>循环神经网络 </a:t>
            </a:r>
            <a:r>
              <a:rPr lang="en-US" altLang="zh-CN" sz="1800" dirty="0" smtClean="0">
                <a:solidFill>
                  <a:schemeClr val="bg2">
                    <a:lumMod val="90000"/>
                  </a:schemeClr>
                </a:solidFill>
              </a:rPr>
              <a:t>RNN</a:t>
            </a:r>
          </a:p>
          <a:p>
            <a:pPr marL="285750" indent="-285750">
              <a:buFont typeface="Arial" panose="020B0604020202020204" pitchFamily="34" charset="0"/>
              <a:buChar char="•"/>
            </a:pPr>
            <a:r>
              <a:rPr lang="en-US" altLang="zh-CN" sz="1800" dirty="0" smtClean="0">
                <a:solidFill>
                  <a:schemeClr val="bg2">
                    <a:lumMod val="90000"/>
                  </a:schemeClr>
                </a:solidFill>
              </a:rPr>
              <a:t>…</a:t>
            </a:r>
          </a:p>
        </p:txBody>
      </p:sp>
      <p:sp>
        <p:nvSpPr>
          <p:cNvPr id="3" name="Title 2"/>
          <p:cNvSpPr>
            <a:spLocks noGrp="1"/>
          </p:cNvSpPr>
          <p:nvPr>
            <p:ph type="title"/>
          </p:nvPr>
        </p:nvSpPr>
        <p:spPr/>
        <p:txBody>
          <a:bodyPr/>
          <a:lstStyle/>
          <a:p>
            <a:r>
              <a:rPr lang="zh-CN" altLang="en-US" dirty="0" smtClean="0"/>
              <a:t>文本分类算法</a:t>
            </a:r>
            <a:endParaRPr lang="en-US" dirty="0"/>
          </a:p>
        </p:txBody>
      </p:sp>
      <p:pic>
        <p:nvPicPr>
          <p:cNvPr id="6" name="Picture 5"/>
          <p:cNvPicPr>
            <a:picLocks noChangeAspect="1"/>
          </p:cNvPicPr>
          <p:nvPr/>
        </p:nvPicPr>
        <p:blipFill>
          <a:blip r:embed="rId3"/>
          <a:stretch>
            <a:fillRect/>
          </a:stretch>
        </p:blipFill>
        <p:spPr>
          <a:xfrm>
            <a:off x="4778375" y="1424940"/>
            <a:ext cx="6943725" cy="3848100"/>
          </a:xfrm>
          <a:prstGeom prst="rect">
            <a:avLst/>
          </a:prstGeom>
        </p:spPr>
      </p:pic>
    </p:spTree>
    <p:extLst>
      <p:ext uri="{BB962C8B-B14F-4D97-AF65-F5344CB8AC3E}">
        <p14:creationId xmlns:p14="http://schemas.microsoft.com/office/powerpoint/2010/main" val="12900122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en-US" altLang="zh-CN" sz="1800" dirty="0" smtClean="0"/>
              <a:t>Sigmoid</a:t>
            </a:r>
            <a:r>
              <a:rPr lang="zh-CN" altLang="en-US" sz="1800" dirty="0" smtClean="0"/>
              <a:t>函数</a:t>
            </a:r>
            <a:endParaRPr lang="en-US" altLang="zh-CN" sz="1800" dirty="0" smtClean="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r>
              <a:rPr lang="zh-CN" altLang="en-US" sz="1800" dirty="0" smtClean="0"/>
              <a:t>求解参数：随机梯度下降法（</a:t>
            </a:r>
            <a:r>
              <a:rPr lang="en-US" altLang="zh-CN" sz="1800" dirty="0" smtClean="0"/>
              <a:t>SGD</a:t>
            </a:r>
            <a:r>
              <a:rPr lang="zh-CN" altLang="en-US" sz="1800" dirty="0" smtClean="0"/>
              <a:t>）</a:t>
            </a:r>
            <a:endParaRPr lang="en-US" altLang="zh-CN" sz="1800" dirty="0"/>
          </a:p>
          <a:p>
            <a:endParaRPr lang="en-US" altLang="zh-CN" sz="1800" dirty="0" smtClean="0"/>
          </a:p>
          <a:p>
            <a:r>
              <a:rPr lang="zh-CN" altLang="en-US" sz="1800" b="1" dirty="0"/>
              <a:t>优点</a:t>
            </a:r>
            <a:endParaRPr lang="en-US" altLang="zh-CN" sz="1800" b="1" dirty="0" smtClean="0"/>
          </a:p>
          <a:p>
            <a:pPr marL="285750" indent="-285750">
              <a:buFont typeface="Arial" panose="020B0604020202020204" pitchFamily="34" charset="0"/>
              <a:buChar char="•"/>
            </a:pPr>
            <a:r>
              <a:rPr lang="zh-CN" altLang="en-US" sz="1800" dirty="0" smtClean="0"/>
              <a:t>线性方法，逻辑回归计算速度非常快</a:t>
            </a:r>
            <a:endParaRPr lang="en-US" altLang="zh-CN" sz="1800" dirty="0"/>
          </a:p>
          <a:p>
            <a:r>
              <a:rPr lang="zh-CN" altLang="en-US" sz="1800" b="1" dirty="0" smtClean="0"/>
              <a:t>缺点</a:t>
            </a:r>
            <a:endParaRPr lang="en-US" altLang="zh-CN" sz="1800" b="1" dirty="0" smtClean="0"/>
          </a:p>
          <a:p>
            <a:pPr marL="285750" indent="-285750">
              <a:buFont typeface="Arial" panose="020B0604020202020204" pitchFamily="34" charset="0"/>
              <a:buChar char="•"/>
            </a:pPr>
            <a:r>
              <a:rPr lang="zh-CN" altLang="en-US" sz="1800" dirty="0" smtClean="0"/>
              <a:t>容易欠拟合（对于文本分类来说，维度较多，不容易欠拟合）</a:t>
            </a:r>
            <a:endParaRPr lang="en-US" altLang="zh-CN" sz="1800" dirty="0" smtClean="0"/>
          </a:p>
        </p:txBody>
      </p:sp>
      <p:sp>
        <p:nvSpPr>
          <p:cNvPr id="3" name="Title 2"/>
          <p:cNvSpPr>
            <a:spLocks noGrp="1"/>
          </p:cNvSpPr>
          <p:nvPr>
            <p:ph type="title"/>
          </p:nvPr>
        </p:nvSpPr>
        <p:spPr/>
        <p:txBody>
          <a:bodyPr/>
          <a:lstStyle/>
          <a:p>
            <a:r>
              <a:rPr lang="zh-CN" altLang="en-US" dirty="0" smtClean="0"/>
              <a:t>文本分类算法 </a:t>
            </a:r>
            <a:r>
              <a:rPr lang="en-US" altLang="zh-CN" dirty="0" smtClean="0"/>
              <a:t>- </a:t>
            </a:r>
            <a:r>
              <a:rPr lang="zh-CN" altLang="en-US" dirty="0" smtClean="0"/>
              <a:t>逻辑</a:t>
            </a:r>
            <a:r>
              <a:rPr lang="zh-CN" altLang="en-US" dirty="0" smtClean="0"/>
              <a:t>回归 </a:t>
            </a:r>
            <a:r>
              <a:rPr lang="en-US" altLang="zh-CN" dirty="0" smtClean="0"/>
              <a:t>Logistic Regression</a:t>
            </a:r>
            <a:endParaRPr lang="en-US" dirty="0"/>
          </a:p>
        </p:txBody>
      </p:sp>
      <p:pic>
        <p:nvPicPr>
          <p:cNvPr id="6152" name="Picture 8" descr="https://img-blog.csdn.net/20150907223556670?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746" y="1846459"/>
            <a:ext cx="18097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img-blog.csdn.net/20150907224134399?watermark/2/text/aHR0cDovL2Jsb2cuY3Nkbi5uZXQv/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76" y="2785866"/>
            <a:ext cx="4210050" cy="38100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s://img-blog.csdn.net/20150907223646103?watermark/2/text/aHR0cDovL2Jsb2cuY3Nkbi5uZXQv/font/5a6L5L2T/fontsize/400/fill/I0JBQkFCMA==/dissolve/70/gravity/Cen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202" y="1400689"/>
            <a:ext cx="625856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57905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zh-CN" altLang="en-US" sz="1800" dirty="0" smtClean="0"/>
              <a:t>条件概率</a:t>
            </a:r>
            <a:endParaRPr lang="en-US" altLang="zh-CN" sz="1800" dirty="0" smtClean="0"/>
          </a:p>
          <a:p>
            <a:pPr marL="285750" indent="-285750">
              <a:buFont typeface="Arial" panose="020B0604020202020204" pitchFamily="34" charset="0"/>
              <a:buChar char="•"/>
            </a:pPr>
            <a:endParaRPr lang="en-US" altLang="zh-CN" sz="1800" dirty="0" smtClean="0"/>
          </a:p>
          <a:p>
            <a:pPr marL="285750" indent="-285750">
              <a:buFont typeface="Arial" panose="020B0604020202020204" pitchFamily="34" charset="0"/>
              <a:buChar char="•"/>
            </a:pPr>
            <a:r>
              <a:rPr lang="zh-CN" altLang="en-US" sz="1800" dirty="0" smtClean="0"/>
              <a:t>假设各特征相互独立</a:t>
            </a: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zh-CN" altLang="en-US" sz="1800" dirty="0" smtClean="0"/>
              <a:t>似然值</a:t>
            </a: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zh-CN" altLang="en-US" sz="1800" dirty="0"/>
              <a:t>后验概率</a:t>
            </a:r>
            <a:endParaRPr lang="en-US" altLang="zh-CN" sz="1800" dirty="0" smtClean="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文本分类算法 </a:t>
            </a:r>
            <a:r>
              <a:rPr lang="en-US" altLang="zh-CN" dirty="0" smtClean="0"/>
              <a:t>– </a:t>
            </a:r>
            <a:r>
              <a:rPr lang="zh-CN" altLang="en-US" dirty="0" smtClean="0"/>
              <a:t>朴素贝叶</a:t>
            </a:r>
            <a:r>
              <a:rPr lang="zh-CN" altLang="en-US" dirty="0" smtClean="0"/>
              <a:t>斯 </a:t>
            </a:r>
            <a:r>
              <a:rPr lang="en-US" altLang="zh-CN" dirty="0"/>
              <a:t>Naïve Bayes</a:t>
            </a:r>
            <a:endParaRPr lang="en-US" dirty="0"/>
          </a:p>
        </p:txBody>
      </p:sp>
      <p:pic>
        <p:nvPicPr>
          <p:cNvPr id="8194" name="Picture 2" descr="https://gss0.bdstatic.com/-4o3dSag_xI4khGkpoWK1HF6hhy/baike/s%3D160/sign=74c1b0f4b2315c6047956fe9bdb0cbe6/b812c8fcc3cec3fd683cbb94d888d43f869427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655" y="2000567"/>
            <a:ext cx="2284726" cy="57118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gss1.bdstatic.com/9vo3dSag_xI4khGkpoWK1HF6hhy/baike/s%3D201/sign=1d0b6c7b212eb938e86d7df2e46085fe/b03533fa828ba61ee13fa7b54f34970a314e59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053" y="3642991"/>
            <a:ext cx="2798162" cy="72390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gss1.bdstatic.com/9vo3dSag_xI4khGkpoWK1HF6hhy/baike/s%3D246/sign=95577577adcc7cd9fe2d33dd0f032104/ca1349540923dd546fb6c9f2df09b3de9d82486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754" y="4606444"/>
            <a:ext cx="3490595" cy="65271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gss0.bdstatic.com/94o3dSag_xI4khGkpoWK1HF6hhy/baike/s%3D275/sign=4a0a1ebc63224f4a539974143cf59044/c75c10385343fbf24ae0ceb9be7eca8064388f5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857" y="4503063"/>
            <a:ext cx="3647820" cy="75609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7" name="Right Arrow 6"/>
          <p:cNvSpPr/>
          <p:nvPr/>
        </p:nvSpPr>
        <p:spPr bwMode="gray">
          <a:xfrm>
            <a:off x="5789089" y="4690485"/>
            <a:ext cx="605028" cy="484632"/>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36190433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r>
              <a:rPr lang="zh-CN" altLang="en-US" sz="1800" b="1" dirty="0" smtClean="0"/>
              <a:t>优点</a:t>
            </a:r>
            <a:endParaRPr lang="en-US" altLang="zh-CN" sz="1800" b="1" dirty="0" smtClean="0"/>
          </a:p>
          <a:p>
            <a:pPr marL="285750" indent="-285750">
              <a:buFont typeface="Arial" panose="020B0604020202020204" pitchFamily="34" charset="0"/>
              <a:buChar char="•"/>
            </a:pPr>
            <a:r>
              <a:rPr lang="zh-CN" altLang="en-US" sz="1800" dirty="0" smtClean="0"/>
              <a:t>健壮性较好，对于不同类型的数据集不会有太大的差异性</a:t>
            </a:r>
            <a:endParaRPr lang="en-US" altLang="zh-CN" sz="1800" dirty="0" smtClean="0"/>
          </a:p>
          <a:p>
            <a:pPr marL="285750" indent="-285750">
              <a:buFont typeface="Arial" panose="020B0604020202020204" pitchFamily="34" charset="0"/>
              <a:buChar char="•"/>
            </a:pPr>
            <a:r>
              <a:rPr lang="zh-CN" altLang="en-US" sz="1800" dirty="0" smtClean="0"/>
              <a:t>当各特征相对较为独立的时候，准确率较高</a:t>
            </a:r>
            <a:endParaRPr lang="en-US" altLang="zh-CN" sz="1800" dirty="0"/>
          </a:p>
          <a:p>
            <a:endParaRPr lang="en-US" altLang="zh-CN" sz="1800" dirty="0" smtClean="0"/>
          </a:p>
          <a:p>
            <a:r>
              <a:rPr lang="zh-CN" altLang="en-US" sz="1800" b="1" dirty="0" smtClean="0"/>
              <a:t>缺点</a:t>
            </a:r>
            <a:endParaRPr lang="en-US" altLang="zh-CN" sz="1800" b="1" dirty="0" smtClean="0"/>
          </a:p>
          <a:p>
            <a:pPr marL="285750" indent="-285750">
              <a:buFont typeface="Arial" panose="020B0604020202020204" pitchFamily="34" charset="0"/>
              <a:buChar char="•"/>
            </a:pPr>
            <a:r>
              <a:rPr lang="zh-CN" altLang="en-US" sz="1800" dirty="0" smtClean="0"/>
              <a:t>特征独立假设较难实现</a:t>
            </a:r>
            <a:endParaRPr lang="en-US" altLang="zh-CN" sz="1800" dirty="0" smtClean="0"/>
          </a:p>
          <a:p>
            <a:pPr marL="285750" indent="-285750">
              <a:buFont typeface="Arial" panose="020B0604020202020204" pitchFamily="34" charset="0"/>
              <a:buChar char="•"/>
            </a:pPr>
            <a:endParaRPr lang="en-US" altLang="zh-CN" sz="1800" dirty="0"/>
          </a:p>
          <a:p>
            <a:r>
              <a:rPr lang="zh-CN" altLang="en-US" sz="1800" b="1" dirty="0" smtClean="0"/>
              <a:t>文本分类</a:t>
            </a:r>
            <a:endParaRPr lang="en-US" altLang="zh-CN" sz="1800" b="1" dirty="0" smtClean="0"/>
          </a:p>
          <a:p>
            <a:pPr marL="285750" indent="-285750">
              <a:buFont typeface="Arial" panose="020B0604020202020204" pitchFamily="34" charset="0"/>
              <a:buChar char="•"/>
            </a:pPr>
            <a:r>
              <a:rPr lang="zh-CN" altLang="en-US" sz="1800" dirty="0" smtClean="0"/>
              <a:t>常用作垃圾邮件、短信分类任务</a:t>
            </a:r>
            <a:endParaRPr lang="en-US" altLang="zh-CN" sz="1800" dirty="0" smtClean="0"/>
          </a:p>
        </p:txBody>
      </p:sp>
      <p:sp>
        <p:nvSpPr>
          <p:cNvPr id="3" name="Title 2"/>
          <p:cNvSpPr>
            <a:spLocks noGrp="1"/>
          </p:cNvSpPr>
          <p:nvPr>
            <p:ph type="title"/>
          </p:nvPr>
        </p:nvSpPr>
        <p:spPr/>
        <p:txBody>
          <a:bodyPr/>
          <a:lstStyle/>
          <a:p>
            <a:r>
              <a:rPr lang="zh-CN" altLang="en-US" dirty="0" smtClean="0"/>
              <a:t>文本分类算法 </a:t>
            </a:r>
            <a:r>
              <a:rPr lang="en-US" altLang="zh-CN" dirty="0" smtClean="0"/>
              <a:t>– </a:t>
            </a:r>
            <a:r>
              <a:rPr lang="zh-CN" altLang="en-US" dirty="0" smtClean="0"/>
              <a:t>朴素贝叶</a:t>
            </a:r>
            <a:r>
              <a:rPr lang="zh-CN" altLang="en-US" dirty="0" smtClean="0"/>
              <a:t>斯 </a:t>
            </a:r>
            <a:r>
              <a:rPr lang="en-US" altLang="zh-CN" dirty="0" smtClean="0"/>
              <a:t>Naïve Bayes</a:t>
            </a:r>
            <a:endParaRPr lang="en-US" dirty="0"/>
          </a:p>
        </p:txBody>
      </p:sp>
    </p:spTree>
    <p:extLst>
      <p:ext uri="{BB962C8B-B14F-4D97-AF65-F5344CB8AC3E}">
        <p14:creationId xmlns:p14="http://schemas.microsoft.com/office/powerpoint/2010/main" val="2835161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546227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zh-CN" altLang="en-US" sz="1800" dirty="0" smtClean="0"/>
              <a:t>支持向量机算法是一个二分类监督学习算法</a:t>
            </a:r>
            <a:r>
              <a:rPr lang="zh-CN" altLang="en-US" sz="1800" dirty="0" smtClean="0"/>
              <a:t>，它</a:t>
            </a:r>
            <a:r>
              <a:rPr lang="zh-CN" altLang="en-US" sz="1800" dirty="0" smtClean="0"/>
              <a:t>将原坐标系映射到更高维的向量空间，并构造一个超平面，让各点变成线性可分的</a:t>
            </a:r>
            <a:endParaRPr lang="en-US" altLang="zh-CN" sz="1800" dirty="0" smtClean="0"/>
          </a:p>
          <a:p>
            <a:pPr marL="285750" indent="-285750">
              <a:buFont typeface="Arial" panose="020B0604020202020204" pitchFamily="34" charset="0"/>
              <a:buChar char="•"/>
            </a:pPr>
            <a:r>
              <a:rPr lang="zh-CN" altLang="en-US" sz="1800" dirty="0" smtClean="0"/>
              <a:t>超平面与支持</a:t>
            </a:r>
            <a:r>
              <a:rPr lang="zh-CN" altLang="en-US" sz="1800" dirty="0"/>
              <a:t>向量</a:t>
            </a:r>
            <a:r>
              <a:rPr lang="zh-CN" altLang="en-US" sz="1800" dirty="0" smtClean="0"/>
              <a:t>（</a:t>
            </a:r>
            <a:r>
              <a:rPr lang="en-US" altLang="zh-CN" sz="1800" dirty="0" smtClean="0"/>
              <a:t>support vector</a:t>
            </a:r>
            <a:r>
              <a:rPr lang="zh-CN" altLang="en-US" sz="1800" dirty="0" smtClean="0"/>
              <a:t>）的距离最小</a:t>
            </a:r>
            <a:endParaRPr lang="en-US" altLang="zh-CN" sz="1800" dirty="0" smtClean="0"/>
          </a:p>
          <a:p>
            <a:endParaRPr lang="en-US" altLang="zh-CN" sz="1800" dirty="0" smtClean="0"/>
          </a:p>
          <a:p>
            <a:r>
              <a:rPr lang="zh-CN" altLang="en-US" sz="1800" b="1" dirty="0" smtClean="0"/>
              <a:t>优点</a:t>
            </a:r>
            <a:endParaRPr lang="en-US" altLang="zh-CN" sz="1800" b="1" dirty="0" smtClean="0"/>
          </a:p>
          <a:p>
            <a:pPr marL="285750" indent="-285750">
              <a:buFont typeface="Arial" panose="020B0604020202020204" pitchFamily="34" charset="0"/>
              <a:buChar char="•"/>
            </a:pPr>
            <a:r>
              <a:rPr lang="zh-CN" altLang="en-US" sz="1800" dirty="0" smtClean="0"/>
              <a:t>增删非支持向量样本不会对结果造成影响，适用于少量样本的数据集</a:t>
            </a:r>
            <a:endParaRPr lang="en-US" altLang="zh-CN" sz="1800" dirty="0" smtClean="0"/>
          </a:p>
          <a:p>
            <a:r>
              <a:rPr lang="zh-CN" altLang="en-US" sz="1800" b="1" dirty="0"/>
              <a:t>缺点</a:t>
            </a:r>
            <a:endParaRPr lang="en-US" altLang="zh-CN" sz="1800" b="1" dirty="0"/>
          </a:p>
          <a:p>
            <a:pPr marL="285750" indent="-285750">
              <a:buFont typeface="Arial" panose="020B0604020202020204" pitchFamily="34" charset="0"/>
              <a:buChar char="•"/>
            </a:pPr>
            <a:r>
              <a:rPr lang="zh-CN" altLang="en-US" sz="1800" dirty="0" smtClean="0"/>
              <a:t>计算量大，运行速度较慢</a:t>
            </a:r>
            <a:endParaRPr lang="en-US" altLang="zh-CN" sz="1800" dirty="0" smtClean="0"/>
          </a:p>
        </p:txBody>
      </p:sp>
      <p:sp>
        <p:nvSpPr>
          <p:cNvPr id="3" name="Title 2"/>
          <p:cNvSpPr>
            <a:spLocks noGrp="1"/>
          </p:cNvSpPr>
          <p:nvPr>
            <p:ph type="title"/>
          </p:nvPr>
        </p:nvSpPr>
        <p:spPr/>
        <p:txBody>
          <a:bodyPr/>
          <a:lstStyle/>
          <a:p>
            <a:r>
              <a:rPr lang="zh-CN" altLang="en-US" dirty="0" smtClean="0"/>
              <a:t>文本分类算法 </a:t>
            </a:r>
            <a:r>
              <a:rPr lang="en-US" altLang="zh-CN" dirty="0" smtClean="0"/>
              <a:t>– </a:t>
            </a:r>
            <a:r>
              <a:rPr lang="zh-CN" altLang="en-US" dirty="0" smtClean="0"/>
              <a:t>支持向量</a:t>
            </a:r>
            <a:r>
              <a:rPr lang="zh-CN" altLang="en-US" dirty="0" smtClean="0"/>
              <a:t>机 </a:t>
            </a:r>
            <a:r>
              <a:rPr lang="en-US" altLang="zh-CN" dirty="0" smtClean="0"/>
              <a:t>Support Vector Machine (SVM</a:t>
            </a:r>
            <a:r>
              <a:rPr lang="en-US" altLang="zh-CN" dirty="0"/>
              <a:t>)</a:t>
            </a:r>
            <a:endParaRPr lang="en-US" dirty="0"/>
          </a:p>
        </p:txBody>
      </p:sp>
      <p:pic>
        <p:nvPicPr>
          <p:cNvPr id="4098" name="Picture 2" descr="https://timgsa.baidu.com/timg?image&amp;quality=80&amp;size=b9999_10000&amp;sec=1562604803080&amp;di=63c44253bd8ca49827e408b4ab409b16&amp;imgtype=0&amp;src=http%3A%2F%2Fimg.it610.com%2Fimage%2Finfo5%2Fb25f1721a68a4b2f8178effd20c394b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550" y="1056729"/>
            <a:ext cx="516255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timgsa.baidu.com/timg?image&amp;quality=80&amp;size=b9999_10000&amp;sec=1562605170834&amp;di=70874554969dbdd0a74d6f8f4aa55b90&amp;imgtype=0&amp;src=http%3A%2F%2Fwww.sigvc.org%2Fwhy%2Fbook%2F3dp%2Fpaste2.files%2Fimage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9687" y="3822382"/>
            <a:ext cx="296227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798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zh-CN" altLang="en-US" sz="1800" dirty="0" smtClean="0"/>
              <a:t>随机森林是决策树（</a:t>
            </a:r>
            <a:r>
              <a:rPr lang="en-US" altLang="zh-CN" sz="1800" dirty="0" smtClean="0"/>
              <a:t>Decision Tree</a:t>
            </a:r>
            <a:r>
              <a:rPr lang="zh-CN" altLang="en-US" sz="1800" dirty="0" smtClean="0"/>
              <a:t>）的一个变种</a:t>
            </a:r>
            <a:endParaRPr lang="en-US" altLang="zh-CN" sz="1800" dirty="0" smtClean="0"/>
          </a:p>
          <a:p>
            <a:pPr marL="285750" indent="-285750">
              <a:buFont typeface="Arial" panose="020B0604020202020204" pitchFamily="34" charset="0"/>
              <a:buChar char="•"/>
            </a:pPr>
            <a:r>
              <a:rPr lang="zh-CN" altLang="en-US" sz="1800" dirty="0" smtClean="0"/>
              <a:t>一个随机森林的结果由多个决策树投票决定</a:t>
            </a:r>
            <a:endParaRPr lang="en-US" altLang="zh-CN" sz="1800" dirty="0" smtClean="0"/>
          </a:p>
          <a:p>
            <a:pPr marL="285750" indent="-285750">
              <a:buFont typeface="Arial" panose="020B0604020202020204" pitchFamily="34" charset="0"/>
              <a:buChar char="•"/>
            </a:pPr>
            <a:endParaRPr lang="en-US" altLang="zh-CN" sz="1800" dirty="0" smtClean="0"/>
          </a:p>
          <a:p>
            <a:r>
              <a:rPr lang="zh-CN" altLang="en-US" sz="1800" b="1" dirty="0" smtClean="0"/>
              <a:t>优点</a:t>
            </a:r>
            <a:endParaRPr lang="en-US" altLang="zh-CN" sz="1800" b="1" dirty="0" smtClean="0"/>
          </a:p>
          <a:p>
            <a:pPr marL="285750" indent="-285750">
              <a:buFont typeface="Arial" panose="020B0604020202020204" pitchFamily="34" charset="0"/>
              <a:buChar char="•"/>
            </a:pPr>
            <a:r>
              <a:rPr lang="zh-CN" altLang="en-US" sz="1800" dirty="0" smtClean="0"/>
              <a:t>通常来说准确率高</a:t>
            </a:r>
            <a:endParaRPr lang="en-US" altLang="zh-CN" sz="1800" dirty="0" smtClean="0"/>
          </a:p>
          <a:p>
            <a:pPr marL="285750" indent="-285750">
              <a:buFont typeface="Arial" panose="020B0604020202020204" pitchFamily="34" charset="0"/>
              <a:buChar char="•"/>
            </a:pPr>
            <a:r>
              <a:rPr lang="zh-CN" altLang="en-US" sz="1800" dirty="0" smtClean="0"/>
              <a:t>适用于高维度的数据</a:t>
            </a:r>
            <a:endParaRPr lang="en-US" altLang="zh-CN" sz="1800" dirty="0"/>
          </a:p>
          <a:p>
            <a:pPr marL="285750" indent="-285750">
              <a:buFont typeface="Arial" panose="020B0604020202020204" pitchFamily="34" charset="0"/>
              <a:buChar char="•"/>
            </a:pPr>
            <a:r>
              <a:rPr lang="zh-CN" altLang="en-US" sz="1800" dirty="0" smtClean="0"/>
              <a:t>计算速度快</a:t>
            </a:r>
            <a:endParaRPr lang="en-US" altLang="zh-CN" sz="1800" dirty="0"/>
          </a:p>
          <a:p>
            <a:r>
              <a:rPr lang="zh-CN" altLang="en-US" sz="1800" b="1" dirty="0" smtClean="0"/>
              <a:t>缺点</a:t>
            </a:r>
            <a:endParaRPr lang="en-US" altLang="zh-CN" sz="1800" b="1" dirty="0" smtClean="0"/>
          </a:p>
          <a:p>
            <a:pPr marL="285750" indent="-285750">
              <a:buFont typeface="Arial" panose="020B0604020202020204" pitchFamily="34" charset="0"/>
              <a:buChar char="•"/>
            </a:pPr>
            <a:r>
              <a:rPr lang="zh-CN" altLang="en-US" sz="1800" dirty="0" smtClean="0"/>
              <a:t>容易过拟合</a:t>
            </a:r>
            <a:endParaRPr lang="en-US" altLang="zh-CN" sz="1800" dirty="0"/>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文本分类算法 </a:t>
            </a:r>
            <a:r>
              <a:rPr lang="en-US" altLang="zh-CN" dirty="0" smtClean="0"/>
              <a:t>– </a:t>
            </a:r>
            <a:r>
              <a:rPr lang="zh-CN" altLang="en-US" dirty="0" smtClean="0"/>
              <a:t>随机</a:t>
            </a:r>
            <a:r>
              <a:rPr lang="zh-CN" altLang="en-US" dirty="0" smtClean="0"/>
              <a:t>森林 </a:t>
            </a:r>
            <a:r>
              <a:rPr lang="en-US" altLang="zh-CN" dirty="0" smtClean="0"/>
              <a:t>Random Forest</a:t>
            </a:r>
            <a:endParaRPr lang="en-US" dirty="0"/>
          </a:p>
        </p:txBody>
      </p:sp>
      <p:pic>
        <p:nvPicPr>
          <p:cNvPr id="6146" name="Picture 2" descr="https://ss1.bdstatic.com/70cFvXSh_Q1YnxGkpoWK1HF6hhy/it/u=2614679854,1978738867&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365" y="197739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355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593090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zh-CN" altLang="en-US" sz="1800" dirty="0" smtClean="0"/>
              <a:t>神经元</a:t>
            </a:r>
            <a:r>
              <a:rPr lang="zh-CN" altLang="en-US" sz="1800" dirty="0" smtClean="0"/>
              <a:t>（</a:t>
            </a:r>
            <a:r>
              <a:rPr lang="en-US" altLang="zh-CN" sz="1800" dirty="0" smtClean="0"/>
              <a:t>Neuron</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smtClean="0"/>
              <a:t>全连接神经网络（</a:t>
            </a:r>
            <a:r>
              <a:rPr lang="en-US" altLang="zh-CN" sz="1800" dirty="0" smtClean="0"/>
              <a:t>Full-connection Neural Network</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a:t>前</a:t>
            </a:r>
            <a:r>
              <a:rPr lang="zh-CN" altLang="en-US" sz="1800" dirty="0" smtClean="0"/>
              <a:t>向传导（</a:t>
            </a:r>
            <a:r>
              <a:rPr lang="en-US" altLang="zh-CN" sz="1800" dirty="0" smtClean="0"/>
              <a:t>Forward Propagation</a:t>
            </a:r>
            <a:r>
              <a:rPr lang="zh-CN" altLang="en-US" sz="1800" dirty="0" smtClean="0"/>
              <a:t>）进行预测分类</a:t>
            </a:r>
            <a:endParaRPr lang="en-US" altLang="zh-CN" sz="1800" dirty="0" smtClean="0"/>
          </a:p>
          <a:p>
            <a:pPr marL="285750" indent="-285750">
              <a:buFont typeface="Arial" panose="020B0604020202020204" pitchFamily="34" charset="0"/>
              <a:buChar char="•"/>
            </a:pPr>
            <a:r>
              <a:rPr lang="zh-CN" altLang="en-US" sz="1800" dirty="0" smtClean="0"/>
              <a:t>后向传导（</a:t>
            </a:r>
            <a:r>
              <a:rPr lang="en-US" altLang="zh-CN" sz="1800" dirty="0" smtClean="0"/>
              <a:t>Backward Propagation</a:t>
            </a:r>
            <a:r>
              <a:rPr lang="zh-CN" altLang="en-US" sz="1800" dirty="0" smtClean="0"/>
              <a:t>）进行模型训练和参数调优</a:t>
            </a:r>
            <a:endParaRPr lang="en-US" altLang="zh-CN" sz="1800" dirty="0" smtClean="0"/>
          </a:p>
          <a:p>
            <a:r>
              <a:rPr lang="zh-CN" altLang="en-US" sz="1800" b="1" dirty="0" smtClean="0"/>
              <a:t>优点</a:t>
            </a:r>
            <a:endParaRPr lang="en-US" altLang="zh-CN" sz="1800" b="1" dirty="0" smtClean="0"/>
          </a:p>
          <a:p>
            <a:pPr marL="285750" indent="-285750">
              <a:buFont typeface="Arial" panose="020B0604020202020204" pitchFamily="34" charset="0"/>
              <a:buChar char="•"/>
            </a:pPr>
            <a:r>
              <a:rPr lang="zh-CN" altLang="en-US" sz="1800" dirty="0" smtClean="0"/>
              <a:t>准确率高</a:t>
            </a:r>
            <a:endParaRPr lang="en-US" altLang="zh-CN" sz="1800" dirty="0" smtClean="0"/>
          </a:p>
          <a:p>
            <a:r>
              <a:rPr lang="zh-CN" altLang="en-US" sz="1800" b="1" dirty="0" smtClean="0"/>
              <a:t>缺点</a:t>
            </a:r>
            <a:endParaRPr lang="en-US" altLang="zh-CN" sz="1800" b="1" dirty="0" smtClean="0"/>
          </a:p>
          <a:p>
            <a:pPr marL="285750" indent="-285750">
              <a:buFont typeface="Arial" panose="020B0604020202020204" pitchFamily="34" charset="0"/>
              <a:buChar char="•"/>
            </a:pPr>
            <a:r>
              <a:rPr lang="zh-CN" altLang="en-US" sz="1800" dirty="0" smtClean="0"/>
              <a:t>可解释性差</a:t>
            </a:r>
            <a:endParaRPr lang="en-US" altLang="zh-CN" sz="1800" dirty="0" smtClean="0"/>
          </a:p>
          <a:p>
            <a:pPr marL="285750" indent="-285750">
              <a:buFont typeface="Arial" panose="020B0604020202020204" pitchFamily="34" charset="0"/>
              <a:buChar char="•"/>
            </a:pPr>
            <a:r>
              <a:rPr lang="zh-CN" altLang="en-US" sz="1800" dirty="0" smtClean="0"/>
              <a:t>要求更多的计算资源，通常较慢</a:t>
            </a:r>
            <a:endParaRPr lang="en-US" altLang="zh-CN" sz="1800" dirty="0" smtClean="0"/>
          </a:p>
          <a:p>
            <a:endParaRPr lang="en-US" altLang="zh-CN" sz="1800" dirty="0"/>
          </a:p>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文本分类算法 </a:t>
            </a:r>
            <a:r>
              <a:rPr lang="en-US" altLang="zh-CN" dirty="0" smtClean="0"/>
              <a:t>– </a:t>
            </a:r>
            <a:r>
              <a:rPr lang="zh-CN" altLang="en-US" dirty="0" smtClean="0"/>
              <a:t>多层</a:t>
            </a:r>
            <a:r>
              <a:rPr lang="zh-CN" altLang="en-US" dirty="0" smtClean="0"/>
              <a:t>感知机 </a:t>
            </a:r>
            <a:r>
              <a:rPr lang="en-US" altLang="zh-CN" dirty="0" smtClean="0"/>
              <a:t>Multi-Layer Perceptron </a:t>
            </a:r>
            <a:r>
              <a:rPr lang="en-US" altLang="zh-CN" dirty="0" smtClean="0"/>
              <a:t>(MLP)</a:t>
            </a:r>
            <a:endParaRPr lang="en-US" dirty="0"/>
          </a:p>
        </p:txBody>
      </p:sp>
      <p:pic>
        <p:nvPicPr>
          <p:cNvPr id="7172" name="Picture 4" descr="https://timgsa.baidu.com/timg?image&amp;quality=80&amp;size=b9999_10000&amp;sec=1562605913417&amp;di=1c865517cd95ef7e3ce8e4f8f74c32f8&amp;imgtype=0&amp;src=http%3A%2F%2Fattachbak.dataguru.cn%2Fattachments%2Fforum%2F201511%2F17%2F213525ngdp8ty0ebgbcb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458" y="3406141"/>
            <a:ext cx="2785110" cy="332665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timgsa.baidu.com/timg?image&amp;quality=80&amp;size=b9999_10000&amp;sec=1562605969901&amp;di=4d71dc0d11630a9ab74a154ec42fb92b&amp;imgtype=0&amp;src=http%3A%2F%2Fxilinx.eetrend.com%2Ffiles-eetrend-xilinx%2Fblog%2F201612%2F10807-27549-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6246" y="897573"/>
            <a:ext cx="4367858" cy="250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1875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285750" indent="-285750">
              <a:buFont typeface="Arial" panose="020B0604020202020204" pitchFamily="34" charset="0"/>
              <a:buChar char="•"/>
            </a:pPr>
            <a:r>
              <a:rPr lang="zh-CN" altLang="en-US" sz="1800" dirty="0" smtClean="0"/>
              <a:t>准确率 </a:t>
            </a:r>
            <a:r>
              <a:rPr lang="en-US" altLang="zh-CN" sz="1800" dirty="0" smtClean="0"/>
              <a:t>Accuracy</a:t>
            </a:r>
          </a:p>
          <a:p>
            <a:pPr marL="285750" indent="-285750">
              <a:buFont typeface="Arial" panose="020B0604020202020204" pitchFamily="34" charset="0"/>
              <a:buChar char="•"/>
            </a:pPr>
            <a:r>
              <a:rPr lang="zh-CN" altLang="en-US" sz="1800" dirty="0"/>
              <a:t>精准</a:t>
            </a:r>
            <a:r>
              <a:rPr lang="zh-CN" altLang="en-US" sz="1800" dirty="0" smtClean="0"/>
              <a:t>率 </a:t>
            </a:r>
            <a:r>
              <a:rPr lang="en-US" altLang="zh-CN" sz="1800" dirty="0" smtClean="0"/>
              <a:t>Precision</a:t>
            </a:r>
          </a:p>
          <a:p>
            <a:pPr marL="285750" indent="-285750">
              <a:buFont typeface="Arial" panose="020B0604020202020204" pitchFamily="34" charset="0"/>
              <a:buChar char="•"/>
            </a:pPr>
            <a:r>
              <a:rPr lang="zh-CN" altLang="en-US" sz="1800" dirty="0"/>
              <a:t>召回</a:t>
            </a:r>
            <a:r>
              <a:rPr lang="zh-CN" altLang="en-US" sz="1800" dirty="0" smtClean="0"/>
              <a:t>率 </a:t>
            </a:r>
            <a:r>
              <a:rPr lang="en-US" altLang="zh-CN" sz="1800" dirty="0" smtClean="0"/>
              <a:t>Recall</a:t>
            </a:r>
          </a:p>
          <a:p>
            <a:pPr marL="285750" indent="-285750">
              <a:buFont typeface="Arial" panose="020B0604020202020204" pitchFamily="34" charset="0"/>
              <a:buChar char="•"/>
            </a:pPr>
            <a:r>
              <a:rPr lang="en-US" altLang="zh-CN" sz="1800" dirty="0" smtClean="0"/>
              <a:t>F1 Score</a:t>
            </a:r>
          </a:p>
          <a:p>
            <a:pPr marL="285750" indent="-285750">
              <a:buFont typeface="Arial" panose="020B0604020202020204" pitchFamily="34" charset="0"/>
              <a:buChar char="•"/>
            </a:pPr>
            <a:r>
              <a:rPr lang="zh-CN" altLang="en-US" sz="1800" dirty="0" smtClean="0"/>
              <a:t>混淆矩阵 </a:t>
            </a:r>
            <a:r>
              <a:rPr lang="en-US" altLang="zh-CN" sz="1800" dirty="0" smtClean="0"/>
              <a:t>Confusion Matrix</a:t>
            </a:r>
          </a:p>
          <a:p>
            <a:pPr marL="285750" indent="-285750">
              <a:buFont typeface="Arial" panose="020B0604020202020204" pitchFamily="34" charset="0"/>
              <a:buChar char="•"/>
            </a:pPr>
            <a:r>
              <a:rPr lang="en-US" altLang="zh-CN" sz="1800" dirty="0" smtClean="0"/>
              <a:t>ROC Curve</a:t>
            </a:r>
          </a:p>
          <a:p>
            <a:pPr marL="285750" indent="-285750">
              <a:buFont typeface="Arial" panose="020B0604020202020204" pitchFamily="34" charset="0"/>
              <a:buChar char="•"/>
            </a:pPr>
            <a:r>
              <a:rPr lang="en-US" altLang="zh-CN" sz="1800" dirty="0" smtClean="0"/>
              <a:t>AUC</a:t>
            </a:r>
          </a:p>
          <a:p>
            <a:pPr marL="285750" indent="-285750">
              <a:buFont typeface="Arial" panose="020B0604020202020204" pitchFamily="34" charset="0"/>
              <a:buChar char="•"/>
            </a:pPr>
            <a:endParaRPr lang="en-US" altLang="zh-CN" sz="1800" dirty="0" smtClean="0"/>
          </a:p>
          <a:p>
            <a:r>
              <a:rPr lang="zh-CN" altLang="en-US" sz="1800" dirty="0" smtClean="0"/>
              <a:t>参考：</a:t>
            </a:r>
            <a:r>
              <a:rPr lang="en-US" altLang="zh-CN" sz="1800" dirty="0" smtClean="0">
                <a:hlinkClick r:id="rId3"/>
              </a:rPr>
              <a:t>https</a:t>
            </a:r>
            <a:r>
              <a:rPr lang="en-US" altLang="zh-CN" sz="1800" dirty="0">
                <a:hlinkClick r:id="rId3"/>
              </a:rPr>
              <a:t>://</a:t>
            </a:r>
            <a:r>
              <a:rPr lang="en-US" altLang="zh-CN" sz="1800" dirty="0" smtClean="0">
                <a:hlinkClick r:id="rId3"/>
              </a:rPr>
              <a:t>www.cnblogs.com/zongfa/p/9431807.html</a:t>
            </a:r>
            <a:r>
              <a:rPr lang="en-US" altLang="zh-CN" sz="1800" dirty="0" smtClean="0"/>
              <a:t> </a:t>
            </a:r>
          </a:p>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模型</a:t>
            </a:r>
            <a:r>
              <a:rPr lang="zh-CN" altLang="en-US" dirty="0"/>
              <a:t>评估</a:t>
            </a:r>
            <a:endParaRPr lang="en-US" dirty="0"/>
          </a:p>
        </p:txBody>
      </p:sp>
      <p:pic>
        <p:nvPicPr>
          <p:cNvPr id="10242" name="Picture 2" descr="https://timgsa.baidu.com/timg?image&amp;quality=80&amp;size=b9999_10000&amp;sec=1562589407241&amp;di=16d9390240d8e582fdc3f27a8a15ea01&amp;imgtype=0&amp;src=http%3A%2F%2Fwww.uml.org.cn%2Fsjjmwj%2Fimages%2F20171122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035" y="736689"/>
            <a:ext cx="6050915" cy="235476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timgsa.baidu.com/timg?image&amp;quality=80&amp;size=b9999_10000&amp;sec=1562589455414&amp;di=dd1ec2e67892d42ac8257d3032068c9d&amp;imgtype=0&amp;src=http%3A%2F%2Faliyunzixunbucket.oss-cn-beijing.aliyuncs.com%2Fpng%2F201801110101576118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087" y="3425552"/>
            <a:ext cx="386715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65236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模型</a:t>
            </a:r>
            <a:r>
              <a:rPr lang="zh-CN" altLang="en-US" dirty="0"/>
              <a:t>评估</a:t>
            </a:r>
            <a:endParaRPr lang="en-US" dirty="0"/>
          </a:p>
        </p:txBody>
      </p:sp>
      <p:pic>
        <p:nvPicPr>
          <p:cNvPr id="4" name="Picture 3"/>
          <p:cNvPicPr>
            <a:picLocks noChangeAspect="1"/>
          </p:cNvPicPr>
          <p:nvPr/>
        </p:nvPicPr>
        <p:blipFill>
          <a:blip r:embed="rId3"/>
          <a:stretch>
            <a:fillRect/>
          </a:stretch>
        </p:blipFill>
        <p:spPr>
          <a:xfrm>
            <a:off x="1205865" y="987743"/>
            <a:ext cx="9774971" cy="5024438"/>
          </a:xfrm>
          <a:prstGeom prst="rect">
            <a:avLst/>
          </a:prstGeom>
        </p:spPr>
      </p:pic>
    </p:spTree>
    <p:extLst>
      <p:ext uri="{BB962C8B-B14F-4D97-AF65-F5344CB8AC3E}">
        <p14:creationId xmlns:p14="http://schemas.microsoft.com/office/powerpoint/2010/main" val="38825703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285750" indent="-285750">
              <a:buFont typeface="Arial" panose="020B0604020202020204" pitchFamily="34" charset="0"/>
              <a:buChar char="•"/>
            </a:pPr>
            <a:r>
              <a:rPr lang="en-US" altLang="zh-CN" sz="1800" dirty="0" smtClean="0"/>
              <a:t>LIME</a:t>
            </a:r>
            <a:r>
              <a:rPr lang="zh-CN" altLang="en-US" sz="1800" dirty="0" smtClean="0"/>
              <a:t>（</a:t>
            </a:r>
            <a:r>
              <a:rPr lang="en-US" altLang="zh-CN" sz="1800" dirty="0"/>
              <a:t>Local Interpretable Model-Agnostic </a:t>
            </a:r>
            <a:r>
              <a:rPr lang="en-US" altLang="zh-CN" sz="1800" dirty="0" smtClean="0"/>
              <a:t>Explanations</a:t>
            </a:r>
            <a:r>
              <a:rPr lang="zh-CN" altLang="en-US" sz="1800" dirty="0" smtClean="0"/>
              <a:t>）</a:t>
            </a:r>
            <a:endParaRPr lang="en-US" altLang="zh-CN" sz="1800" dirty="0" smtClean="0"/>
          </a:p>
        </p:txBody>
      </p:sp>
      <p:sp>
        <p:nvSpPr>
          <p:cNvPr id="3" name="Title 2"/>
          <p:cNvSpPr>
            <a:spLocks noGrp="1"/>
          </p:cNvSpPr>
          <p:nvPr>
            <p:ph type="title"/>
          </p:nvPr>
        </p:nvSpPr>
        <p:spPr/>
        <p:txBody>
          <a:bodyPr/>
          <a:lstStyle/>
          <a:p>
            <a:r>
              <a:rPr lang="zh-CN" altLang="en-US" dirty="0" smtClean="0"/>
              <a:t>模型解释</a:t>
            </a:r>
            <a:endParaRPr lang="en-US" dirty="0"/>
          </a:p>
        </p:txBody>
      </p:sp>
      <p:pic>
        <p:nvPicPr>
          <p:cNvPr id="9218" name="Picture 2" descr="å¾çæ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2548732"/>
            <a:ext cx="91630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7735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marL="342900" lvl="0" indent="-342900">
              <a:buFont typeface="Arial" panose="020B0604020202020204" pitchFamily="34" charset="0"/>
              <a:buChar char="•"/>
            </a:pPr>
            <a:r>
              <a:rPr lang="zh-CN" altLang="en-US" sz="2400" b="0" dirty="0" smtClean="0"/>
              <a:t>项目背景</a:t>
            </a:r>
            <a:endParaRPr lang="en-US" altLang="zh-CN" sz="2400" b="0" dirty="0" smtClean="0"/>
          </a:p>
          <a:p>
            <a:pPr marL="342900" lvl="0" indent="-342900">
              <a:buFont typeface="Arial" panose="020B0604020202020204" pitchFamily="34" charset="0"/>
              <a:buChar char="•"/>
            </a:pPr>
            <a:r>
              <a:rPr lang="zh-CN" altLang="en-US" sz="2400" dirty="0" smtClean="0"/>
              <a:t>项目流程</a:t>
            </a:r>
            <a:endParaRPr lang="en-US" altLang="zh-CN" sz="2400" dirty="0" smtClean="0"/>
          </a:p>
          <a:p>
            <a:pPr marL="342900" lvl="0" indent="-342900">
              <a:buFont typeface="Arial" panose="020B0604020202020204" pitchFamily="34" charset="0"/>
              <a:buChar char="•"/>
            </a:pPr>
            <a:r>
              <a:rPr lang="zh-CN" altLang="en-US" sz="2400" dirty="0" smtClean="0"/>
              <a:t>文本预处理</a:t>
            </a:r>
            <a:endParaRPr lang="en-US" altLang="zh-CN" sz="2400" dirty="0" smtClean="0"/>
          </a:p>
          <a:p>
            <a:pPr marL="342900" lvl="0" indent="-342900">
              <a:buFont typeface="Arial" panose="020B0604020202020204" pitchFamily="34" charset="0"/>
              <a:buChar char="•"/>
            </a:pPr>
            <a:r>
              <a:rPr lang="zh-CN" altLang="en-US" sz="2400" dirty="0" smtClean="0"/>
              <a:t>文本分类算法</a:t>
            </a:r>
            <a:endParaRPr lang="en-US" altLang="zh-CN" sz="2400" dirty="0" smtClean="0"/>
          </a:p>
          <a:p>
            <a:pPr marL="342900" lvl="0" indent="-342900">
              <a:buFont typeface="Arial" panose="020B0604020202020204" pitchFamily="34" charset="0"/>
              <a:buChar char="•"/>
            </a:pPr>
            <a:r>
              <a:rPr lang="zh-CN" altLang="en-US" sz="2400" smtClean="0"/>
              <a:t>模型</a:t>
            </a:r>
            <a:r>
              <a:rPr lang="zh-CN" altLang="en-US" sz="2400" dirty="0"/>
              <a:t>评估</a:t>
            </a:r>
            <a:endParaRPr lang="en-US" altLang="zh-CN" sz="2400" dirty="0" smtClean="0"/>
          </a:p>
          <a:p>
            <a:pPr marL="342900" lvl="0" indent="-342900">
              <a:buFont typeface="Arial" panose="020B0604020202020204" pitchFamily="34" charset="0"/>
              <a:buChar char="•"/>
            </a:pPr>
            <a:r>
              <a:rPr lang="en-US" altLang="zh-CN" sz="2400" dirty="0" smtClean="0"/>
              <a:t>Web</a:t>
            </a:r>
            <a:r>
              <a:rPr lang="zh-CN" altLang="en-US" sz="2400" dirty="0" smtClean="0"/>
              <a:t>应用架构</a:t>
            </a:r>
            <a:endParaRPr lang="en-US" altLang="zh-CN" sz="2400" dirty="0" smtClean="0"/>
          </a:p>
          <a:p>
            <a:pPr marL="342900" lvl="0" indent="-342900">
              <a:buFont typeface="Arial" panose="020B0604020202020204" pitchFamily="34" charset="0"/>
              <a:buChar char="•"/>
            </a:pPr>
            <a:r>
              <a:rPr lang="zh-CN" altLang="en-US" sz="2400" b="0" dirty="0" smtClean="0"/>
              <a:t>项目</a:t>
            </a:r>
            <a:r>
              <a:rPr lang="zh-CN" altLang="en-US" sz="2400" b="0" dirty="0" smtClean="0"/>
              <a:t>演示</a:t>
            </a:r>
            <a:endParaRPr lang="en-US" altLang="zh-CN" sz="2400" b="0" dirty="0" smtClean="0"/>
          </a:p>
          <a:p>
            <a:pPr marL="342900" lvl="0" indent="-342900">
              <a:buFont typeface="Arial" panose="020B0604020202020204" pitchFamily="34" charset="0"/>
              <a:buChar char="•"/>
            </a:pPr>
            <a:r>
              <a:rPr lang="zh-CN" altLang="en-US" sz="2400" dirty="0"/>
              <a:t>资源</a:t>
            </a:r>
            <a:endParaRPr lang="en-US" altLang="zh-CN" sz="2400" b="0" dirty="0" smtClean="0"/>
          </a:p>
        </p:txBody>
      </p:sp>
      <p:sp>
        <p:nvSpPr>
          <p:cNvPr id="9" name="标题 8"/>
          <p:cNvSpPr>
            <a:spLocks noGrp="1"/>
          </p:cNvSpPr>
          <p:nvPr>
            <p:ph type="title"/>
          </p:nvPr>
        </p:nvSpPr>
        <p:spPr/>
        <p:txBody>
          <a:bodyPr/>
          <a:lstStyle/>
          <a:p>
            <a:r>
              <a:rPr lang="en-US" altLang="zh-CN" b="1" dirty="0" smtClean="0"/>
              <a:t>Agenda</a:t>
            </a:r>
            <a:endParaRPr lang="en-US" dirty="0"/>
          </a:p>
        </p:txBody>
      </p:sp>
    </p:spTree>
    <p:extLst>
      <p:ext uri="{BB962C8B-B14F-4D97-AF65-F5344CB8AC3E}">
        <p14:creationId xmlns:p14="http://schemas.microsoft.com/office/powerpoint/2010/main" val="18866039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Web</a:t>
            </a:r>
            <a:r>
              <a:rPr lang="zh-CN" altLang="en-US" dirty="0" smtClean="0"/>
              <a:t>应用架构</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3174" y="937260"/>
            <a:ext cx="8638986" cy="5955030"/>
          </a:xfrm>
        </p:spPr>
      </p:pic>
    </p:spTree>
    <p:extLst>
      <p:ext uri="{BB962C8B-B14F-4D97-AF65-F5344CB8AC3E}">
        <p14:creationId xmlns:p14="http://schemas.microsoft.com/office/powerpoint/2010/main" val="222986654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项目演示</a:t>
            </a:r>
            <a:endParaRPr lang="en-US" dirty="0"/>
          </a:p>
        </p:txBody>
      </p:sp>
      <p:pic>
        <p:nvPicPr>
          <p:cNvPr id="5" name="Picture 4"/>
          <p:cNvPicPr>
            <a:picLocks noChangeAspect="1"/>
          </p:cNvPicPr>
          <p:nvPr/>
        </p:nvPicPr>
        <p:blipFill>
          <a:blip r:embed="rId3"/>
          <a:stretch>
            <a:fillRect/>
          </a:stretch>
        </p:blipFill>
        <p:spPr>
          <a:xfrm>
            <a:off x="2045970" y="1017271"/>
            <a:ext cx="7946661" cy="5177790"/>
          </a:xfrm>
          <a:prstGeom prst="rect">
            <a:avLst/>
          </a:prstGeom>
        </p:spPr>
      </p:pic>
    </p:spTree>
    <p:extLst>
      <p:ext uri="{BB962C8B-B14F-4D97-AF65-F5344CB8AC3E}">
        <p14:creationId xmlns:p14="http://schemas.microsoft.com/office/powerpoint/2010/main" val="301380004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285750" indent="-285750" algn="ctr">
              <a:buFont typeface="Arial" panose="020B0604020202020204" pitchFamily="34" charset="0"/>
              <a:buChar char="•"/>
            </a:pPr>
            <a:endParaRPr lang="en-US" altLang="zh-CN" sz="3200" dirty="0" smtClean="0"/>
          </a:p>
          <a:p>
            <a:r>
              <a:rPr lang="en-US" altLang="zh-CN" sz="3200" dirty="0" smtClean="0"/>
              <a:t>Web</a:t>
            </a:r>
            <a:r>
              <a:rPr lang="zh-CN" altLang="en-US" sz="3200" dirty="0" smtClean="0"/>
              <a:t>平台：</a:t>
            </a:r>
            <a:r>
              <a:rPr lang="en-US" altLang="zh-CN" sz="3200" dirty="0" smtClean="0">
                <a:hlinkClick r:id="rId3"/>
              </a:rPr>
              <a:t>http</a:t>
            </a:r>
            <a:r>
              <a:rPr lang="en-US" altLang="zh-CN" sz="3200" dirty="0">
                <a:hlinkClick r:id="rId3"/>
              </a:rPr>
              <a:t>://</a:t>
            </a:r>
            <a:r>
              <a:rPr lang="en-US" altLang="zh-CN" sz="3200" dirty="0" smtClean="0">
                <a:hlinkClick r:id="rId3"/>
              </a:rPr>
              <a:t>10.173.23.139:9002</a:t>
            </a:r>
            <a:r>
              <a:rPr lang="en-US" altLang="zh-CN" sz="3200" dirty="0"/>
              <a:t> </a:t>
            </a:r>
            <a:endParaRPr lang="en-US" altLang="zh-CN" sz="3200" dirty="0" smtClean="0"/>
          </a:p>
          <a:p>
            <a:r>
              <a:rPr lang="zh-CN" altLang="en-US" sz="3200" dirty="0" smtClean="0"/>
              <a:t>项目过程：</a:t>
            </a:r>
            <a:r>
              <a:rPr lang="en-US" altLang="zh-CN" sz="3200" dirty="0">
                <a:hlinkClick r:id="rId4"/>
              </a:rPr>
              <a:t>http://</a:t>
            </a:r>
            <a:r>
              <a:rPr lang="en-US" altLang="zh-CN" sz="3200" dirty="0" smtClean="0">
                <a:hlinkClick r:id="rId4"/>
              </a:rPr>
              <a:t>10.173.23.139:8091/da/analytics-awesome/blob/master/projects/tm-library/README.md</a:t>
            </a:r>
            <a:r>
              <a:rPr lang="en-US" altLang="zh-CN" sz="3200" dirty="0" smtClean="0"/>
              <a:t> </a:t>
            </a:r>
            <a:endParaRPr lang="en-US" altLang="zh-CN" sz="3200" dirty="0" smtClean="0"/>
          </a:p>
        </p:txBody>
      </p:sp>
      <p:sp>
        <p:nvSpPr>
          <p:cNvPr id="3" name="Title 2"/>
          <p:cNvSpPr>
            <a:spLocks noGrp="1"/>
          </p:cNvSpPr>
          <p:nvPr>
            <p:ph type="title"/>
          </p:nvPr>
        </p:nvSpPr>
        <p:spPr/>
        <p:txBody>
          <a:bodyPr/>
          <a:lstStyle/>
          <a:p>
            <a:r>
              <a:rPr lang="zh-CN" altLang="en-US" dirty="0" smtClean="0"/>
              <a:t>项目演示</a:t>
            </a:r>
            <a:endParaRPr lang="en-US" dirty="0"/>
          </a:p>
        </p:txBody>
      </p:sp>
    </p:spTree>
    <p:extLst>
      <p:ext uri="{BB962C8B-B14F-4D97-AF65-F5344CB8AC3E}">
        <p14:creationId xmlns:p14="http://schemas.microsoft.com/office/powerpoint/2010/main" val="131211789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pPr marL="342900" indent="-342900">
              <a:buFont typeface="Arial" panose="020B0604020202020204" pitchFamily="34" charset="0"/>
              <a:buChar char="•"/>
            </a:pPr>
            <a:r>
              <a:rPr lang="en-US" altLang="zh-CN" sz="2400" dirty="0"/>
              <a:t>Analytics Awesome: </a:t>
            </a:r>
            <a:r>
              <a:rPr lang="en-US" altLang="zh-CN" sz="2400" dirty="0">
                <a:hlinkClick r:id="rId3"/>
              </a:rPr>
              <a:t>http://10.173.23.139:8091/da/analytics-awesome</a:t>
            </a:r>
            <a:r>
              <a:rPr lang="en-US" altLang="zh-CN" sz="2400" dirty="0" smtClean="0">
                <a:hlinkClick r:id="rId3"/>
              </a:rPr>
              <a:t>/</a:t>
            </a:r>
            <a:r>
              <a:rPr lang="en-US" altLang="zh-CN" sz="2400" dirty="0" smtClean="0"/>
              <a:t> </a:t>
            </a:r>
          </a:p>
          <a:p>
            <a:pPr marL="342900" indent="-342900">
              <a:buFont typeface="Arial" panose="020B0604020202020204" pitchFamily="34" charset="0"/>
              <a:buChar char="•"/>
            </a:pPr>
            <a:r>
              <a:rPr lang="en-US" altLang="zh-CN" sz="2400" dirty="0" err="1" smtClean="0"/>
              <a:t>Jupyter</a:t>
            </a:r>
            <a:r>
              <a:rPr lang="en-US" altLang="zh-CN" sz="2400" dirty="0" smtClean="0"/>
              <a:t> Notebook Server</a:t>
            </a:r>
            <a:r>
              <a:rPr lang="en-US" altLang="zh-CN" sz="2400" dirty="0"/>
              <a:t>: </a:t>
            </a:r>
            <a:r>
              <a:rPr lang="en-US" altLang="zh-CN" sz="2400" dirty="0">
                <a:hlinkClick r:id="rId4"/>
              </a:rPr>
              <a:t>http://</a:t>
            </a:r>
            <a:r>
              <a:rPr lang="en-US" altLang="zh-CN" sz="2400" dirty="0" smtClean="0">
                <a:hlinkClick r:id="rId4"/>
              </a:rPr>
              <a:t>10.173.23.139:8888</a:t>
            </a:r>
            <a:r>
              <a:rPr lang="en-US" altLang="zh-CN" sz="2400" dirty="0" smtClean="0"/>
              <a:t> (token needed)</a:t>
            </a:r>
            <a:endParaRPr lang="en-US" altLang="zh-CN" sz="2400" dirty="0" smtClean="0"/>
          </a:p>
        </p:txBody>
      </p:sp>
      <p:sp>
        <p:nvSpPr>
          <p:cNvPr id="3" name="Title 2"/>
          <p:cNvSpPr>
            <a:spLocks noGrp="1"/>
          </p:cNvSpPr>
          <p:nvPr>
            <p:ph type="title"/>
          </p:nvPr>
        </p:nvSpPr>
        <p:spPr/>
        <p:txBody>
          <a:bodyPr/>
          <a:lstStyle/>
          <a:p>
            <a:r>
              <a:rPr lang="zh-CN" altLang="en-US" dirty="0"/>
              <a:t>资源</a:t>
            </a:r>
            <a:endParaRPr lang="en-US" dirty="0"/>
          </a:p>
        </p:txBody>
      </p:sp>
    </p:spTree>
    <p:extLst>
      <p:ext uri="{BB962C8B-B14F-4D97-AF65-F5344CB8AC3E}">
        <p14:creationId xmlns:p14="http://schemas.microsoft.com/office/powerpoint/2010/main" val="287605278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88404" y="2704723"/>
            <a:ext cx="5425291" cy="952876"/>
          </a:xfrm>
        </p:spPr>
        <p:txBody>
          <a:bodyPr/>
          <a:lstStyle/>
          <a:p>
            <a:pPr algn="ctr"/>
            <a:r>
              <a:rPr lang="en-US" altLang="zh-CN" sz="4800" dirty="0" smtClean="0"/>
              <a:t>Q &amp; A</a:t>
            </a:r>
            <a:endParaRPr lang="zh-CN" altLang="en-US" sz="4800" dirty="0"/>
          </a:p>
        </p:txBody>
      </p:sp>
    </p:spTree>
    <p:extLst>
      <p:ext uri="{BB962C8B-B14F-4D97-AF65-F5344CB8AC3E}">
        <p14:creationId xmlns:p14="http://schemas.microsoft.com/office/powerpoint/2010/main" val="36187824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20120" cy="4633911"/>
          </a:xfrm>
        </p:spPr>
        <p:txBody>
          <a:bodyPr/>
          <a:lstStyle/>
          <a:p>
            <a:r>
              <a:rPr lang="zh-CN" altLang="en-US" sz="1800" b="1" dirty="0" smtClean="0"/>
              <a:t>项目目的</a:t>
            </a:r>
            <a:endParaRPr lang="en-US" altLang="zh-CN" sz="1800" b="1" dirty="0" smtClean="0"/>
          </a:p>
          <a:p>
            <a:pPr marL="285750" indent="-285750">
              <a:buFont typeface="Arial" panose="020B0604020202020204" pitchFamily="34" charset="0"/>
              <a:buChar char="•"/>
            </a:pPr>
            <a:r>
              <a:rPr lang="zh-CN" altLang="en-US" sz="1800" dirty="0" smtClean="0"/>
              <a:t>帮助</a:t>
            </a:r>
            <a:r>
              <a:rPr lang="zh-CN" altLang="en-US" sz="1800" dirty="0"/>
              <a:t>北京团队建立一</a:t>
            </a:r>
            <a:r>
              <a:rPr lang="zh-CN" altLang="en-US" sz="1800" dirty="0" smtClean="0"/>
              <a:t>个交易监控的案例和特征库</a:t>
            </a:r>
            <a:endParaRPr lang="en-US" altLang="zh-CN" sz="1800" dirty="0" smtClean="0"/>
          </a:p>
          <a:p>
            <a:pPr marL="285750" indent="-285750">
              <a:buFont typeface="Arial" panose="020B0604020202020204" pitchFamily="34" charset="0"/>
              <a:buChar char="•"/>
            </a:pPr>
            <a:r>
              <a:rPr lang="zh-CN" altLang="en-US" sz="1800" dirty="0" smtClean="0"/>
              <a:t>支持</a:t>
            </a:r>
            <a:r>
              <a:rPr lang="en-US" altLang="zh-CN" sz="1800" dirty="0"/>
              <a:t>108</a:t>
            </a:r>
            <a:r>
              <a:rPr lang="zh-CN" altLang="en-US" sz="1800" dirty="0"/>
              <a:t>号文中的案例特征化、特征指标化的</a:t>
            </a:r>
            <a:r>
              <a:rPr lang="zh-CN" altLang="en-US" sz="1800" dirty="0" smtClean="0"/>
              <a:t>要求</a:t>
            </a:r>
            <a:endParaRPr lang="en-US" altLang="zh-CN" sz="1800" dirty="0" smtClean="0"/>
          </a:p>
          <a:p>
            <a:endParaRPr lang="en-US" altLang="zh-CN" sz="1800" dirty="0" smtClean="0"/>
          </a:p>
          <a:p>
            <a:r>
              <a:rPr lang="zh-CN" altLang="en-US" sz="1800" b="1" dirty="0" smtClean="0"/>
              <a:t>项目过程</a:t>
            </a:r>
            <a:endParaRPr lang="en-US" altLang="zh-CN" sz="1800" b="1" dirty="0" smtClean="0"/>
          </a:p>
          <a:p>
            <a:pPr marL="285750" indent="-285750">
              <a:buFont typeface="Arial" panose="020B0604020202020204" pitchFamily="34" charset="0"/>
              <a:buChar char="•"/>
            </a:pPr>
            <a:r>
              <a:rPr lang="zh-CN" altLang="en-US" sz="1800" dirty="0" smtClean="0"/>
              <a:t>在项目中，我们人工采集了</a:t>
            </a:r>
            <a:r>
              <a:rPr lang="en-US" altLang="zh-CN" sz="1800" dirty="0" smtClean="0"/>
              <a:t>APG</a:t>
            </a:r>
            <a:r>
              <a:rPr lang="zh-CN" altLang="en-US" sz="1800" dirty="0" smtClean="0"/>
              <a:t>等期刊的案例，并将大约</a:t>
            </a:r>
            <a:r>
              <a:rPr lang="en-US" altLang="zh-CN" sz="1800" dirty="0" smtClean="0"/>
              <a:t>1200</a:t>
            </a:r>
            <a:r>
              <a:rPr lang="zh-CN" altLang="en-US" sz="1800" dirty="0" smtClean="0"/>
              <a:t>份案例进行人工打标，映射到</a:t>
            </a:r>
            <a:r>
              <a:rPr lang="en-US" altLang="zh-CN" sz="1800" dirty="0" smtClean="0"/>
              <a:t>30</a:t>
            </a:r>
            <a:r>
              <a:rPr lang="zh-CN" altLang="en-US" sz="1800" dirty="0" smtClean="0"/>
              <a:t>多个相关的特征标签上</a:t>
            </a:r>
            <a:endParaRPr lang="en-US" altLang="zh-CN" sz="1800" dirty="0" smtClean="0"/>
          </a:p>
          <a:p>
            <a:pPr marL="285750" indent="-285750">
              <a:buFont typeface="Arial" panose="020B0604020202020204" pitchFamily="34" charset="0"/>
              <a:buChar char="•"/>
            </a:pPr>
            <a:r>
              <a:rPr lang="zh-CN" altLang="en-US" sz="1800" dirty="0" smtClean="0"/>
              <a:t>采用</a:t>
            </a:r>
            <a:r>
              <a:rPr lang="en-US" altLang="zh-CN" sz="1800" dirty="0" smtClean="0"/>
              <a:t>Logistic Regression</a:t>
            </a:r>
            <a:r>
              <a:rPr lang="zh-CN" altLang="en-US" sz="1800" dirty="0"/>
              <a:t>（逻辑回归）的分类算法，在某些标签上获得了</a:t>
            </a:r>
            <a:r>
              <a:rPr lang="en-US" altLang="zh-CN" sz="1800" dirty="0"/>
              <a:t>80%</a:t>
            </a:r>
            <a:r>
              <a:rPr lang="zh-CN" altLang="en-US" sz="1800" dirty="0"/>
              <a:t>以上的</a:t>
            </a:r>
            <a:r>
              <a:rPr lang="en-US" altLang="zh-CN" sz="1800" dirty="0"/>
              <a:t>F1 </a:t>
            </a:r>
            <a:r>
              <a:rPr lang="en-US" altLang="zh-CN" sz="1800" dirty="0" smtClean="0"/>
              <a:t>Score</a:t>
            </a:r>
          </a:p>
          <a:p>
            <a:pPr marL="285750" indent="-285750">
              <a:buFont typeface="Arial" panose="020B0604020202020204" pitchFamily="34" charset="0"/>
              <a:buChar char="•"/>
            </a:pPr>
            <a:r>
              <a:rPr lang="zh-CN" altLang="en-US" sz="1800" dirty="0" smtClean="0"/>
              <a:t>建立</a:t>
            </a:r>
            <a:r>
              <a:rPr lang="zh-CN" altLang="en-US" sz="1800" dirty="0"/>
              <a:t>了一个</a:t>
            </a:r>
            <a:r>
              <a:rPr lang="en-US" altLang="zh-CN" sz="1800" dirty="0"/>
              <a:t>Web</a:t>
            </a:r>
            <a:r>
              <a:rPr lang="zh-CN" altLang="en-US" sz="1800" dirty="0"/>
              <a:t>前端，可以用模型对新的案例进行自动打</a:t>
            </a:r>
            <a:r>
              <a:rPr lang="zh-CN" altLang="en-US" sz="1800" dirty="0" smtClean="0"/>
              <a:t>标和解释分析</a:t>
            </a:r>
            <a:endParaRPr lang="en-US" sz="1800" dirty="0"/>
          </a:p>
        </p:txBody>
      </p:sp>
      <p:sp>
        <p:nvSpPr>
          <p:cNvPr id="3" name="Title 2"/>
          <p:cNvSpPr>
            <a:spLocks noGrp="1"/>
          </p:cNvSpPr>
          <p:nvPr>
            <p:ph type="title"/>
          </p:nvPr>
        </p:nvSpPr>
        <p:spPr/>
        <p:txBody>
          <a:bodyPr/>
          <a:lstStyle/>
          <a:p>
            <a:r>
              <a:rPr lang="zh-CN" altLang="en-US" dirty="0" smtClean="0"/>
              <a:t>项目背景</a:t>
            </a:r>
            <a:endParaRPr lang="en-US" dirty="0"/>
          </a:p>
        </p:txBody>
      </p:sp>
    </p:spTree>
    <p:extLst>
      <p:ext uri="{BB962C8B-B14F-4D97-AF65-F5344CB8AC3E}">
        <p14:creationId xmlns:p14="http://schemas.microsoft.com/office/powerpoint/2010/main" val="35583960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9219" y="0"/>
            <a:ext cx="6280386" cy="6858000"/>
          </a:xfrm>
        </p:spPr>
      </p:pic>
      <p:sp>
        <p:nvSpPr>
          <p:cNvPr id="3" name="Title 2"/>
          <p:cNvSpPr>
            <a:spLocks noGrp="1"/>
          </p:cNvSpPr>
          <p:nvPr>
            <p:ph type="title"/>
          </p:nvPr>
        </p:nvSpPr>
        <p:spPr/>
        <p:txBody>
          <a:bodyPr/>
          <a:lstStyle/>
          <a:p>
            <a:r>
              <a:rPr lang="zh-CN" altLang="en-US" dirty="0" smtClean="0"/>
              <a:t>项目流程</a:t>
            </a:r>
            <a:endParaRPr lang="en-US" dirty="0"/>
          </a:p>
        </p:txBody>
      </p:sp>
      <p:sp>
        <p:nvSpPr>
          <p:cNvPr id="8" name="Content Placeholder 1"/>
          <p:cNvSpPr txBox="1">
            <a:spLocks/>
          </p:cNvSpPr>
          <p:nvPr/>
        </p:nvSpPr>
        <p:spPr>
          <a:xfrm>
            <a:off x="469900" y="1665290"/>
            <a:ext cx="4387850" cy="4633911"/>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4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4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4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4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4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r>
              <a:rPr lang="zh-CN" altLang="en-US" sz="1800" dirty="0" smtClean="0"/>
              <a:t>从期刊报告（</a:t>
            </a:r>
            <a:r>
              <a:rPr lang="en-US" altLang="zh-CN" sz="1800" dirty="0" smtClean="0"/>
              <a:t>PDF</a:t>
            </a:r>
            <a:r>
              <a:rPr lang="zh-CN" altLang="en-US" sz="1800" dirty="0" smtClean="0"/>
              <a:t>格式）收集案例文本</a:t>
            </a:r>
            <a:endParaRPr lang="en-US" altLang="zh-CN" sz="1800" dirty="0" smtClean="0"/>
          </a:p>
          <a:p>
            <a:pPr marL="342900" indent="-342900">
              <a:buFont typeface="+mj-lt"/>
              <a:buAutoNum type="arabicPeriod"/>
            </a:pPr>
            <a:r>
              <a:rPr lang="zh-CN" altLang="en-US" sz="1800" dirty="0" smtClean="0"/>
              <a:t>对采集的文本进行人工标注</a:t>
            </a:r>
            <a:endParaRPr lang="en-US" altLang="zh-CN" sz="1800" dirty="0" smtClean="0"/>
          </a:p>
          <a:p>
            <a:pPr marL="342900" indent="-342900">
              <a:buFont typeface="+mj-lt"/>
              <a:buAutoNum type="arabicPeriod"/>
            </a:pPr>
            <a:r>
              <a:rPr lang="zh-CN" altLang="en-US" sz="1800" dirty="0" smtClean="0"/>
              <a:t>利用标注数据对模型进行训练</a:t>
            </a:r>
            <a:endParaRPr lang="en-US" altLang="zh-CN" sz="1800" dirty="0" smtClean="0"/>
          </a:p>
          <a:p>
            <a:pPr marL="342900" indent="-342900">
              <a:buFont typeface="+mj-lt"/>
              <a:buAutoNum type="arabicPeriod"/>
            </a:pPr>
            <a:r>
              <a:rPr lang="zh-CN" altLang="en-US" sz="1800" dirty="0" smtClean="0"/>
              <a:t>评估模型表现结果</a:t>
            </a:r>
            <a:endParaRPr lang="en-US" altLang="zh-CN" sz="1800" dirty="0" smtClean="0"/>
          </a:p>
          <a:p>
            <a:pPr marL="342900" indent="-342900">
              <a:buFont typeface="+mj-lt"/>
              <a:buAutoNum type="arabicPeriod"/>
            </a:pPr>
            <a:r>
              <a:rPr lang="zh-CN" altLang="en-US" sz="1800" dirty="0" smtClean="0"/>
              <a:t>将模型部署到</a:t>
            </a:r>
            <a:r>
              <a:rPr lang="en-US" altLang="zh-CN" sz="1800" dirty="0" smtClean="0"/>
              <a:t>Web</a:t>
            </a:r>
            <a:r>
              <a:rPr lang="zh-CN" altLang="en-US" sz="1800" dirty="0" smtClean="0"/>
              <a:t>端</a:t>
            </a:r>
            <a:endParaRPr lang="en-US" altLang="zh-CN" sz="1800" dirty="0" smtClean="0"/>
          </a:p>
          <a:p>
            <a:pPr marL="342900" indent="-342900">
              <a:buFont typeface="+mj-lt"/>
              <a:buAutoNum type="arabicPeriod"/>
            </a:pPr>
            <a:r>
              <a:rPr lang="zh-CN" altLang="en-US" sz="1800" dirty="0" smtClean="0"/>
              <a:t>测试新数据</a:t>
            </a:r>
            <a:endParaRPr lang="en-US" altLang="zh-CN" sz="1800" dirty="0" smtClean="0"/>
          </a:p>
          <a:p>
            <a:pPr marL="342900" indent="-342900">
              <a:buFont typeface="+mj-lt"/>
              <a:buAutoNum type="arabicPeriod"/>
            </a:pPr>
            <a:endParaRPr lang="en-US" sz="1800" dirty="0"/>
          </a:p>
          <a:p>
            <a:r>
              <a:rPr lang="zh-CN" altLang="en-US" sz="1800" dirty="0" smtClean="0"/>
              <a:t>注：</a:t>
            </a:r>
            <a:r>
              <a:rPr lang="en-US" altLang="zh-CN" sz="1800" dirty="0" smtClean="0"/>
              <a:t>1-4</a:t>
            </a:r>
            <a:r>
              <a:rPr lang="zh-CN" altLang="en-US" sz="1800" dirty="0" smtClean="0"/>
              <a:t>为长期过程，如果准确率不够，则需要调整模型参数或者增加样本数量，以防止过拟合等问题</a:t>
            </a:r>
            <a:endParaRPr lang="en-US" sz="1800" dirty="0"/>
          </a:p>
        </p:txBody>
      </p:sp>
    </p:spTree>
    <p:extLst>
      <p:ext uri="{BB962C8B-B14F-4D97-AF65-F5344CB8AC3E}">
        <p14:creationId xmlns:p14="http://schemas.microsoft.com/office/powerpoint/2010/main" val="3974790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20120" cy="4633911"/>
          </a:xfrm>
        </p:spPr>
        <p:txBody>
          <a:bodyPr/>
          <a:lstStyle/>
          <a:p>
            <a:pPr marL="285750" indent="-285750">
              <a:buFont typeface="Arial" panose="020B0604020202020204" pitchFamily="34" charset="0"/>
              <a:buChar char="•"/>
            </a:pPr>
            <a:r>
              <a:rPr lang="zh-CN" altLang="en-US" sz="1800" dirty="0" smtClean="0"/>
              <a:t>分词（</a:t>
            </a:r>
            <a:r>
              <a:rPr lang="en-US" altLang="zh-CN" sz="1800" dirty="0" smtClean="0"/>
              <a:t>Word Segmentation</a:t>
            </a:r>
            <a:r>
              <a:rPr lang="zh-CN" altLang="en-US" sz="1800" dirty="0" smtClean="0"/>
              <a:t>）</a:t>
            </a:r>
            <a:endParaRPr lang="en-US" sz="1800" dirty="0"/>
          </a:p>
          <a:p>
            <a:pPr marL="285750" indent="-285750">
              <a:buFont typeface="Arial" panose="020B0604020202020204" pitchFamily="34" charset="0"/>
              <a:buChar char="•"/>
            </a:pPr>
            <a:r>
              <a:rPr lang="zh-CN" altLang="en-US" sz="1800" dirty="0" smtClean="0"/>
              <a:t>停用词（</a:t>
            </a:r>
            <a:r>
              <a:rPr lang="en-US" altLang="zh-CN" sz="1800" dirty="0" smtClean="0"/>
              <a:t>Stop Words</a:t>
            </a:r>
            <a:r>
              <a:rPr lang="zh-CN" altLang="en-US" sz="1800" dirty="0" smtClean="0"/>
              <a:t>）</a:t>
            </a:r>
            <a:endParaRPr lang="en-US" sz="1800" dirty="0"/>
          </a:p>
          <a:p>
            <a:pPr marL="285750" indent="-285750">
              <a:buFont typeface="Arial" panose="020B0604020202020204" pitchFamily="34" charset="0"/>
              <a:buChar char="•"/>
            </a:pPr>
            <a:r>
              <a:rPr lang="zh-CN" altLang="en-US" sz="1800" dirty="0" smtClean="0"/>
              <a:t>词袋模型（</a:t>
            </a:r>
            <a:r>
              <a:rPr lang="en-US" altLang="zh-CN" sz="1800" dirty="0" smtClean="0"/>
              <a:t>Bag of Words</a:t>
            </a:r>
            <a:r>
              <a:rPr lang="zh-CN" altLang="en-US" sz="1800" dirty="0" smtClean="0"/>
              <a:t>）</a:t>
            </a:r>
            <a:r>
              <a:rPr lang="en-US" altLang="zh-CN" sz="1800" dirty="0" smtClean="0"/>
              <a:t>- </a:t>
            </a:r>
            <a:r>
              <a:rPr lang="zh-CN" altLang="en-US" sz="1800" dirty="0" smtClean="0"/>
              <a:t>词频</a:t>
            </a:r>
            <a:r>
              <a:rPr lang="en-US" altLang="zh-CN" sz="1800" dirty="0" smtClean="0"/>
              <a:t> </a:t>
            </a:r>
            <a:r>
              <a:rPr lang="en-US" altLang="zh-CN" sz="1800" dirty="0"/>
              <a:t>vs </a:t>
            </a:r>
            <a:r>
              <a:rPr lang="en-US" altLang="zh-CN" sz="1800" dirty="0" smtClean="0"/>
              <a:t>TF-IDF</a:t>
            </a:r>
          </a:p>
          <a:p>
            <a:pPr marL="285750" indent="-285750">
              <a:buFont typeface="Arial" panose="020B0604020202020204" pitchFamily="34" charset="0"/>
              <a:buChar char="•"/>
            </a:pPr>
            <a:r>
              <a:rPr lang="zh-CN" altLang="en-US" sz="1800" dirty="0" smtClean="0">
                <a:solidFill>
                  <a:schemeClr val="bg2">
                    <a:lumMod val="90000"/>
                  </a:schemeClr>
                </a:solidFill>
              </a:rPr>
              <a:t>词嵌入（</a:t>
            </a:r>
            <a:r>
              <a:rPr lang="en-US" altLang="zh-CN" sz="1800" dirty="0" smtClean="0">
                <a:solidFill>
                  <a:schemeClr val="bg2">
                    <a:lumMod val="90000"/>
                  </a:schemeClr>
                </a:solidFill>
              </a:rPr>
              <a:t>Word Embedding</a:t>
            </a:r>
            <a:r>
              <a:rPr lang="zh-CN" altLang="en-US" sz="1800" dirty="0" smtClean="0">
                <a:solidFill>
                  <a:schemeClr val="bg2">
                    <a:lumMod val="90000"/>
                  </a:schemeClr>
                </a:solidFill>
              </a:rPr>
              <a:t>）</a:t>
            </a:r>
            <a:endParaRPr lang="en-US" altLang="zh-CN" sz="1800" dirty="0" smtClean="0">
              <a:solidFill>
                <a:schemeClr val="bg2">
                  <a:lumMod val="90000"/>
                </a:schemeClr>
              </a:solidFill>
            </a:endParaRPr>
          </a:p>
          <a:p>
            <a:pPr marL="285750" indent="-285750">
              <a:buFont typeface="Arial" panose="020B0604020202020204" pitchFamily="34" charset="0"/>
              <a:buChar char="•"/>
            </a:pPr>
            <a:r>
              <a:rPr lang="zh-CN" altLang="en-US" sz="1800" dirty="0" smtClean="0">
                <a:solidFill>
                  <a:schemeClr val="bg2">
                    <a:lumMod val="90000"/>
                  </a:schemeClr>
                </a:solidFill>
              </a:rPr>
              <a:t>词性标注（</a:t>
            </a:r>
            <a:r>
              <a:rPr lang="en-US" altLang="zh-CN" sz="1800" dirty="0" smtClean="0">
                <a:solidFill>
                  <a:schemeClr val="bg2">
                    <a:lumMod val="90000"/>
                  </a:schemeClr>
                </a:solidFill>
              </a:rPr>
              <a:t>POS Tagging</a:t>
            </a:r>
            <a:r>
              <a:rPr lang="zh-CN" altLang="en-US" sz="1800" dirty="0" smtClean="0">
                <a:solidFill>
                  <a:schemeClr val="bg2">
                    <a:lumMod val="90000"/>
                  </a:schemeClr>
                </a:solidFill>
              </a:rPr>
              <a:t>）</a:t>
            </a:r>
            <a:endParaRPr lang="en-US" altLang="zh-CN" sz="1800" dirty="0" smtClean="0">
              <a:solidFill>
                <a:schemeClr val="bg2">
                  <a:lumMod val="90000"/>
                </a:schemeClr>
              </a:solidFill>
            </a:endParaRPr>
          </a:p>
          <a:p>
            <a:pPr marL="285750" indent="-285750">
              <a:buFont typeface="Arial" panose="020B0604020202020204" pitchFamily="34" charset="0"/>
              <a:buChar char="•"/>
            </a:pPr>
            <a:r>
              <a:rPr lang="zh-CN" altLang="en-US" sz="1800" dirty="0">
                <a:solidFill>
                  <a:schemeClr val="bg2">
                    <a:lumMod val="90000"/>
                  </a:schemeClr>
                </a:solidFill>
              </a:rPr>
              <a:t>命名</a:t>
            </a:r>
            <a:r>
              <a:rPr lang="zh-CN" altLang="en-US" sz="1800" dirty="0" smtClean="0">
                <a:solidFill>
                  <a:schemeClr val="bg2">
                    <a:lumMod val="90000"/>
                  </a:schemeClr>
                </a:solidFill>
              </a:rPr>
              <a:t>实体识别（</a:t>
            </a:r>
            <a:r>
              <a:rPr lang="en-US" altLang="zh-CN" sz="1800" dirty="0" smtClean="0">
                <a:solidFill>
                  <a:schemeClr val="bg2">
                    <a:lumMod val="90000"/>
                  </a:schemeClr>
                </a:solidFill>
              </a:rPr>
              <a:t>NER</a:t>
            </a:r>
            <a:r>
              <a:rPr lang="zh-CN" altLang="en-US" sz="1800" dirty="0" smtClean="0">
                <a:solidFill>
                  <a:schemeClr val="bg2">
                    <a:lumMod val="90000"/>
                  </a:schemeClr>
                </a:solidFill>
              </a:rPr>
              <a:t>）</a:t>
            </a:r>
            <a:endParaRPr lang="en-US" sz="1800" dirty="0">
              <a:solidFill>
                <a:schemeClr val="bg2">
                  <a:lumMod val="90000"/>
                </a:schemeClr>
              </a:solidFill>
            </a:endParaRPr>
          </a:p>
        </p:txBody>
      </p:sp>
      <p:sp>
        <p:nvSpPr>
          <p:cNvPr id="3" name="Title 2"/>
          <p:cNvSpPr>
            <a:spLocks noGrp="1"/>
          </p:cNvSpPr>
          <p:nvPr>
            <p:ph type="title"/>
          </p:nvPr>
        </p:nvSpPr>
        <p:spPr/>
        <p:txBody>
          <a:bodyPr/>
          <a:lstStyle/>
          <a:p>
            <a:r>
              <a:rPr lang="zh-CN" altLang="en-US" dirty="0" smtClean="0"/>
              <a:t>文本预处理 </a:t>
            </a:r>
            <a:r>
              <a:rPr lang="en-US" altLang="zh-CN" dirty="0" smtClean="0"/>
              <a:t>Text Preprocessing</a:t>
            </a:r>
            <a:endParaRPr lang="en-US" dirty="0"/>
          </a:p>
        </p:txBody>
      </p:sp>
    </p:spTree>
    <p:extLst>
      <p:ext uri="{BB962C8B-B14F-4D97-AF65-F5344CB8AC3E}">
        <p14:creationId xmlns:p14="http://schemas.microsoft.com/office/powerpoint/2010/main" val="19232542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zh-CN" altLang="en-US" sz="1800" b="1" dirty="0" smtClean="0"/>
              <a:t>分词</a:t>
            </a:r>
            <a:r>
              <a:rPr lang="zh-CN" altLang="en-US" sz="1800" dirty="0" smtClean="0"/>
              <a:t>就是对将连续的由词语构成的句子或段落用某种方式分割成词语或短语，以方便后续的文字处理</a:t>
            </a:r>
            <a:endParaRPr lang="en-US" altLang="zh-CN" sz="1800" dirty="0" smtClean="0"/>
          </a:p>
          <a:p>
            <a:pPr marL="285750" indent="-285750">
              <a:buFont typeface="Arial" panose="020B0604020202020204" pitchFamily="34" charset="0"/>
              <a:buChar char="•"/>
            </a:pPr>
            <a:endParaRPr lang="en-US" sz="1800" dirty="0"/>
          </a:p>
          <a:p>
            <a:r>
              <a:rPr lang="zh-CN" altLang="en-US" sz="1800" b="1" dirty="0" smtClean="0"/>
              <a:t>英文分词</a:t>
            </a:r>
            <a:endParaRPr lang="en-US" altLang="zh-CN" sz="1800" b="1" dirty="0" smtClean="0"/>
          </a:p>
          <a:p>
            <a:pPr marL="285750" indent="-285750">
              <a:buFont typeface="Arial" panose="020B0604020202020204" pitchFamily="34" charset="0"/>
              <a:buChar char="•"/>
            </a:pPr>
            <a:r>
              <a:rPr lang="zh-CN" altLang="en-US" sz="1800" dirty="0" smtClean="0"/>
              <a:t>英文分词相对来说比较简单容易，单词或短语一般由空格来分割</a:t>
            </a:r>
            <a:endParaRPr lang="en-US" altLang="zh-CN" sz="1800" dirty="0" smtClean="0"/>
          </a:p>
          <a:p>
            <a:pPr marL="285750" indent="-285750">
              <a:buFont typeface="Arial" panose="020B0604020202020204" pitchFamily="34" charset="0"/>
              <a:buChar char="•"/>
            </a:pPr>
            <a:r>
              <a:rPr lang="zh-CN" altLang="en-US" sz="1800" dirty="0" smtClean="0"/>
              <a:t>工具：</a:t>
            </a:r>
            <a:r>
              <a:rPr lang="en-US" altLang="zh-CN" sz="1800" dirty="0" err="1" smtClean="0"/>
              <a:t>nltk</a:t>
            </a:r>
            <a:endParaRPr lang="en-US" altLang="zh-CN" sz="1800" dirty="0" smtClean="0"/>
          </a:p>
          <a:p>
            <a:pPr marL="285750" indent="-285750">
              <a:buFont typeface="Arial" panose="020B0604020202020204" pitchFamily="34" charset="0"/>
              <a:buChar char="•"/>
            </a:pPr>
            <a:endParaRPr lang="en-US" altLang="zh-CN" sz="1800" dirty="0"/>
          </a:p>
          <a:p>
            <a:r>
              <a:rPr lang="zh-CN" altLang="en-US" sz="1800" b="1" dirty="0" smtClean="0"/>
              <a:t>中文分词</a:t>
            </a:r>
            <a:endParaRPr lang="en-US" altLang="zh-CN" sz="1800" b="1" dirty="0" smtClean="0"/>
          </a:p>
          <a:p>
            <a:pPr marL="285750" indent="-285750">
              <a:buFont typeface="Arial" panose="020B0604020202020204" pitchFamily="34" charset="0"/>
              <a:buChar char="•"/>
            </a:pPr>
            <a:r>
              <a:rPr lang="zh-CN" altLang="en-US" sz="1800" dirty="0" smtClean="0"/>
              <a:t>中文分词由于没有专门的划界符号（例如空格），因此比英文分词要复杂得多，困难得多</a:t>
            </a:r>
            <a:endParaRPr lang="en-US" altLang="zh-CN" sz="1800" dirty="0" smtClean="0"/>
          </a:p>
          <a:p>
            <a:pPr marL="285750" indent="-285750">
              <a:buFont typeface="Arial" panose="020B0604020202020204" pitchFamily="34" charset="0"/>
              <a:buChar char="•"/>
            </a:pPr>
            <a:r>
              <a:rPr lang="zh-CN" altLang="en-US" sz="1800" dirty="0" smtClean="0"/>
              <a:t>工具：</a:t>
            </a:r>
            <a:r>
              <a:rPr lang="en-US" altLang="zh-CN" sz="1800" dirty="0" err="1" smtClean="0"/>
              <a:t>jieba</a:t>
            </a:r>
            <a:r>
              <a:rPr lang="en-US" altLang="zh-CN" sz="1800" dirty="0" smtClean="0"/>
              <a:t>, </a:t>
            </a:r>
            <a:r>
              <a:rPr lang="en-US" altLang="zh-CN" sz="1800" dirty="0" err="1" smtClean="0"/>
              <a:t>HanLP</a:t>
            </a:r>
            <a:endParaRPr lang="en-US" altLang="zh-CN" sz="1800" dirty="0" smtClean="0"/>
          </a:p>
          <a:p>
            <a:endParaRPr lang="en-US" sz="1800" dirty="0"/>
          </a:p>
        </p:txBody>
      </p:sp>
      <p:sp>
        <p:nvSpPr>
          <p:cNvPr id="3" name="Title 2"/>
          <p:cNvSpPr>
            <a:spLocks noGrp="1"/>
          </p:cNvSpPr>
          <p:nvPr>
            <p:ph type="title"/>
          </p:nvPr>
        </p:nvSpPr>
        <p:spPr/>
        <p:txBody>
          <a:bodyPr/>
          <a:lstStyle/>
          <a:p>
            <a:r>
              <a:rPr lang="zh-CN" altLang="en-US" dirty="0" smtClean="0"/>
              <a:t>文本预处理 </a:t>
            </a:r>
            <a:r>
              <a:rPr lang="en-US" altLang="zh-CN" dirty="0" smtClean="0"/>
              <a:t>– </a:t>
            </a:r>
            <a:r>
              <a:rPr lang="zh-CN" altLang="en-US" dirty="0" smtClean="0"/>
              <a:t>分词</a:t>
            </a:r>
            <a:endParaRPr lang="en-US" dirty="0"/>
          </a:p>
        </p:txBody>
      </p:sp>
    </p:spTree>
    <p:extLst>
      <p:ext uri="{BB962C8B-B14F-4D97-AF65-F5344CB8AC3E}">
        <p14:creationId xmlns:p14="http://schemas.microsoft.com/office/powerpoint/2010/main" val="24181561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11131550" cy="4633911"/>
          </a:xfrm>
        </p:spPr>
        <p:txBody>
          <a:bodyPr/>
          <a:lstStyle/>
          <a:p>
            <a:r>
              <a:rPr lang="zh-CN" altLang="en-US" sz="1800" b="1" dirty="0" smtClean="0"/>
              <a:t>停用词</a:t>
            </a:r>
            <a:endParaRPr lang="en-US" altLang="zh-CN" sz="1800" b="1" dirty="0" smtClean="0"/>
          </a:p>
          <a:p>
            <a:pPr marL="285750" indent="-285750">
              <a:buFont typeface="Arial" panose="020B0604020202020204" pitchFamily="34" charset="0"/>
              <a:buChar char="•"/>
            </a:pPr>
            <a:r>
              <a:rPr lang="zh-CN" altLang="en-US" sz="1800" dirty="0" smtClean="0"/>
              <a:t>在自然语言处理中，很多较为常用的词，例如冠词（</a:t>
            </a:r>
            <a:r>
              <a:rPr lang="en-US" altLang="zh-CN" sz="1800" dirty="0" smtClean="0"/>
              <a:t>the</a:t>
            </a:r>
            <a:r>
              <a:rPr lang="zh-CN" altLang="en-US" sz="1800" dirty="0" smtClean="0"/>
              <a:t>、</a:t>
            </a:r>
            <a:r>
              <a:rPr lang="en-US" altLang="zh-CN" sz="1800" dirty="0" smtClean="0"/>
              <a:t>a</a:t>
            </a:r>
            <a:r>
              <a:rPr lang="zh-CN" altLang="en-US" sz="1800" dirty="0" smtClean="0"/>
              <a:t>、</a:t>
            </a:r>
            <a:r>
              <a:rPr lang="en-US" altLang="zh-CN" sz="1800" dirty="0" smtClean="0"/>
              <a:t>an</a:t>
            </a:r>
            <a:r>
              <a:rPr lang="zh-CN" altLang="en-US" sz="1800" dirty="0" smtClean="0"/>
              <a:t>）和常用谓语（</a:t>
            </a:r>
            <a:r>
              <a:rPr lang="en-US" altLang="zh-CN" sz="1800" dirty="0" smtClean="0"/>
              <a:t>is</a:t>
            </a:r>
            <a:r>
              <a:rPr lang="zh-CN" altLang="en-US" sz="1800" dirty="0" smtClean="0"/>
              <a:t>、</a:t>
            </a:r>
            <a:r>
              <a:rPr lang="en-US" altLang="zh-CN" sz="1800" dirty="0" smtClean="0"/>
              <a:t>are</a:t>
            </a:r>
            <a:r>
              <a:rPr lang="zh-CN" altLang="en-US" sz="1800" dirty="0" smtClean="0"/>
              <a:t>）等在文本中大量出现，对于文本处理是干扰信息和噪音，一般需要剔除掉</a:t>
            </a:r>
            <a:endParaRPr lang="en-US" altLang="zh-CN" sz="1800" dirty="0"/>
          </a:p>
          <a:p>
            <a:pPr marL="285750" indent="-285750">
              <a:buFont typeface="Arial" panose="020B0604020202020204" pitchFamily="34" charset="0"/>
              <a:buChar char="•"/>
            </a:pPr>
            <a:r>
              <a:rPr lang="zh-CN" altLang="en-US" sz="1800" dirty="0" smtClean="0"/>
              <a:t>工具</a:t>
            </a:r>
            <a:r>
              <a:rPr lang="zh-CN" altLang="en-US" sz="1800" dirty="0"/>
              <a:t>：</a:t>
            </a:r>
            <a:r>
              <a:rPr lang="en-US" altLang="zh-CN" sz="1800" dirty="0" err="1" smtClean="0"/>
              <a:t>nltk.corpus.stopwords</a:t>
            </a:r>
            <a:endParaRPr lang="en-US" altLang="zh-CN" sz="1800" dirty="0" smtClean="0"/>
          </a:p>
        </p:txBody>
      </p:sp>
      <p:sp>
        <p:nvSpPr>
          <p:cNvPr id="3" name="Title 2"/>
          <p:cNvSpPr>
            <a:spLocks noGrp="1"/>
          </p:cNvSpPr>
          <p:nvPr>
            <p:ph type="title"/>
          </p:nvPr>
        </p:nvSpPr>
        <p:spPr/>
        <p:txBody>
          <a:bodyPr/>
          <a:lstStyle/>
          <a:p>
            <a:r>
              <a:rPr lang="zh-CN" altLang="en-US" dirty="0" smtClean="0"/>
              <a:t>文本预处理 </a:t>
            </a:r>
            <a:r>
              <a:rPr lang="en-US" altLang="zh-CN" dirty="0" smtClean="0"/>
              <a:t>– </a:t>
            </a:r>
            <a:r>
              <a:rPr lang="zh-CN" altLang="en-US" dirty="0" smtClean="0"/>
              <a:t>停用词</a:t>
            </a:r>
            <a:endParaRPr lang="en-US" dirty="0"/>
          </a:p>
        </p:txBody>
      </p:sp>
      <p:pic>
        <p:nvPicPr>
          <p:cNvPr id="4" name="Picture 3"/>
          <p:cNvPicPr>
            <a:picLocks noChangeAspect="1"/>
          </p:cNvPicPr>
          <p:nvPr/>
        </p:nvPicPr>
        <p:blipFill>
          <a:blip r:embed="rId3"/>
          <a:stretch>
            <a:fillRect/>
          </a:stretch>
        </p:blipFill>
        <p:spPr>
          <a:xfrm>
            <a:off x="363378" y="3511039"/>
            <a:ext cx="11465243" cy="2483995"/>
          </a:xfrm>
          <a:prstGeom prst="rect">
            <a:avLst/>
          </a:prstGeom>
        </p:spPr>
      </p:pic>
    </p:spTree>
    <p:extLst>
      <p:ext uri="{BB962C8B-B14F-4D97-AF65-F5344CB8AC3E}">
        <p14:creationId xmlns:p14="http://schemas.microsoft.com/office/powerpoint/2010/main" val="42469833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4502150" cy="4633911"/>
          </a:xfrm>
        </p:spPr>
        <p:txBody>
          <a:bodyPr/>
          <a:lstStyle/>
          <a:p>
            <a:r>
              <a:rPr lang="zh-CN" altLang="en-US" sz="1800" b="1" dirty="0" smtClean="0"/>
              <a:t>定义</a:t>
            </a:r>
            <a:endParaRPr lang="en-US" altLang="zh-CN" sz="1800" b="1" dirty="0" smtClean="0"/>
          </a:p>
          <a:p>
            <a:pPr marL="285750" indent="-285750">
              <a:buFont typeface="Arial" panose="020B0604020202020204" pitchFamily="34" charset="0"/>
              <a:buChar char="•"/>
            </a:pPr>
            <a:r>
              <a:rPr lang="zh-CN" altLang="en-US" sz="1800" dirty="0" smtClean="0"/>
              <a:t>不考虑词语的顺序和语法，只考虑该词是否出现在文档中</a:t>
            </a:r>
            <a:endParaRPr lang="en-US" altLang="zh-CN" sz="1800" dirty="0" smtClean="0"/>
          </a:p>
          <a:p>
            <a:pPr marL="285750" indent="-285750">
              <a:buFont typeface="Arial" panose="020B0604020202020204" pitchFamily="34" charset="0"/>
              <a:buChar char="•"/>
            </a:pPr>
            <a:r>
              <a:rPr lang="zh-CN" altLang="en-US" sz="1800" dirty="0" smtClean="0"/>
              <a:t>词袋为所有待处理文档的词语的集合</a:t>
            </a:r>
            <a:endParaRPr lang="en-US" altLang="zh-CN" sz="1800" dirty="0" smtClean="0"/>
          </a:p>
          <a:p>
            <a:pPr marL="285750" indent="-285750">
              <a:buFont typeface="Arial" panose="020B0604020202020204" pitchFamily="34" charset="0"/>
              <a:buChar char="•"/>
            </a:pPr>
            <a:r>
              <a:rPr lang="zh-CN" altLang="en-US" sz="1800" dirty="0"/>
              <a:t>每一</a:t>
            </a:r>
            <a:r>
              <a:rPr lang="zh-CN" altLang="en-US" sz="1800" dirty="0" smtClean="0"/>
              <a:t>个文档由词袋各元素来表示成词向量</a:t>
            </a:r>
            <a:endParaRPr lang="en-US" altLang="zh-CN" sz="1800" dirty="0" smtClean="0"/>
          </a:p>
          <a:p>
            <a:pPr marL="285750" indent="-285750">
              <a:buFont typeface="Arial" panose="020B0604020202020204" pitchFamily="34" charset="0"/>
              <a:buChar char="•"/>
            </a:pPr>
            <a:r>
              <a:rPr lang="zh-CN" altLang="en-US" sz="1800" dirty="0" smtClean="0"/>
              <a:t>词向量可以为词频，也可以为权重</a:t>
            </a:r>
            <a:endParaRPr lang="en-US" altLang="zh-CN" sz="1800" dirty="0" smtClean="0"/>
          </a:p>
          <a:p>
            <a:pPr marL="285750" indent="-285750">
              <a:buFont typeface="Arial" panose="020B0604020202020204" pitchFamily="34" charset="0"/>
              <a:buChar char="•"/>
            </a:pPr>
            <a:endParaRPr lang="en-US" altLang="zh-CN" sz="1800" dirty="0" smtClean="0"/>
          </a:p>
        </p:txBody>
      </p:sp>
      <p:sp>
        <p:nvSpPr>
          <p:cNvPr id="3" name="Title 2"/>
          <p:cNvSpPr>
            <a:spLocks noGrp="1"/>
          </p:cNvSpPr>
          <p:nvPr>
            <p:ph type="title"/>
          </p:nvPr>
        </p:nvSpPr>
        <p:spPr/>
        <p:txBody>
          <a:bodyPr/>
          <a:lstStyle/>
          <a:p>
            <a:r>
              <a:rPr lang="zh-CN" altLang="en-US" dirty="0" smtClean="0"/>
              <a:t>文本预处理 </a:t>
            </a:r>
            <a:r>
              <a:rPr lang="en-US" altLang="zh-CN" dirty="0" smtClean="0"/>
              <a:t>– </a:t>
            </a:r>
            <a:r>
              <a:rPr lang="zh-CN" altLang="en-US" dirty="0" smtClean="0"/>
              <a:t>词袋模型</a:t>
            </a:r>
            <a:endParaRPr lang="en-US" dirty="0"/>
          </a:p>
        </p:txBody>
      </p:sp>
      <p:pic>
        <p:nvPicPr>
          <p:cNvPr id="5122" name="Picture 2" descr="https://img-blog.csdn.net/20180809190539471?watermark/2/text/aHR0cHM6Ly9ibG9nLmNzZG4ubmV0L0phc3Rlcl93aXNkb20=/font/5a6L5L2T/fontsize/400/fill/I0JBQkFCMA==/dissolv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1919922"/>
            <a:ext cx="6010275"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609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900" y="1665290"/>
            <a:ext cx="4502150" cy="4633911"/>
          </a:xfrm>
        </p:spPr>
        <p:txBody>
          <a:bodyPr/>
          <a:lstStyle/>
          <a:p>
            <a:r>
              <a:rPr lang="zh-CN" altLang="en-US" sz="1800" b="1" dirty="0"/>
              <a:t>词频</a:t>
            </a:r>
            <a:r>
              <a:rPr lang="en-US" altLang="zh-CN" sz="1800" b="1" dirty="0" smtClean="0"/>
              <a:t> vs TF-IDF</a:t>
            </a:r>
          </a:p>
          <a:p>
            <a:pPr marL="285750" indent="-285750">
              <a:buFont typeface="Arial" panose="020B0604020202020204" pitchFamily="34" charset="0"/>
              <a:buChar char="•"/>
            </a:pPr>
            <a:r>
              <a:rPr lang="zh-CN" altLang="en-US" sz="1800" dirty="0" smtClean="0"/>
              <a:t>词频是最简单的模型；而</a:t>
            </a:r>
            <a:r>
              <a:rPr lang="en-US" altLang="zh-CN" sz="1800" dirty="0" smtClean="0"/>
              <a:t>TF-IDF</a:t>
            </a:r>
            <a:r>
              <a:rPr lang="zh-CN" altLang="en-US" sz="1800" dirty="0" smtClean="0"/>
              <a:t>要求对所有文档提前进行处理，因此需要更多的计算量</a:t>
            </a:r>
            <a:endParaRPr lang="en-US" altLang="zh-CN" sz="1800" dirty="0" smtClean="0"/>
          </a:p>
          <a:p>
            <a:pPr marL="285750" indent="-285750">
              <a:buFont typeface="Arial" panose="020B0604020202020204" pitchFamily="34" charset="0"/>
              <a:buChar char="•"/>
            </a:pPr>
            <a:r>
              <a:rPr lang="zh-CN" altLang="en-US" sz="1800" dirty="0" smtClean="0"/>
              <a:t>词频模型没有消除常用词对词语重要度的影响</a:t>
            </a:r>
            <a:r>
              <a:rPr lang="zh-CN" altLang="en-US" sz="1800" dirty="0"/>
              <a:t>，因此预期</a:t>
            </a:r>
            <a:r>
              <a:rPr lang="zh-CN" altLang="en-US" sz="1800" dirty="0" smtClean="0"/>
              <a:t>表现没有</a:t>
            </a:r>
            <a:r>
              <a:rPr lang="en-US" altLang="zh-CN" sz="1800" dirty="0" smtClean="0"/>
              <a:t>TF-IDF</a:t>
            </a:r>
            <a:r>
              <a:rPr lang="zh-CN" altLang="en-US" sz="1800" dirty="0" smtClean="0"/>
              <a:t>模型好</a:t>
            </a:r>
            <a:endParaRPr lang="en-US" altLang="zh-CN" sz="1800" dirty="0" smtClean="0"/>
          </a:p>
          <a:p>
            <a:pPr marL="285750" indent="-285750">
              <a:buFont typeface="Arial" panose="020B0604020202020204" pitchFamily="34" charset="0"/>
              <a:buChar char="•"/>
            </a:pPr>
            <a:r>
              <a:rPr lang="zh-CN" altLang="en-US" sz="1800" dirty="0" smtClean="0"/>
              <a:t>在本项目中，词频模型的表现比</a:t>
            </a:r>
            <a:r>
              <a:rPr lang="en-US" altLang="zh-CN" sz="1800" dirty="0" smtClean="0"/>
              <a:t>TF-IDF</a:t>
            </a:r>
            <a:r>
              <a:rPr lang="zh-CN" altLang="en-US" sz="1800" dirty="0" smtClean="0"/>
              <a:t>要好，可能是来自于数据质量不高、和类别分布稀疏的因素</a:t>
            </a:r>
            <a:endParaRPr lang="en-US" altLang="zh-CN" sz="1800" dirty="0" smtClean="0"/>
          </a:p>
          <a:p>
            <a:pPr marL="285750" indent="-285750">
              <a:buFont typeface="Arial" panose="020B0604020202020204" pitchFamily="34" charset="0"/>
              <a:buChar char="•"/>
            </a:pPr>
            <a:r>
              <a:rPr lang="zh-CN" altLang="en-US" sz="1800" dirty="0" smtClean="0"/>
              <a:t>建议对两种模型分别进行测试，以最终表现结果选择合适的模型</a:t>
            </a:r>
            <a:endParaRPr lang="en-US" altLang="zh-CN" sz="1800" dirty="0" smtClean="0"/>
          </a:p>
        </p:txBody>
      </p:sp>
      <p:sp>
        <p:nvSpPr>
          <p:cNvPr id="3" name="Title 2"/>
          <p:cNvSpPr>
            <a:spLocks noGrp="1"/>
          </p:cNvSpPr>
          <p:nvPr>
            <p:ph type="title"/>
          </p:nvPr>
        </p:nvSpPr>
        <p:spPr/>
        <p:txBody>
          <a:bodyPr/>
          <a:lstStyle/>
          <a:p>
            <a:r>
              <a:rPr lang="zh-CN" altLang="en-US" dirty="0" smtClean="0"/>
              <a:t>文本预处理 </a:t>
            </a:r>
            <a:r>
              <a:rPr lang="en-US" altLang="zh-CN" dirty="0" smtClean="0"/>
              <a:t>– </a:t>
            </a:r>
            <a:r>
              <a:rPr lang="zh-CN" altLang="en-US" dirty="0" smtClean="0"/>
              <a:t>词袋模型</a:t>
            </a:r>
            <a:endParaRPr lang="en-US" dirty="0"/>
          </a:p>
        </p:txBody>
      </p:sp>
      <p:pic>
        <p:nvPicPr>
          <p:cNvPr id="5122" name="Picture 2" descr="https://img-blog.csdn.net/20180809190539471?watermark/2/text/aHR0cHM6Ly9ibG9nLmNzZG4ubmV0L0phc3Rlcl93aXNkb20=/font/5a6L5L2T/fontsize/400/fill/I0JBQkFCMA==/dissolv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1919922"/>
            <a:ext cx="6010275"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3336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new">
      <a:dk1>
        <a:sysClr val="windowText" lastClr="000000"/>
      </a:dk1>
      <a:lt1>
        <a:sysClr val="window" lastClr="FFFFFF"/>
      </a:lt1>
      <a:dk2>
        <a:srgbClr val="53565A"/>
      </a:dk2>
      <a:lt2>
        <a:srgbClr val="D0D0CE"/>
      </a:lt2>
      <a:accent1>
        <a:srgbClr val="86BC25"/>
      </a:accent1>
      <a:accent2>
        <a:srgbClr val="046A38"/>
      </a:accent2>
      <a:accent3>
        <a:srgbClr val="00A3E0"/>
      </a:accent3>
      <a:accent4>
        <a:srgbClr val="012169"/>
      </a:accent4>
      <a:accent5>
        <a:srgbClr val="0097A9"/>
      </a:accent5>
      <a:accent6>
        <a:srgbClr val="75787B"/>
      </a:accent6>
      <a:hlink>
        <a:srgbClr val="00A3E0"/>
      </a:hlink>
      <a:folHlink>
        <a:srgbClr val="53565A"/>
      </a:folHlink>
    </a:clrScheme>
    <a:fontScheme name="Deloitte">
      <a:majorFont>
        <a:latin typeface="Verdana"/>
        <a:ea typeface="华文细黑"/>
        <a:cs typeface=""/>
      </a:majorFont>
      <a:minorFont>
        <a:latin typeface="Verdan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 Template_SC.potx" id="{B0897CD4-9292-4996-A446-87AC93C029FC}" vid="{DB5E5A35-3035-4E2D-A20C-C389938581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oitte new">
      <a:dk1>
        <a:sysClr val="windowText" lastClr="000000"/>
      </a:dk1>
      <a:lt1>
        <a:sysClr val="window" lastClr="FFFFFF"/>
      </a:lt1>
      <a:dk2>
        <a:srgbClr val="53565A"/>
      </a:dk2>
      <a:lt2>
        <a:srgbClr val="D0D0CE"/>
      </a:lt2>
      <a:accent1>
        <a:srgbClr val="86BC25"/>
      </a:accent1>
      <a:accent2>
        <a:srgbClr val="046A38"/>
      </a:accent2>
      <a:accent3>
        <a:srgbClr val="00A3E0"/>
      </a:accent3>
      <a:accent4>
        <a:srgbClr val="012169"/>
      </a:accent4>
      <a:accent5>
        <a:srgbClr val="0097A9"/>
      </a:accent5>
      <a:accent6>
        <a:srgbClr val="75787B"/>
      </a:accent6>
      <a:hlink>
        <a:srgbClr val="00A3E0"/>
      </a:hlink>
      <a:folHlink>
        <a:srgbClr val="5356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Deloitte_16_9_Onscreen Template_SC</Template>
  <TotalTime>3148</TotalTime>
  <Words>2451</Words>
  <Application>Microsoft Office PowerPoint</Application>
  <PresentationFormat>Widescreen</PresentationFormat>
  <Paragraphs>199</Paragraphs>
  <Slides>24</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Arial Unicode MS</vt:lpstr>
      <vt:lpstr>Open Sans</vt:lpstr>
      <vt:lpstr>华文细黑</vt:lpstr>
      <vt:lpstr>宋体</vt:lpstr>
      <vt:lpstr>Arial</vt:lpstr>
      <vt:lpstr>Verdana</vt:lpstr>
      <vt:lpstr>Wingdings 2</vt:lpstr>
      <vt:lpstr>Deloitte_US_Onscreen</vt:lpstr>
      <vt:lpstr>think-cell Slide</vt:lpstr>
      <vt:lpstr>NLP项目实战 文本分类</vt:lpstr>
      <vt:lpstr>Agenda</vt:lpstr>
      <vt:lpstr>项目背景</vt:lpstr>
      <vt:lpstr>项目流程</vt:lpstr>
      <vt:lpstr>文本预处理 Text Preprocessing</vt:lpstr>
      <vt:lpstr>文本预处理 – 分词</vt:lpstr>
      <vt:lpstr>文本预处理 – 停用词</vt:lpstr>
      <vt:lpstr>文本预处理 – 词袋模型</vt:lpstr>
      <vt:lpstr>文本预处理 – 词袋模型</vt:lpstr>
      <vt:lpstr>文本分类算法</vt:lpstr>
      <vt:lpstr>文本分类算法 - 逻辑回归 Logistic Regression</vt:lpstr>
      <vt:lpstr>文本分类算法 – 朴素贝叶斯 Naïve Bayes</vt:lpstr>
      <vt:lpstr>文本分类算法 – 朴素贝叶斯 Naïve Bayes</vt:lpstr>
      <vt:lpstr>文本分类算法 – 支持向量机 Support Vector Machine (SVM)</vt:lpstr>
      <vt:lpstr>文本分类算法 – 随机森林 Random Forest</vt:lpstr>
      <vt:lpstr>文本分类算法 – 多层感知机 Multi-Layer Perceptron (MLP)</vt:lpstr>
      <vt:lpstr>模型评估</vt:lpstr>
      <vt:lpstr>模型评估</vt:lpstr>
      <vt:lpstr>模型解释</vt:lpstr>
      <vt:lpstr>Web应用架构</vt:lpstr>
      <vt:lpstr>项目演示</vt:lpstr>
      <vt:lpstr>项目演示</vt:lpstr>
      <vt:lpstr>资源</vt:lpstr>
      <vt:lpstr>Q &amp; A</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Vue项目构建</dc:title>
  <dc:creator>Marvin Yeqing Zhang</dc:creator>
  <cp:lastModifiedBy>Marvin Yeqing Zhang</cp:lastModifiedBy>
  <cp:revision>1273</cp:revision>
  <cp:lastPrinted>2014-06-25T02:16:22Z</cp:lastPrinted>
  <dcterms:created xsi:type="dcterms:W3CDTF">2019-01-29T02:47:42Z</dcterms:created>
  <dcterms:modified xsi:type="dcterms:W3CDTF">2019-07-09T03:02:18Z</dcterms:modified>
</cp:coreProperties>
</file>