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3"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0FE4-96B8-E548-9E69-B1AA4762AFF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3FA0FDA-38E8-214A-9C0A-FD4EEFE85A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85E100C-5A1A-8742-B9EA-5558C00018C7}"/>
              </a:ext>
            </a:extLst>
          </p:cNvPr>
          <p:cNvSpPr>
            <a:spLocks noGrp="1"/>
          </p:cNvSpPr>
          <p:nvPr>
            <p:ph type="dt" sz="half" idx="10"/>
          </p:nvPr>
        </p:nvSpPr>
        <p:spPr/>
        <p:txBody>
          <a:bodyPr/>
          <a:lstStyle/>
          <a:p>
            <a:fld id="{7BFD5029-57FE-4A41-8D99-51695E5E133C}" type="datetimeFigureOut">
              <a:rPr lang="en-US" smtClean="0"/>
              <a:t>2/2/20</a:t>
            </a:fld>
            <a:endParaRPr lang="en-US"/>
          </a:p>
        </p:txBody>
      </p:sp>
      <p:sp>
        <p:nvSpPr>
          <p:cNvPr id="5" name="Footer Placeholder 4">
            <a:extLst>
              <a:ext uri="{FF2B5EF4-FFF2-40B4-BE49-F238E27FC236}">
                <a16:creationId xmlns:a16="http://schemas.microsoft.com/office/drawing/2014/main" id="{E182B972-5993-5F41-B1D9-119747BC4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D087B-9CEE-7440-924D-3A6A31396F52}"/>
              </a:ext>
            </a:extLst>
          </p:cNvPr>
          <p:cNvSpPr>
            <a:spLocks noGrp="1"/>
          </p:cNvSpPr>
          <p:nvPr>
            <p:ph type="sldNum" sz="quarter" idx="12"/>
          </p:nvPr>
        </p:nvSpPr>
        <p:spPr/>
        <p:txBody>
          <a:bodyPr/>
          <a:lstStyle/>
          <a:p>
            <a:fld id="{77BF0A88-FAB9-A344-BB0A-A33D581F7E4D}" type="slidenum">
              <a:rPr lang="en-US" smtClean="0"/>
              <a:t>‹#›</a:t>
            </a:fld>
            <a:endParaRPr lang="en-US"/>
          </a:p>
        </p:txBody>
      </p:sp>
    </p:spTree>
    <p:extLst>
      <p:ext uri="{BB962C8B-B14F-4D97-AF65-F5344CB8AC3E}">
        <p14:creationId xmlns:p14="http://schemas.microsoft.com/office/powerpoint/2010/main" val="212699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0F14-51A2-5D4B-8F21-C512DCCCFB9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A6233C9-446A-7847-909D-4E1DB01FFCE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24BB61-C80B-C34A-9973-2C6819AA6C51}"/>
              </a:ext>
            </a:extLst>
          </p:cNvPr>
          <p:cNvSpPr>
            <a:spLocks noGrp="1"/>
          </p:cNvSpPr>
          <p:nvPr>
            <p:ph type="dt" sz="half" idx="10"/>
          </p:nvPr>
        </p:nvSpPr>
        <p:spPr/>
        <p:txBody>
          <a:bodyPr/>
          <a:lstStyle/>
          <a:p>
            <a:fld id="{7BFD5029-57FE-4A41-8D99-51695E5E133C}" type="datetimeFigureOut">
              <a:rPr lang="en-US" smtClean="0"/>
              <a:t>2/2/20</a:t>
            </a:fld>
            <a:endParaRPr lang="en-US"/>
          </a:p>
        </p:txBody>
      </p:sp>
      <p:sp>
        <p:nvSpPr>
          <p:cNvPr id="5" name="Footer Placeholder 4">
            <a:extLst>
              <a:ext uri="{FF2B5EF4-FFF2-40B4-BE49-F238E27FC236}">
                <a16:creationId xmlns:a16="http://schemas.microsoft.com/office/drawing/2014/main" id="{6A4CFBE1-646D-1D4F-B131-093516CE9D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98FCD-3A9C-464D-A5C9-45197B600383}"/>
              </a:ext>
            </a:extLst>
          </p:cNvPr>
          <p:cNvSpPr>
            <a:spLocks noGrp="1"/>
          </p:cNvSpPr>
          <p:nvPr>
            <p:ph type="sldNum" sz="quarter" idx="12"/>
          </p:nvPr>
        </p:nvSpPr>
        <p:spPr/>
        <p:txBody>
          <a:bodyPr/>
          <a:lstStyle/>
          <a:p>
            <a:fld id="{77BF0A88-FAB9-A344-BB0A-A33D581F7E4D}" type="slidenum">
              <a:rPr lang="en-US" smtClean="0"/>
              <a:t>‹#›</a:t>
            </a:fld>
            <a:endParaRPr lang="en-US"/>
          </a:p>
        </p:txBody>
      </p:sp>
    </p:spTree>
    <p:extLst>
      <p:ext uri="{BB962C8B-B14F-4D97-AF65-F5344CB8AC3E}">
        <p14:creationId xmlns:p14="http://schemas.microsoft.com/office/powerpoint/2010/main" val="1072447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26B3D9-D35F-ED40-B18D-5491060575C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42859CB-3897-1F44-A579-18B69A7FEB3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F8B2139-EED1-0A4C-B41C-289129DBFF53}"/>
              </a:ext>
            </a:extLst>
          </p:cNvPr>
          <p:cNvSpPr>
            <a:spLocks noGrp="1"/>
          </p:cNvSpPr>
          <p:nvPr>
            <p:ph type="dt" sz="half" idx="10"/>
          </p:nvPr>
        </p:nvSpPr>
        <p:spPr/>
        <p:txBody>
          <a:bodyPr/>
          <a:lstStyle/>
          <a:p>
            <a:fld id="{7BFD5029-57FE-4A41-8D99-51695E5E133C}" type="datetimeFigureOut">
              <a:rPr lang="en-US" smtClean="0"/>
              <a:t>2/2/20</a:t>
            </a:fld>
            <a:endParaRPr lang="en-US"/>
          </a:p>
        </p:txBody>
      </p:sp>
      <p:sp>
        <p:nvSpPr>
          <p:cNvPr id="5" name="Footer Placeholder 4">
            <a:extLst>
              <a:ext uri="{FF2B5EF4-FFF2-40B4-BE49-F238E27FC236}">
                <a16:creationId xmlns:a16="http://schemas.microsoft.com/office/drawing/2014/main" id="{97A6A8F5-F46D-6945-B117-0A5F2E1AE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A0F50-D638-6048-A1DD-085397C85FAF}"/>
              </a:ext>
            </a:extLst>
          </p:cNvPr>
          <p:cNvSpPr>
            <a:spLocks noGrp="1"/>
          </p:cNvSpPr>
          <p:nvPr>
            <p:ph type="sldNum" sz="quarter" idx="12"/>
          </p:nvPr>
        </p:nvSpPr>
        <p:spPr/>
        <p:txBody>
          <a:bodyPr/>
          <a:lstStyle/>
          <a:p>
            <a:fld id="{77BF0A88-FAB9-A344-BB0A-A33D581F7E4D}" type="slidenum">
              <a:rPr lang="en-US" smtClean="0"/>
              <a:t>‹#›</a:t>
            </a:fld>
            <a:endParaRPr lang="en-US"/>
          </a:p>
        </p:txBody>
      </p:sp>
    </p:spTree>
    <p:extLst>
      <p:ext uri="{BB962C8B-B14F-4D97-AF65-F5344CB8AC3E}">
        <p14:creationId xmlns:p14="http://schemas.microsoft.com/office/powerpoint/2010/main" val="122334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1CC6-CD7C-C740-8A5D-A7AEC1469CF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7CA6397-BAB9-DE4B-BEDD-AA8EE8C460A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ED3EC1-55DF-2247-9B08-96F88B34E01D}"/>
              </a:ext>
            </a:extLst>
          </p:cNvPr>
          <p:cNvSpPr>
            <a:spLocks noGrp="1"/>
          </p:cNvSpPr>
          <p:nvPr>
            <p:ph type="dt" sz="half" idx="10"/>
          </p:nvPr>
        </p:nvSpPr>
        <p:spPr/>
        <p:txBody>
          <a:bodyPr/>
          <a:lstStyle/>
          <a:p>
            <a:fld id="{7BFD5029-57FE-4A41-8D99-51695E5E133C}" type="datetimeFigureOut">
              <a:rPr lang="en-US" smtClean="0"/>
              <a:t>2/2/20</a:t>
            </a:fld>
            <a:endParaRPr lang="en-US"/>
          </a:p>
        </p:txBody>
      </p:sp>
      <p:sp>
        <p:nvSpPr>
          <p:cNvPr id="5" name="Footer Placeholder 4">
            <a:extLst>
              <a:ext uri="{FF2B5EF4-FFF2-40B4-BE49-F238E27FC236}">
                <a16:creationId xmlns:a16="http://schemas.microsoft.com/office/drawing/2014/main" id="{9BD0A79B-CE31-AC42-933D-EDB3A853F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8991E-CCBC-6E4B-AEF4-624B62E29B6D}"/>
              </a:ext>
            </a:extLst>
          </p:cNvPr>
          <p:cNvSpPr>
            <a:spLocks noGrp="1"/>
          </p:cNvSpPr>
          <p:nvPr>
            <p:ph type="sldNum" sz="quarter" idx="12"/>
          </p:nvPr>
        </p:nvSpPr>
        <p:spPr/>
        <p:txBody>
          <a:bodyPr/>
          <a:lstStyle/>
          <a:p>
            <a:fld id="{77BF0A88-FAB9-A344-BB0A-A33D581F7E4D}" type="slidenum">
              <a:rPr lang="en-US" smtClean="0"/>
              <a:t>‹#›</a:t>
            </a:fld>
            <a:endParaRPr lang="en-US"/>
          </a:p>
        </p:txBody>
      </p:sp>
    </p:spTree>
    <p:extLst>
      <p:ext uri="{BB962C8B-B14F-4D97-AF65-F5344CB8AC3E}">
        <p14:creationId xmlns:p14="http://schemas.microsoft.com/office/powerpoint/2010/main" val="110170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DB3B-D3D8-FF40-BC81-72052C7A75D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8ACDD05-59F0-DF4B-A23A-5214D35A61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AE97581-A353-3844-9AAF-B345279A9FF7}"/>
              </a:ext>
            </a:extLst>
          </p:cNvPr>
          <p:cNvSpPr>
            <a:spLocks noGrp="1"/>
          </p:cNvSpPr>
          <p:nvPr>
            <p:ph type="dt" sz="half" idx="10"/>
          </p:nvPr>
        </p:nvSpPr>
        <p:spPr/>
        <p:txBody>
          <a:bodyPr/>
          <a:lstStyle/>
          <a:p>
            <a:fld id="{7BFD5029-57FE-4A41-8D99-51695E5E133C}" type="datetimeFigureOut">
              <a:rPr lang="en-US" smtClean="0"/>
              <a:t>2/2/20</a:t>
            </a:fld>
            <a:endParaRPr lang="en-US"/>
          </a:p>
        </p:txBody>
      </p:sp>
      <p:sp>
        <p:nvSpPr>
          <p:cNvPr id="5" name="Footer Placeholder 4">
            <a:extLst>
              <a:ext uri="{FF2B5EF4-FFF2-40B4-BE49-F238E27FC236}">
                <a16:creationId xmlns:a16="http://schemas.microsoft.com/office/drawing/2014/main" id="{241899D0-7B09-9C41-9F39-C7F828969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9EB73-2A7E-0240-8ADF-A13050C1364C}"/>
              </a:ext>
            </a:extLst>
          </p:cNvPr>
          <p:cNvSpPr>
            <a:spLocks noGrp="1"/>
          </p:cNvSpPr>
          <p:nvPr>
            <p:ph type="sldNum" sz="quarter" idx="12"/>
          </p:nvPr>
        </p:nvSpPr>
        <p:spPr/>
        <p:txBody>
          <a:bodyPr/>
          <a:lstStyle/>
          <a:p>
            <a:fld id="{77BF0A88-FAB9-A344-BB0A-A33D581F7E4D}" type="slidenum">
              <a:rPr lang="en-US" smtClean="0"/>
              <a:t>‹#›</a:t>
            </a:fld>
            <a:endParaRPr lang="en-US"/>
          </a:p>
        </p:txBody>
      </p:sp>
    </p:spTree>
    <p:extLst>
      <p:ext uri="{BB962C8B-B14F-4D97-AF65-F5344CB8AC3E}">
        <p14:creationId xmlns:p14="http://schemas.microsoft.com/office/powerpoint/2010/main" val="171974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C8A5-45FA-6B4C-9094-F244E12832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0176E1B-4816-E343-8F7C-AC59673B2FF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F4E3308-96D8-4C4A-A58D-83CF3FCDE40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72B2DA5-AB60-F84E-A881-B4DDDE7C7C7D}"/>
              </a:ext>
            </a:extLst>
          </p:cNvPr>
          <p:cNvSpPr>
            <a:spLocks noGrp="1"/>
          </p:cNvSpPr>
          <p:nvPr>
            <p:ph type="dt" sz="half" idx="10"/>
          </p:nvPr>
        </p:nvSpPr>
        <p:spPr/>
        <p:txBody>
          <a:bodyPr/>
          <a:lstStyle/>
          <a:p>
            <a:fld id="{7BFD5029-57FE-4A41-8D99-51695E5E133C}" type="datetimeFigureOut">
              <a:rPr lang="en-US" smtClean="0"/>
              <a:t>2/2/20</a:t>
            </a:fld>
            <a:endParaRPr lang="en-US"/>
          </a:p>
        </p:txBody>
      </p:sp>
      <p:sp>
        <p:nvSpPr>
          <p:cNvPr id="6" name="Footer Placeholder 5">
            <a:extLst>
              <a:ext uri="{FF2B5EF4-FFF2-40B4-BE49-F238E27FC236}">
                <a16:creationId xmlns:a16="http://schemas.microsoft.com/office/drawing/2014/main" id="{0431F86A-1BAC-B84C-B306-B7D9E532E4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536B6-4384-4C40-9A34-9E9F3167B17A}"/>
              </a:ext>
            </a:extLst>
          </p:cNvPr>
          <p:cNvSpPr>
            <a:spLocks noGrp="1"/>
          </p:cNvSpPr>
          <p:nvPr>
            <p:ph type="sldNum" sz="quarter" idx="12"/>
          </p:nvPr>
        </p:nvSpPr>
        <p:spPr/>
        <p:txBody>
          <a:bodyPr/>
          <a:lstStyle/>
          <a:p>
            <a:fld id="{77BF0A88-FAB9-A344-BB0A-A33D581F7E4D}" type="slidenum">
              <a:rPr lang="en-US" smtClean="0"/>
              <a:t>‹#›</a:t>
            </a:fld>
            <a:endParaRPr lang="en-US"/>
          </a:p>
        </p:txBody>
      </p:sp>
    </p:spTree>
    <p:extLst>
      <p:ext uri="{BB962C8B-B14F-4D97-AF65-F5344CB8AC3E}">
        <p14:creationId xmlns:p14="http://schemas.microsoft.com/office/powerpoint/2010/main" val="1178774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36F6-F468-0847-910C-AF67FE171BA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E4F6C6A-98FF-5A49-81BB-0E83DD986B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3FC7B14-E59D-0B42-A17C-78F9CA7D85E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905C1C7-3313-7846-8489-C0BD7A99EF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E42E7F1-26F6-374D-A26C-C6DA0AE817D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A04824D-F158-EC41-B33A-2C30DF505EE4}"/>
              </a:ext>
            </a:extLst>
          </p:cNvPr>
          <p:cNvSpPr>
            <a:spLocks noGrp="1"/>
          </p:cNvSpPr>
          <p:nvPr>
            <p:ph type="dt" sz="half" idx="10"/>
          </p:nvPr>
        </p:nvSpPr>
        <p:spPr/>
        <p:txBody>
          <a:bodyPr/>
          <a:lstStyle/>
          <a:p>
            <a:fld id="{7BFD5029-57FE-4A41-8D99-51695E5E133C}" type="datetimeFigureOut">
              <a:rPr lang="en-US" smtClean="0"/>
              <a:t>2/2/20</a:t>
            </a:fld>
            <a:endParaRPr lang="en-US"/>
          </a:p>
        </p:txBody>
      </p:sp>
      <p:sp>
        <p:nvSpPr>
          <p:cNvPr id="8" name="Footer Placeholder 7">
            <a:extLst>
              <a:ext uri="{FF2B5EF4-FFF2-40B4-BE49-F238E27FC236}">
                <a16:creationId xmlns:a16="http://schemas.microsoft.com/office/drawing/2014/main" id="{A71C64F6-A95D-3A4A-A258-3D1F26BF21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A4A7FE-C477-6241-A3B6-545210CB2851}"/>
              </a:ext>
            </a:extLst>
          </p:cNvPr>
          <p:cNvSpPr>
            <a:spLocks noGrp="1"/>
          </p:cNvSpPr>
          <p:nvPr>
            <p:ph type="sldNum" sz="quarter" idx="12"/>
          </p:nvPr>
        </p:nvSpPr>
        <p:spPr/>
        <p:txBody>
          <a:bodyPr/>
          <a:lstStyle/>
          <a:p>
            <a:fld id="{77BF0A88-FAB9-A344-BB0A-A33D581F7E4D}" type="slidenum">
              <a:rPr lang="en-US" smtClean="0"/>
              <a:t>‹#›</a:t>
            </a:fld>
            <a:endParaRPr lang="en-US"/>
          </a:p>
        </p:txBody>
      </p:sp>
    </p:spTree>
    <p:extLst>
      <p:ext uri="{BB962C8B-B14F-4D97-AF65-F5344CB8AC3E}">
        <p14:creationId xmlns:p14="http://schemas.microsoft.com/office/powerpoint/2010/main" val="192652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333AF-45C7-464C-BE4E-5336B3F79C0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B42BAA3-45E2-7149-B135-BFDBB96EAB3D}"/>
              </a:ext>
            </a:extLst>
          </p:cNvPr>
          <p:cNvSpPr>
            <a:spLocks noGrp="1"/>
          </p:cNvSpPr>
          <p:nvPr>
            <p:ph type="dt" sz="half" idx="10"/>
          </p:nvPr>
        </p:nvSpPr>
        <p:spPr/>
        <p:txBody>
          <a:bodyPr/>
          <a:lstStyle/>
          <a:p>
            <a:fld id="{7BFD5029-57FE-4A41-8D99-51695E5E133C}" type="datetimeFigureOut">
              <a:rPr lang="en-US" smtClean="0"/>
              <a:t>2/2/20</a:t>
            </a:fld>
            <a:endParaRPr lang="en-US"/>
          </a:p>
        </p:txBody>
      </p:sp>
      <p:sp>
        <p:nvSpPr>
          <p:cNvPr id="4" name="Footer Placeholder 3">
            <a:extLst>
              <a:ext uri="{FF2B5EF4-FFF2-40B4-BE49-F238E27FC236}">
                <a16:creationId xmlns:a16="http://schemas.microsoft.com/office/drawing/2014/main" id="{EB3EFF68-5B61-8E48-B722-5CD417A388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B61598-A661-1C49-B75C-E827DA256841}"/>
              </a:ext>
            </a:extLst>
          </p:cNvPr>
          <p:cNvSpPr>
            <a:spLocks noGrp="1"/>
          </p:cNvSpPr>
          <p:nvPr>
            <p:ph type="sldNum" sz="quarter" idx="12"/>
          </p:nvPr>
        </p:nvSpPr>
        <p:spPr/>
        <p:txBody>
          <a:bodyPr/>
          <a:lstStyle/>
          <a:p>
            <a:fld id="{77BF0A88-FAB9-A344-BB0A-A33D581F7E4D}" type="slidenum">
              <a:rPr lang="en-US" smtClean="0"/>
              <a:t>‹#›</a:t>
            </a:fld>
            <a:endParaRPr lang="en-US"/>
          </a:p>
        </p:txBody>
      </p:sp>
    </p:spTree>
    <p:extLst>
      <p:ext uri="{BB962C8B-B14F-4D97-AF65-F5344CB8AC3E}">
        <p14:creationId xmlns:p14="http://schemas.microsoft.com/office/powerpoint/2010/main" val="1577190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808AF9-F9C5-AA4E-ADA7-563EE5AF8BA3}"/>
              </a:ext>
            </a:extLst>
          </p:cNvPr>
          <p:cNvSpPr>
            <a:spLocks noGrp="1"/>
          </p:cNvSpPr>
          <p:nvPr>
            <p:ph type="dt" sz="half" idx="10"/>
          </p:nvPr>
        </p:nvSpPr>
        <p:spPr/>
        <p:txBody>
          <a:bodyPr/>
          <a:lstStyle/>
          <a:p>
            <a:fld id="{7BFD5029-57FE-4A41-8D99-51695E5E133C}" type="datetimeFigureOut">
              <a:rPr lang="en-US" smtClean="0"/>
              <a:t>2/2/20</a:t>
            </a:fld>
            <a:endParaRPr lang="en-US"/>
          </a:p>
        </p:txBody>
      </p:sp>
      <p:sp>
        <p:nvSpPr>
          <p:cNvPr id="3" name="Footer Placeholder 2">
            <a:extLst>
              <a:ext uri="{FF2B5EF4-FFF2-40B4-BE49-F238E27FC236}">
                <a16:creationId xmlns:a16="http://schemas.microsoft.com/office/drawing/2014/main" id="{A468665D-2335-A448-B125-9BBE929C55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AD1256-2AA0-9E4B-B193-E9B2C9B33487}"/>
              </a:ext>
            </a:extLst>
          </p:cNvPr>
          <p:cNvSpPr>
            <a:spLocks noGrp="1"/>
          </p:cNvSpPr>
          <p:nvPr>
            <p:ph type="sldNum" sz="quarter" idx="12"/>
          </p:nvPr>
        </p:nvSpPr>
        <p:spPr/>
        <p:txBody>
          <a:bodyPr/>
          <a:lstStyle/>
          <a:p>
            <a:fld id="{77BF0A88-FAB9-A344-BB0A-A33D581F7E4D}" type="slidenum">
              <a:rPr lang="en-US" smtClean="0"/>
              <a:t>‹#›</a:t>
            </a:fld>
            <a:endParaRPr lang="en-US"/>
          </a:p>
        </p:txBody>
      </p:sp>
    </p:spTree>
    <p:extLst>
      <p:ext uri="{BB962C8B-B14F-4D97-AF65-F5344CB8AC3E}">
        <p14:creationId xmlns:p14="http://schemas.microsoft.com/office/powerpoint/2010/main" val="260026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D0C3-9026-6E46-BDA6-D34163F4E66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FBC421F-E6E2-344E-A2FE-FA71165CEF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C166124-1B52-214D-AB77-49BB0DCE6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2A5FEB8-F9FC-A846-8188-6E26C262DB59}"/>
              </a:ext>
            </a:extLst>
          </p:cNvPr>
          <p:cNvSpPr>
            <a:spLocks noGrp="1"/>
          </p:cNvSpPr>
          <p:nvPr>
            <p:ph type="dt" sz="half" idx="10"/>
          </p:nvPr>
        </p:nvSpPr>
        <p:spPr/>
        <p:txBody>
          <a:bodyPr/>
          <a:lstStyle/>
          <a:p>
            <a:fld id="{7BFD5029-57FE-4A41-8D99-51695E5E133C}" type="datetimeFigureOut">
              <a:rPr lang="en-US" smtClean="0"/>
              <a:t>2/2/20</a:t>
            </a:fld>
            <a:endParaRPr lang="en-US"/>
          </a:p>
        </p:txBody>
      </p:sp>
      <p:sp>
        <p:nvSpPr>
          <p:cNvPr id="6" name="Footer Placeholder 5">
            <a:extLst>
              <a:ext uri="{FF2B5EF4-FFF2-40B4-BE49-F238E27FC236}">
                <a16:creationId xmlns:a16="http://schemas.microsoft.com/office/drawing/2014/main" id="{5AD72CA0-FD32-8243-B23A-F832FD489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B391FB-1B58-0E42-B371-C7408581C998}"/>
              </a:ext>
            </a:extLst>
          </p:cNvPr>
          <p:cNvSpPr>
            <a:spLocks noGrp="1"/>
          </p:cNvSpPr>
          <p:nvPr>
            <p:ph type="sldNum" sz="quarter" idx="12"/>
          </p:nvPr>
        </p:nvSpPr>
        <p:spPr/>
        <p:txBody>
          <a:bodyPr/>
          <a:lstStyle/>
          <a:p>
            <a:fld id="{77BF0A88-FAB9-A344-BB0A-A33D581F7E4D}" type="slidenum">
              <a:rPr lang="en-US" smtClean="0"/>
              <a:t>‹#›</a:t>
            </a:fld>
            <a:endParaRPr lang="en-US"/>
          </a:p>
        </p:txBody>
      </p:sp>
    </p:spTree>
    <p:extLst>
      <p:ext uri="{BB962C8B-B14F-4D97-AF65-F5344CB8AC3E}">
        <p14:creationId xmlns:p14="http://schemas.microsoft.com/office/powerpoint/2010/main" val="3181058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C6FA2-7CC3-5A49-ACF8-502A0C94FF9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40E9C60-F2F9-744F-AEE5-636F997EBD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3E0CCF-183C-914B-BC5D-4BB42C901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063984A-0AA6-A248-BDCA-84D4F8490094}"/>
              </a:ext>
            </a:extLst>
          </p:cNvPr>
          <p:cNvSpPr>
            <a:spLocks noGrp="1"/>
          </p:cNvSpPr>
          <p:nvPr>
            <p:ph type="dt" sz="half" idx="10"/>
          </p:nvPr>
        </p:nvSpPr>
        <p:spPr/>
        <p:txBody>
          <a:bodyPr/>
          <a:lstStyle/>
          <a:p>
            <a:fld id="{7BFD5029-57FE-4A41-8D99-51695E5E133C}" type="datetimeFigureOut">
              <a:rPr lang="en-US" smtClean="0"/>
              <a:t>2/2/20</a:t>
            </a:fld>
            <a:endParaRPr lang="en-US"/>
          </a:p>
        </p:txBody>
      </p:sp>
      <p:sp>
        <p:nvSpPr>
          <p:cNvPr id="6" name="Footer Placeholder 5">
            <a:extLst>
              <a:ext uri="{FF2B5EF4-FFF2-40B4-BE49-F238E27FC236}">
                <a16:creationId xmlns:a16="http://schemas.microsoft.com/office/drawing/2014/main" id="{BD39654F-8A48-5F4C-824E-64BC9762CB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560B84-1F74-734B-B9FE-65EFCC4E2CFF}"/>
              </a:ext>
            </a:extLst>
          </p:cNvPr>
          <p:cNvSpPr>
            <a:spLocks noGrp="1"/>
          </p:cNvSpPr>
          <p:nvPr>
            <p:ph type="sldNum" sz="quarter" idx="12"/>
          </p:nvPr>
        </p:nvSpPr>
        <p:spPr/>
        <p:txBody>
          <a:bodyPr/>
          <a:lstStyle/>
          <a:p>
            <a:fld id="{77BF0A88-FAB9-A344-BB0A-A33D581F7E4D}" type="slidenum">
              <a:rPr lang="en-US" smtClean="0"/>
              <a:t>‹#›</a:t>
            </a:fld>
            <a:endParaRPr lang="en-US"/>
          </a:p>
        </p:txBody>
      </p:sp>
    </p:spTree>
    <p:extLst>
      <p:ext uri="{BB962C8B-B14F-4D97-AF65-F5344CB8AC3E}">
        <p14:creationId xmlns:p14="http://schemas.microsoft.com/office/powerpoint/2010/main" val="2235056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DDBC5-D69B-8D46-91C0-144A601ACF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0C1C7F-809C-EB4E-86F5-10C76C2CAE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36A8BB8-2C6F-394F-880E-28BEEAE03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FD5029-57FE-4A41-8D99-51695E5E133C}" type="datetimeFigureOut">
              <a:rPr lang="en-US" smtClean="0"/>
              <a:t>2/2/20</a:t>
            </a:fld>
            <a:endParaRPr lang="en-US"/>
          </a:p>
        </p:txBody>
      </p:sp>
      <p:sp>
        <p:nvSpPr>
          <p:cNvPr id="5" name="Footer Placeholder 4">
            <a:extLst>
              <a:ext uri="{FF2B5EF4-FFF2-40B4-BE49-F238E27FC236}">
                <a16:creationId xmlns:a16="http://schemas.microsoft.com/office/drawing/2014/main" id="{4BFBCD32-370E-0344-9E90-7215A9C82A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E44EF1-44B3-CA4F-B00E-C331F1A52E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F0A88-FAB9-A344-BB0A-A33D581F7E4D}" type="slidenum">
              <a:rPr lang="en-US" smtClean="0"/>
              <a:t>‹#›</a:t>
            </a:fld>
            <a:endParaRPr lang="en-US"/>
          </a:p>
        </p:txBody>
      </p:sp>
    </p:spTree>
    <p:extLst>
      <p:ext uri="{BB962C8B-B14F-4D97-AF65-F5344CB8AC3E}">
        <p14:creationId xmlns:p14="http://schemas.microsoft.com/office/powerpoint/2010/main" val="1885341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ocl.us/Geospatial_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irelandtownslist.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8C3F-98FE-1C44-8E1F-40DED5DF53BD}"/>
              </a:ext>
            </a:extLst>
          </p:cNvPr>
          <p:cNvSpPr>
            <a:spLocks noGrp="1"/>
          </p:cNvSpPr>
          <p:nvPr>
            <p:ph type="ctrTitle"/>
          </p:nvPr>
        </p:nvSpPr>
        <p:spPr/>
        <p:txBody>
          <a:bodyPr/>
          <a:lstStyle/>
          <a:p>
            <a:r>
              <a:rPr lang="en-US" dirty="0"/>
              <a:t>Capstone Project</a:t>
            </a:r>
          </a:p>
        </p:txBody>
      </p:sp>
      <p:sp>
        <p:nvSpPr>
          <p:cNvPr id="3" name="Subtitle 2">
            <a:extLst>
              <a:ext uri="{FF2B5EF4-FFF2-40B4-BE49-F238E27FC236}">
                <a16:creationId xmlns:a16="http://schemas.microsoft.com/office/drawing/2014/main" id="{ABD81AFC-D424-2346-90A4-0EF426108D8B}"/>
              </a:ext>
            </a:extLst>
          </p:cNvPr>
          <p:cNvSpPr>
            <a:spLocks noGrp="1"/>
          </p:cNvSpPr>
          <p:nvPr>
            <p:ph type="subTitle" idx="1"/>
          </p:nvPr>
        </p:nvSpPr>
        <p:spPr/>
        <p:txBody>
          <a:bodyPr/>
          <a:lstStyle/>
          <a:p>
            <a:r>
              <a:rPr lang="en-US" dirty="0"/>
              <a:t>Ideal location for Indian Restaurant in Dublin</a:t>
            </a:r>
          </a:p>
        </p:txBody>
      </p:sp>
    </p:spTree>
    <p:extLst>
      <p:ext uri="{BB962C8B-B14F-4D97-AF65-F5344CB8AC3E}">
        <p14:creationId xmlns:p14="http://schemas.microsoft.com/office/powerpoint/2010/main" val="1232350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99B64E-EEE8-9D49-93C6-6FC38A35EEAE}"/>
              </a:ext>
            </a:extLst>
          </p:cNvPr>
          <p:cNvSpPr>
            <a:spLocks noGrp="1"/>
          </p:cNvSpPr>
          <p:nvPr>
            <p:ph idx="1"/>
          </p:nvPr>
        </p:nvSpPr>
        <p:spPr/>
        <p:txBody>
          <a:bodyPr/>
          <a:lstStyle/>
          <a:p>
            <a:r>
              <a:rPr lang="en-US" dirty="0"/>
              <a:t>Use foursquare API and get venue information for Dublin towns similar to Toronto </a:t>
            </a:r>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E891C24E-59D5-604D-A5FE-6679270CFDE3}"/>
              </a:ext>
            </a:extLst>
          </p:cNvPr>
          <p:cNvPicPr>
            <a:picLocks noChangeAspect="1"/>
          </p:cNvPicPr>
          <p:nvPr/>
        </p:nvPicPr>
        <p:blipFill>
          <a:blip r:embed="rId2"/>
          <a:stretch>
            <a:fillRect/>
          </a:stretch>
        </p:blipFill>
        <p:spPr>
          <a:xfrm>
            <a:off x="4043362" y="2248382"/>
            <a:ext cx="7627937" cy="4387367"/>
          </a:xfrm>
          <a:prstGeom prst="rect">
            <a:avLst/>
          </a:prstGeom>
        </p:spPr>
      </p:pic>
    </p:spTree>
    <p:extLst>
      <p:ext uri="{BB962C8B-B14F-4D97-AF65-F5344CB8AC3E}">
        <p14:creationId xmlns:p14="http://schemas.microsoft.com/office/powerpoint/2010/main" val="11518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DDA4-CAB2-AE47-BD39-7CFFB3F0A5D3}"/>
              </a:ext>
            </a:extLst>
          </p:cNvPr>
          <p:cNvSpPr>
            <a:spLocks noGrp="1"/>
          </p:cNvSpPr>
          <p:nvPr>
            <p:ph type="title"/>
          </p:nvPr>
        </p:nvSpPr>
        <p:spPr/>
        <p:txBody>
          <a:bodyPr/>
          <a:lstStyle/>
          <a:p>
            <a:r>
              <a:rPr lang="en-US" dirty="0"/>
              <a:t>Predicted locations using the model </a:t>
            </a:r>
          </a:p>
        </p:txBody>
      </p:sp>
      <p:sp>
        <p:nvSpPr>
          <p:cNvPr id="8" name="Content Placeholder 7">
            <a:extLst>
              <a:ext uri="{FF2B5EF4-FFF2-40B4-BE49-F238E27FC236}">
                <a16:creationId xmlns:a16="http://schemas.microsoft.com/office/drawing/2014/main" id="{3B16C7EF-7ED9-A84B-AD57-6EFFA6358957}"/>
              </a:ext>
            </a:extLst>
          </p:cNvPr>
          <p:cNvSpPr>
            <a:spLocks noGrp="1"/>
          </p:cNvSpPr>
          <p:nvPr>
            <p:ph idx="1"/>
          </p:nvPr>
        </p:nvSpPr>
        <p:spPr/>
        <p:txBody>
          <a:bodyPr/>
          <a:lstStyle/>
          <a:p>
            <a:r>
              <a:rPr lang="en-GB" dirty="0"/>
              <a:t>Using this model, it provided best 10 ideal location in the city of Dublin for our investors to start an Indian Restaurants.</a:t>
            </a:r>
            <a:r>
              <a:rPr lang="en-IE" dirty="0">
                <a:effectLst/>
              </a:rPr>
              <a:t> </a:t>
            </a:r>
          </a:p>
          <a:p>
            <a:endParaRPr lang="en-US" dirty="0"/>
          </a:p>
        </p:txBody>
      </p:sp>
      <p:pic>
        <p:nvPicPr>
          <p:cNvPr id="10" name="Picture 9" descr="A screenshot of a cell phone&#10;&#10;Description automatically generated">
            <a:extLst>
              <a:ext uri="{FF2B5EF4-FFF2-40B4-BE49-F238E27FC236}">
                <a16:creationId xmlns:a16="http://schemas.microsoft.com/office/drawing/2014/main" id="{AC7A2A98-5C23-4E4F-9DEB-FF8EA47EC5FA}"/>
              </a:ext>
            </a:extLst>
          </p:cNvPr>
          <p:cNvPicPr>
            <a:picLocks noChangeAspect="1"/>
          </p:cNvPicPr>
          <p:nvPr/>
        </p:nvPicPr>
        <p:blipFill>
          <a:blip r:embed="rId2"/>
          <a:stretch>
            <a:fillRect/>
          </a:stretch>
        </p:blipFill>
        <p:spPr>
          <a:xfrm>
            <a:off x="2970795" y="2677502"/>
            <a:ext cx="6444668" cy="3815373"/>
          </a:xfrm>
          <a:prstGeom prst="rect">
            <a:avLst/>
          </a:prstGeom>
        </p:spPr>
      </p:pic>
    </p:spTree>
    <p:extLst>
      <p:ext uri="{BB962C8B-B14F-4D97-AF65-F5344CB8AC3E}">
        <p14:creationId xmlns:p14="http://schemas.microsoft.com/office/powerpoint/2010/main" val="555168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4E90B-1E3B-6843-979C-F82D1F16C81C}"/>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B2BF6B8F-DCAE-4941-8387-154F0E8369D2}"/>
              </a:ext>
            </a:extLst>
          </p:cNvPr>
          <p:cNvSpPr>
            <a:spLocks noGrp="1"/>
          </p:cNvSpPr>
          <p:nvPr>
            <p:ph idx="1"/>
          </p:nvPr>
        </p:nvSpPr>
        <p:spPr/>
        <p:txBody>
          <a:bodyPr/>
          <a:lstStyle/>
          <a:p>
            <a:r>
              <a:rPr lang="en-US" dirty="0"/>
              <a:t>Using Foursquare API we extracted venue locations for both cities</a:t>
            </a:r>
          </a:p>
          <a:p>
            <a:r>
              <a:rPr lang="en-US" dirty="0"/>
              <a:t>SVR algorithm was used to build the model </a:t>
            </a:r>
          </a:p>
          <a:p>
            <a:r>
              <a:rPr lang="en-US" dirty="0"/>
              <a:t>The model was able to get the investors the top ideal locations for starting an Indian Restaurant.</a:t>
            </a:r>
          </a:p>
          <a:p>
            <a:pPr marL="0" indent="0">
              <a:buNone/>
            </a:pPr>
            <a:endParaRPr lang="en-US" dirty="0"/>
          </a:p>
        </p:txBody>
      </p:sp>
    </p:spTree>
    <p:extLst>
      <p:ext uri="{BB962C8B-B14F-4D97-AF65-F5344CB8AC3E}">
        <p14:creationId xmlns:p14="http://schemas.microsoft.com/office/powerpoint/2010/main" val="62103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D1BF9-3B93-714D-96F7-B12E4F4463EC}"/>
              </a:ext>
            </a:extLst>
          </p:cNvPr>
          <p:cNvSpPr>
            <a:spLocks noGrp="1"/>
          </p:cNvSpPr>
          <p:nvPr>
            <p:ph type="title"/>
          </p:nvPr>
        </p:nvSpPr>
        <p:spPr/>
        <p:txBody>
          <a:bodyPr/>
          <a:lstStyle/>
          <a:p>
            <a:r>
              <a:rPr lang="en-IE" b="1" dirty="0"/>
              <a:t>Introduction/Business Problem</a:t>
            </a:r>
            <a:endParaRPr lang="en-US" dirty="0"/>
          </a:p>
        </p:txBody>
      </p:sp>
      <p:sp>
        <p:nvSpPr>
          <p:cNvPr id="3" name="Content Placeholder 2">
            <a:extLst>
              <a:ext uri="{FF2B5EF4-FFF2-40B4-BE49-F238E27FC236}">
                <a16:creationId xmlns:a16="http://schemas.microsoft.com/office/drawing/2014/main" id="{86926744-A1B4-D54A-9720-3EEA1E53EB91}"/>
              </a:ext>
            </a:extLst>
          </p:cNvPr>
          <p:cNvSpPr>
            <a:spLocks noGrp="1"/>
          </p:cNvSpPr>
          <p:nvPr>
            <p:ph idx="1"/>
          </p:nvPr>
        </p:nvSpPr>
        <p:spPr/>
        <p:txBody>
          <a:bodyPr>
            <a:normAutofit lnSpcReduction="10000"/>
          </a:bodyPr>
          <a:lstStyle/>
          <a:p>
            <a:r>
              <a:rPr lang="en-IE" dirty="0"/>
              <a:t>Stakeholders have hired me to investigate of into which neighbourhood in the city of Dublin is the best to open Indian Restaurant. As a data scientist, I’ll be developing a model to get some recommendation on which are to most ideal locations to invest.</a:t>
            </a:r>
            <a:r>
              <a:rPr lang="en-IE" dirty="0">
                <a:effectLst/>
              </a:rPr>
              <a:t> </a:t>
            </a:r>
            <a:endParaRPr lang="en-IE" dirty="0"/>
          </a:p>
          <a:p>
            <a:r>
              <a:rPr lang="en-IE" dirty="0"/>
              <a:t>I will be taking a city (Toronto), which is similar to Dublin in many ways. Toronto is also more developed in some categories, which Dublin is hoping to do in coming years. So these are one of the reasons investors are interested in opening a restaurant.</a:t>
            </a:r>
          </a:p>
          <a:p>
            <a:r>
              <a:rPr lang="en-IE" dirty="0"/>
              <a:t>With the growing diverse population, a Indian Restaurant investment will be ideal setup if I am able to pin-point which are the best Neighbourhood to open this venture.  </a:t>
            </a:r>
          </a:p>
          <a:p>
            <a:endParaRPr lang="en-IE" dirty="0"/>
          </a:p>
          <a:p>
            <a:pPr marL="0" indent="0">
              <a:buNone/>
            </a:pPr>
            <a:endParaRPr lang="en-IE" dirty="0"/>
          </a:p>
        </p:txBody>
      </p:sp>
    </p:spTree>
    <p:extLst>
      <p:ext uri="{BB962C8B-B14F-4D97-AF65-F5344CB8AC3E}">
        <p14:creationId xmlns:p14="http://schemas.microsoft.com/office/powerpoint/2010/main" val="3080218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FA515-9C84-A14E-AD3D-FB5D9267FE62}"/>
              </a:ext>
            </a:extLst>
          </p:cNvPr>
          <p:cNvSpPr>
            <a:spLocks noGrp="1"/>
          </p:cNvSpPr>
          <p:nvPr>
            <p:ph type="title"/>
          </p:nvPr>
        </p:nvSpPr>
        <p:spPr/>
        <p:txBody>
          <a:bodyPr/>
          <a:lstStyle/>
          <a:p>
            <a:r>
              <a:rPr lang="en-IE" b="1" dirty="0"/>
              <a:t>Data</a:t>
            </a:r>
            <a:endParaRPr lang="en-US" dirty="0"/>
          </a:p>
        </p:txBody>
      </p:sp>
      <p:sp>
        <p:nvSpPr>
          <p:cNvPr id="3" name="Content Placeholder 2">
            <a:extLst>
              <a:ext uri="{FF2B5EF4-FFF2-40B4-BE49-F238E27FC236}">
                <a16:creationId xmlns:a16="http://schemas.microsoft.com/office/drawing/2014/main" id="{9739AD16-969D-AE4A-8C83-59EB311CA9C7}"/>
              </a:ext>
            </a:extLst>
          </p:cNvPr>
          <p:cNvSpPr>
            <a:spLocks noGrp="1"/>
          </p:cNvSpPr>
          <p:nvPr>
            <p:ph idx="1"/>
          </p:nvPr>
        </p:nvSpPr>
        <p:spPr/>
        <p:txBody>
          <a:bodyPr/>
          <a:lstStyle/>
          <a:p>
            <a:r>
              <a:rPr lang="en-IE" dirty="0"/>
              <a:t>Web scrapping to obtain the data that is in the table of postal codes from </a:t>
            </a:r>
            <a:r>
              <a:rPr lang="en-IE" u="sng" dirty="0">
                <a:hlinkClick r:id="rId2"/>
              </a:rPr>
              <a:t>https://en.wikipedia.org/wiki/List_of_postal_codes_of_Canada:_M</a:t>
            </a:r>
            <a:r>
              <a:rPr lang="en-IE" dirty="0"/>
              <a:t> </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9D5864E5-EF57-4345-8A84-3E9357F961AE}"/>
              </a:ext>
            </a:extLst>
          </p:cNvPr>
          <p:cNvPicPr>
            <a:picLocks noChangeAspect="1"/>
          </p:cNvPicPr>
          <p:nvPr/>
        </p:nvPicPr>
        <p:blipFill>
          <a:blip r:embed="rId3"/>
          <a:stretch>
            <a:fillRect/>
          </a:stretch>
        </p:blipFill>
        <p:spPr>
          <a:xfrm>
            <a:off x="984250" y="3176587"/>
            <a:ext cx="5216525" cy="3238887"/>
          </a:xfrm>
          <a:prstGeom prst="rect">
            <a:avLst/>
          </a:prstGeom>
        </p:spPr>
      </p:pic>
    </p:spTree>
    <p:extLst>
      <p:ext uri="{BB962C8B-B14F-4D97-AF65-F5344CB8AC3E}">
        <p14:creationId xmlns:p14="http://schemas.microsoft.com/office/powerpoint/2010/main" val="246393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913FBD-7CF7-3741-9D19-E540E7E43155}"/>
              </a:ext>
            </a:extLst>
          </p:cNvPr>
          <p:cNvSpPr>
            <a:spLocks noGrp="1"/>
          </p:cNvSpPr>
          <p:nvPr>
            <p:ph idx="1"/>
          </p:nvPr>
        </p:nvSpPr>
        <p:spPr/>
        <p:txBody>
          <a:bodyPr/>
          <a:lstStyle/>
          <a:p>
            <a:pPr lvl="0"/>
            <a:r>
              <a:rPr lang="en-IE" dirty="0"/>
              <a:t>Get the latitude and longitude for each postcodes from </a:t>
            </a:r>
            <a:r>
              <a:rPr lang="en-IE" u="sng" dirty="0">
                <a:hlinkClick r:id="rId2"/>
              </a:rPr>
              <a:t>http://cocl.us/Geospatial_data</a:t>
            </a:r>
            <a:endParaRPr lang="en-IE" u="sng" dirty="0"/>
          </a:p>
          <a:p>
            <a:pPr lvl="0"/>
            <a:r>
              <a:rPr lang="en-IE" dirty="0"/>
              <a:t>Combine both datasets to contains Latitude and longitude for neighbourhoods.</a:t>
            </a:r>
          </a:p>
          <a:p>
            <a:pPr lvl="0"/>
            <a:endParaRPr lang="en-IE"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1305B2D5-FC99-9C42-9FBB-0282991F5D70}"/>
              </a:ext>
            </a:extLst>
          </p:cNvPr>
          <p:cNvPicPr>
            <a:picLocks noChangeAspect="1"/>
          </p:cNvPicPr>
          <p:nvPr/>
        </p:nvPicPr>
        <p:blipFill>
          <a:blip r:embed="rId3"/>
          <a:stretch>
            <a:fillRect/>
          </a:stretch>
        </p:blipFill>
        <p:spPr>
          <a:xfrm>
            <a:off x="1065213" y="3684588"/>
            <a:ext cx="7861300" cy="2374900"/>
          </a:xfrm>
          <a:prstGeom prst="rect">
            <a:avLst/>
          </a:prstGeom>
        </p:spPr>
      </p:pic>
    </p:spTree>
    <p:extLst>
      <p:ext uri="{BB962C8B-B14F-4D97-AF65-F5344CB8AC3E}">
        <p14:creationId xmlns:p14="http://schemas.microsoft.com/office/powerpoint/2010/main" val="398824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4FE6BB-2C0B-CF47-A405-F6CB4DC30CE0}"/>
              </a:ext>
            </a:extLst>
          </p:cNvPr>
          <p:cNvSpPr>
            <a:spLocks noGrp="1"/>
          </p:cNvSpPr>
          <p:nvPr>
            <p:ph idx="1"/>
          </p:nvPr>
        </p:nvSpPr>
        <p:spPr/>
        <p:txBody>
          <a:bodyPr/>
          <a:lstStyle/>
          <a:p>
            <a:r>
              <a:rPr lang="en-IE" dirty="0"/>
              <a:t>Downloaded Dublin town names with longitude and latitude from </a:t>
            </a:r>
            <a:r>
              <a:rPr lang="en-IE" u="sng" dirty="0">
                <a:hlinkClick r:id="rId2"/>
              </a:rPr>
              <a:t>https://www.irelandtownslist.com</a:t>
            </a:r>
            <a:r>
              <a:rPr lang="en-IE" dirty="0"/>
              <a:t> </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4A076ECF-A178-C74B-923E-A0F64E4A6FC9}"/>
              </a:ext>
            </a:extLst>
          </p:cNvPr>
          <p:cNvPicPr>
            <a:picLocks noChangeAspect="1"/>
          </p:cNvPicPr>
          <p:nvPr/>
        </p:nvPicPr>
        <p:blipFill>
          <a:blip r:embed="rId3"/>
          <a:stretch>
            <a:fillRect/>
          </a:stretch>
        </p:blipFill>
        <p:spPr>
          <a:xfrm>
            <a:off x="1320800" y="3429000"/>
            <a:ext cx="5549900" cy="2159000"/>
          </a:xfrm>
          <a:prstGeom prst="rect">
            <a:avLst/>
          </a:prstGeom>
        </p:spPr>
      </p:pic>
    </p:spTree>
    <p:extLst>
      <p:ext uri="{BB962C8B-B14F-4D97-AF65-F5344CB8AC3E}">
        <p14:creationId xmlns:p14="http://schemas.microsoft.com/office/powerpoint/2010/main" val="274210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9D6651-4631-0145-9A78-F779D37DFDD5}"/>
              </a:ext>
            </a:extLst>
          </p:cNvPr>
          <p:cNvSpPr>
            <a:spLocks noGrp="1"/>
          </p:cNvSpPr>
          <p:nvPr>
            <p:ph idx="1"/>
          </p:nvPr>
        </p:nvSpPr>
        <p:spPr/>
        <p:txBody>
          <a:bodyPr/>
          <a:lstStyle/>
          <a:p>
            <a:r>
              <a:rPr lang="en-IE" dirty="0"/>
              <a:t>Using Foursquare API, we will get nearby venues to each neighbourhood and will also group it by ‘Indian Restaurant’.</a:t>
            </a:r>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753FAFEF-32B7-E84E-929C-4518D1291CAC}"/>
              </a:ext>
            </a:extLst>
          </p:cNvPr>
          <p:cNvPicPr>
            <a:picLocks noChangeAspect="1"/>
          </p:cNvPicPr>
          <p:nvPr/>
        </p:nvPicPr>
        <p:blipFill>
          <a:blip r:embed="rId2"/>
          <a:stretch>
            <a:fillRect/>
          </a:stretch>
        </p:blipFill>
        <p:spPr>
          <a:xfrm>
            <a:off x="1038922" y="2747963"/>
            <a:ext cx="4376041" cy="3724935"/>
          </a:xfrm>
          <a:prstGeom prst="rect">
            <a:avLst/>
          </a:prstGeom>
        </p:spPr>
      </p:pic>
    </p:spTree>
    <p:extLst>
      <p:ext uri="{BB962C8B-B14F-4D97-AF65-F5344CB8AC3E}">
        <p14:creationId xmlns:p14="http://schemas.microsoft.com/office/powerpoint/2010/main" val="2389193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C7ACF0-89E2-4F4A-A499-153CB88C8D35}"/>
              </a:ext>
            </a:extLst>
          </p:cNvPr>
          <p:cNvSpPr>
            <a:spLocks noGrp="1"/>
          </p:cNvSpPr>
          <p:nvPr>
            <p:ph idx="1"/>
          </p:nvPr>
        </p:nvSpPr>
        <p:spPr/>
        <p:txBody>
          <a:bodyPr/>
          <a:lstStyle/>
          <a:p>
            <a:pPr lvl="0"/>
            <a:r>
              <a:rPr lang="en-IE" dirty="0"/>
              <a:t>Create a model that uses number of venues in neighbourhoods except Indian restaurants inputs and number of Indian restaurant as outputs. We’ll be building predictive model with SVR algorithm.</a:t>
            </a:r>
          </a:p>
          <a:p>
            <a:pPr lvl="0"/>
            <a:endParaRPr lang="en-IE" dirty="0"/>
          </a:p>
          <a:p>
            <a:pPr lvl="0"/>
            <a:endParaRPr lang="en-IE" dirty="0"/>
          </a:p>
          <a:p>
            <a:pPr lvl="0"/>
            <a:r>
              <a:rPr lang="en-GB" dirty="0"/>
              <a:t>Then use Dublin neighbourhood as target to predict 10 ideal locations to start Indian Restaurant </a:t>
            </a:r>
            <a:endParaRPr lang="en-IE" dirty="0"/>
          </a:p>
          <a:p>
            <a:endParaRPr lang="en-US" dirty="0"/>
          </a:p>
        </p:txBody>
      </p:sp>
    </p:spTree>
    <p:extLst>
      <p:ext uri="{BB962C8B-B14F-4D97-AF65-F5344CB8AC3E}">
        <p14:creationId xmlns:p14="http://schemas.microsoft.com/office/powerpoint/2010/main" val="335760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C9C2-D93D-FF4A-B4D0-CF97DCDBB7A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7D5F577-B381-8A45-B68C-14FE01849EA4}"/>
              </a:ext>
            </a:extLst>
          </p:cNvPr>
          <p:cNvSpPr>
            <a:spLocks noGrp="1"/>
          </p:cNvSpPr>
          <p:nvPr>
            <p:ph idx="1"/>
          </p:nvPr>
        </p:nvSpPr>
        <p:spPr/>
        <p:txBody>
          <a:bodyPr/>
          <a:lstStyle/>
          <a:p>
            <a:pPr marL="0" indent="0">
              <a:buNone/>
            </a:pPr>
            <a:r>
              <a:rPr lang="en-US" b="1" u="sng" dirty="0"/>
              <a:t>Used the following steps:</a:t>
            </a:r>
          </a:p>
          <a:p>
            <a:r>
              <a:rPr lang="en-US" dirty="0"/>
              <a:t>Learn how other venues around the Indian restaurant in a big city such as Toronto.</a:t>
            </a:r>
          </a:p>
          <a:p>
            <a:r>
              <a:rPr lang="en-US" dirty="0"/>
              <a:t>Build a model that can pride number of Indian Restaurants given the environmental venues information.</a:t>
            </a:r>
          </a:p>
          <a:p>
            <a:r>
              <a:rPr lang="en-US" dirty="0"/>
              <a:t>Predict number of Indian restaurant in Dublin.</a:t>
            </a:r>
          </a:p>
          <a:p>
            <a:r>
              <a:rPr lang="en-US" dirty="0"/>
              <a:t>Compare current existing numbers and recommend ideal locations. </a:t>
            </a:r>
          </a:p>
        </p:txBody>
      </p:sp>
    </p:spTree>
    <p:extLst>
      <p:ext uri="{BB962C8B-B14F-4D97-AF65-F5344CB8AC3E}">
        <p14:creationId xmlns:p14="http://schemas.microsoft.com/office/powerpoint/2010/main" val="239749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F79E4-CEEF-4E48-8874-96AA61D0C08B}"/>
              </a:ext>
            </a:extLst>
          </p:cNvPr>
          <p:cNvSpPr>
            <a:spLocks noGrp="1"/>
          </p:cNvSpPr>
          <p:nvPr>
            <p:ph type="title"/>
          </p:nvPr>
        </p:nvSpPr>
        <p:spPr/>
        <p:txBody>
          <a:bodyPr/>
          <a:lstStyle/>
          <a:p>
            <a:r>
              <a:rPr lang="en-US" dirty="0"/>
              <a:t>Build Model</a:t>
            </a:r>
          </a:p>
        </p:txBody>
      </p:sp>
      <p:sp>
        <p:nvSpPr>
          <p:cNvPr id="3" name="Content Placeholder 2">
            <a:extLst>
              <a:ext uri="{FF2B5EF4-FFF2-40B4-BE49-F238E27FC236}">
                <a16:creationId xmlns:a16="http://schemas.microsoft.com/office/drawing/2014/main" id="{D6ED086F-BA0D-4B47-9ACA-617B71BB4E89}"/>
              </a:ext>
            </a:extLst>
          </p:cNvPr>
          <p:cNvSpPr>
            <a:spLocks noGrp="1"/>
          </p:cNvSpPr>
          <p:nvPr>
            <p:ph idx="1"/>
          </p:nvPr>
        </p:nvSpPr>
        <p:spPr/>
        <p:txBody>
          <a:bodyPr/>
          <a:lstStyle/>
          <a:p>
            <a:pPr lvl="0"/>
            <a:r>
              <a:rPr lang="en-IE" dirty="0"/>
              <a:t>Create a model that uses number of venues in neighbourhoods except Indian restaurants inputs and number of Indian restaurant as outputs. We’ll be building predictive model with SVR algorithm.</a:t>
            </a:r>
          </a:p>
          <a:p>
            <a:pPr lvl="0"/>
            <a:endParaRPr lang="en-IE" dirty="0"/>
          </a:p>
          <a:p>
            <a:pPr lvl="0"/>
            <a:r>
              <a:rPr lang="en-IE" dirty="0"/>
              <a:t>Train the dataset the plot prediction from                                               the model and true values</a:t>
            </a:r>
          </a:p>
          <a:p>
            <a:pPr lvl="0"/>
            <a:endParaRPr lang="en-IE" dirty="0"/>
          </a:p>
        </p:txBody>
      </p:sp>
      <p:pic>
        <p:nvPicPr>
          <p:cNvPr id="5" name="Picture 4">
            <a:extLst>
              <a:ext uri="{FF2B5EF4-FFF2-40B4-BE49-F238E27FC236}">
                <a16:creationId xmlns:a16="http://schemas.microsoft.com/office/drawing/2014/main" id="{512650A5-968C-9548-B32E-A9E5B3DA7590}"/>
              </a:ext>
            </a:extLst>
          </p:cNvPr>
          <p:cNvPicPr>
            <a:picLocks noChangeAspect="1"/>
          </p:cNvPicPr>
          <p:nvPr/>
        </p:nvPicPr>
        <p:blipFill>
          <a:blip r:embed="rId2"/>
          <a:stretch>
            <a:fillRect/>
          </a:stretch>
        </p:blipFill>
        <p:spPr>
          <a:xfrm>
            <a:off x="7372350" y="3135392"/>
            <a:ext cx="4310063" cy="3280436"/>
          </a:xfrm>
          <a:prstGeom prst="rect">
            <a:avLst/>
          </a:prstGeom>
        </p:spPr>
      </p:pic>
    </p:spTree>
    <p:extLst>
      <p:ext uri="{BB962C8B-B14F-4D97-AF65-F5344CB8AC3E}">
        <p14:creationId xmlns:p14="http://schemas.microsoft.com/office/powerpoint/2010/main" val="3207964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473</Words>
  <Application>Microsoft Macintosh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Capstone Project</vt:lpstr>
      <vt:lpstr>Introduction/Business Problem</vt:lpstr>
      <vt:lpstr>Data</vt:lpstr>
      <vt:lpstr>PowerPoint Presentation</vt:lpstr>
      <vt:lpstr>PowerPoint Presentation</vt:lpstr>
      <vt:lpstr>PowerPoint Presentation</vt:lpstr>
      <vt:lpstr>PowerPoint Presentation</vt:lpstr>
      <vt:lpstr>Methodology</vt:lpstr>
      <vt:lpstr>Build Model</vt:lpstr>
      <vt:lpstr>PowerPoint Presentation</vt:lpstr>
      <vt:lpstr>Predicted locations using the model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Johns George</dc:creator>
  <cp:lastModifiedBy>Johns George</cp:lastModifiedBy>
  <cp:revision>4</cp:revision>
  <dcterms:created xsi:type="dcterms:W3CDTF">2020-02-02T20:37:41Z</dcterms:created>
  <dcterms:modified xsi:type="dcterms:W3CDTF">2020-02-02T21:18:01Z</dcterms:modified>
</cp:coreProperties>
</file>