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61" r:id="rId4"/>
    <p:sldId id="278" r:id="rId5"/>
    <p:sldId id="279" r:id="rId6"/>
    <p:sldId id="280" r:id="rId7"/>
    <p:sldId id="277" r:id="rId8"/>
    <p:sldId id="259" r:id="rId9"/>
    <p:sldId id="256" r:id="rId10"/>
    <p:sldId id="260" r:id="rId11"/>
    <p:sldId id="262" r:id="rId12"/>
    <p:sldId id="263" r:id="rId13"/>
    <p:sldId id="264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81" r:id="rId26"/>
    <p:sldId id="282" r:id="rId27"/>
    <p:sldId id="283" r:id="rId28"/>
    <p:sldId id="284" r:id="rId29"/>
    <p:sldId id="285" r:id="rId30"/>
    <p:sldId id="290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CC"/>
    <a:srgbClr val="0000CA"/>
    <a:srgbClr val="034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1413-F6C5-4AAC-B62A-9E1909857EF3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88BB-E928-42AC-BF2A-66EC695F0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Arial" pitchFamily="34" charset="0"/>
                <a:ea typeface="ＭＳ Ｐゴシック" pitchFamily="34" charset="-128"/>
              </a:rPr>
              <a:t>Cpt S 317: Automata &amp; Formal Languages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852BF1-82B3-439C-ABCE-6B1F22D5EC57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</a:t>
            </a:fld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C6F41F-FAD1-4657-A698-6E50A7CF9BA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11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C6F41F-FAD1-4657-A698-6E50A7CF9BA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12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C6F41F-FAD1-4657-A698-6E50A7CF9BA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13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14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15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16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17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18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19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20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E6FBD-6866-4266-96C0-F10385B5CCB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21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22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23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24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25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26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27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28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29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30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270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E6FBD-6866-4266-96C0-F10385B5CCB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3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31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32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33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34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E6FBD-6866-4266-96C0-F10385B5CCB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4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E6FBD-6866-4266-96C0-F10385B5CCB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5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E6FBD-6866-4266-96C0-F10385B5CCB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6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E6FBD-6866-4266-96C0-F10385B5CCB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7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411C2A-8DC0-4CB0-8259-3869014DC7E7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8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C6F41F-FAD1-4657-A698-6E50A7CF9BA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10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228601"/>
            <a:ext cx="8382000" cy="150018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,Bold"/>
              </a:rPr>
              <a:t>FORMAL LANGUAGES &amp; AUTOMATA THEORY </a:t>
            </a:r>
            <a:br>
              <a:rPr lang="en-US" sz="2800" b="1" dirty="0">
                <a:latin typeface="Arial,Bold"/>
              </a:rPr>
            </a:br>
            <a:r>
              <a:rPr lang="en-US" sz="2800" b="1" dirty="0">
                <a:latin typeface="Arial,Bold"/>
              </a:rPr>
              <a:t>AND</a:t>
            </a:r>
            <a:br>
              <a:rPr lang="en-US" sz="2800" b="1" dirty="0">
                <a:latin typeface="Arial,Bold"/>
              </a:rPr>
            </a:br>
            <a:r>
              <a:rPr lang="en-US" sz="2800" b="1" dirty="0">
                <a:latin typeface="Arial,Bold"/>
              </a:rPr>
              <a:t>COMPILER DESIGN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657601"/>
            <a:ext cx="6953250" cy="3024187"/>
          </a:xfrm>
        </p:spPr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en-US" alt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P.Ramadoss</a:t>
            </a:r>
            <a:endParaRPr lang="en-US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I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I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I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VFSTR (Deemed to be)University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I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Guntur, Andhra Pradesh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</p:txBody>
      </p:sp>
      <p:pic>
        <p:nvPicPr>
          <p:cNvPr id="14341" name="Picture 4" descr="1006-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981200"/>
            <a:ext cx="1500188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Alphabet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1" y="1143000"/>
            <a:ext cx="7619999" cy="4724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 alphabet is a finite, non-empty set of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use the symbol ∑ (sigma) to denote an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Binary: ∑ = {0,1}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lower case letters: ∑ = {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,..z}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Alphanumeric: ∑ = {a-z, A-Z, 0-9}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DNA molecule letters: ∑ = {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a,c,g,t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set of all ASCII characters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912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19200"/>
            <a:ext cx="7620000" cy="4572000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string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(or sometimes a word) is a finite sequence of symbols chosen from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some alphabet.</a:t>
            </a:r>
          </a:p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01101 and 111 are strings from the binary alphabet  ∑ = {0, 1}</a:t>
            </a:r>
          </a:p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Empty string: the string with zero occurrences of symbols.</a:t>
            </a:r>
          </a:p>
          <a:p>
            <a:pPr>
              <a:buNone/>
            </a:pP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Empty string is </a:t>
            </a:r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(or “epsilon”)</a:t>
            </a:r>
          </a:p>
          <a:p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74638"/>
            <a:ext cx="48768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143000"/>
            <a:ext cx="7543800" cy="472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Length of a string: the number of positions for symbols in the string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01101 has length 5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There are only two symbols (0 and 1) in the string 01101, but 5 positions for symbols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Notation of length of w: |w|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|011| = 3 and  |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| = 0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Powers of an alphabet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∑ is an alphabet, we can express the set of all strings of a certain length from that alphabet by using the exponential notation: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the set of strings of length k, each of whose is in ∑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600201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  :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}, regardless of what alphabet ∑ is. That is 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the only string of length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∑=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{0,1},then:</a:t>
            </a:r>
          </a:p>
          <a:p>
            <a:pPr>
              <a:buNone/>
            </a:pP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1.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∑</a:t>
            </a:r>
            <a:r>
              <a:rPr lang="en-US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 =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{0,1}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2. ∑</a:t>
            </a:r>
            <a:r>
              <a:rPr lang="en-US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 =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{00, 01, 10, 11}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3. ∑</a:t>
            </a:r>
            <a:r>
              <a:rPr lang="en-US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000, 001, 010, 011, 100,   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101, 110, 111 }</a:t>
            </a:r>
            <a:endParaRPr lang="en-US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1"/>
            <a:ext cx="7848600" cy="4267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 ∑ be an alphabet.</a:t>
            </a:r>
          </a:p>
          <a:p>
            <a:pPr lvl="1" eaLnBrk="1" hangingPunct="1">
              <a:lnSpc>
                <a:spcPct val="90000"/>
              </a:lnSpc>
            </a:pP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the set of all strings of length </a:t>
            </a:r>
            <a: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∑* = 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32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600201"/>
            <a:ext cx="74676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Note: confusion between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∑  is an alphabet; its members 0   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and 1 are symbols.  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∑</a:t>
            </a:r>
            <a:r>
              <a:rPr lang="en-US" sz="36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a set of strings; its members   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are strings (each one of length 1)</a:t>
            </a:r>
            <a:endParaRPr lang="en-US" sz="4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Kleen</a:t>
            </a:r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star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1"/>
            <a:ext cx="78486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∑*: The set of all strings over an  alphabet ∑.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{0, 1} * = {</a:t>
            </a:r>
            <a:r>
              <a:rPr lang="en-US" sz="3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0, 1, 00, 01, 10, 11, 000, . . .}</a:t>
            </a:r>
          </a:p>
          <a:p>
            <a:pPr marL="342900" lvl="1" indent="-342900">
              <a:buNone/>
            </a:pPr>
            <a:endParaRPr lang="en-US" sz="3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None/>
            </a:pP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∑* = ∑</a:t>
            </a:r>
            <a:r>
              <a:rPr lang="en-US" sz="30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30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30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…</a:t>
            </a:r>
          </a:p>
          <a:p>
            <a:endParaRPr lang="en-US" sz="3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symbol </a:t>
            </a:r>
            <a:r>
              <a:rPr lang="en-US" sz="3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called </a:t>
            </a:r>
            <a:r>
              <a:rPr lang="en-US" sz="3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Kleene</a:t>
            </a:r>
            <a:r>
              <a:rPr lang="en-US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star and is named after the mathematician and 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logician Stephen Cole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Kleene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Kleen</a:t>
            </a:r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star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600201"/>
            <a:ext cx="72390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28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∑</a:t>
            </a:r>
            <a:r>
              <a:rPr lang="en-US" sz="28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28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28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…</a:t>
            </a:r>
          </a:p>
          <a:p>
            <a:pPr>
              <a:lnSpc>
                <a:spcPct val="150000"/>
              </a:lnSpc>
              <a:buNone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Thus: ∑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∑</a:t>
            </a:r>
            <a:r>
              <a:rPr lang="en-US" sz="2800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∪ {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295401"/>
            <a:ext cx="7467600" cy="3886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Define the binary operation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called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concatenation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∑*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as follows: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a1a2a3 . . . an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b1b2 . . . </a:t>
            </a:r>
            <a:r>
              <a:rPr lang="en-US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 in ∑* , then</a:t>
            </a:r>
          </a:p>
          <a:p>
            <a:pPr>
              <a:buNone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. . . a</a:t>
            </a:r>
            <a:r>
              <a:rPr lang="en-US" sz="36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. . . b</a:t>
            </a:r>
            <a:r>
              <a:rPr lang="pt-BR" sz="36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pPr>
              <a:buNone/>
            </a:pP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. . . a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. . . b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4400" i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1219200"/>
            <a:ext cx="7010400" cy="44958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INTRODUCTION TO AUTOMATA THEORY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highlight>
                  <a:srgbClr val="FF0000"/>
                </a:highlight>
              </a:rPr>
              <a:t>UNIT-1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FFFF00"/>
                </a:solidFill>
              </a:rPr>
              <a:t>II B.TECH  – I SEMESTER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highlight>
                  <a:srgbClr val="FF0000"/>
                </a:highlight>
              </a:rPr>
              <a:t>SUB.CODE:</a:t>
            </a:r>
            <a:r>
              <a:rPr lang="en-US" altLang="en-US" dirty="0">
                <a:highlight>
                  <a:srgbClr val="FF0000"/>
                </a:highlight>
              </a:rPr>
              <a:t> </a:t>
            </a:r>
            <a:r>
              <a:rPr lang="en-US" altLang="en-US" b="1" dirty="0">
                <a:highlight>
                  <a:srgbClr val="FF0000"/>
                </a:highlight>
              </a:rPr>
              <a:t>19IT212 –FLAT &amp; CD</a:t>
            </a:r>
            <a:endParaRPr lang="en-US" b="1" dirty="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74638"/>
            <a:ext cx="57912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295401"/>
            <a:ext cx="76200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Thus, strings can be concatenated yielding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another string: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x are y be strings then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x.y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denotes the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concatenation of x and y, that is, the string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formed by making a copy of x and following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by a copy of y</a:t>
            </a:r>
            <a:endParaRPr lang="en-US" i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Concatenation-Examples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95401"/>
            <a:ext cx="76200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x = 01101 and y = 110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Then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01101110 and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yx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11001101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any string w, the equations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 = w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 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w hold.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That is,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the identity for concatenation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(when concatenated with any string it yields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other string as a result)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295401"/>
            <a:ext cx="7467600" cy="4419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∑ is an alphabet, and L ⊆ ∑* , then L is a (formal) language over ∑ .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Language: A (possibly infinite) set of strings all of which are chosen from some ∑* 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set of strings from an alphabet.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The set may be empty, finite or infinite.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295401"/>
            <a:ext cx="7467600" cy="4419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L(M) </a:t>
            </a: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the notation for a language defined by </a:t>
            </a:r>
          </a:p>
          <a:p>
            <a:pPr>
              <a:buNone/>
            </a:pP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machine  M.</a:t>
            </a:r>
          </a:p>
          <a:p>
            <a:pPr>
              <a:buNone/>
            </a:pPr>
            <a:endParaRPr lang="en-US" sz="3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machine  M  accepts a certain set of  strings, thus a </a:t>
            </a:r>
          </a:p>
          <a:p>
            <a:pPr>
              <a:buNone/>
            </a:pP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>
              <a:buNone/>
            </a:pPr>
            <a:endParaRPr lang="en-US" sz="3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L(G) </a:t>
            </a: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the notation for a language defined by a </a:t>
            </a:r>
          </a:p>
          <a:p>
            <a:pPr>
              <a:buNone/>
            </a:pP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grammar  G.</a:t>
            </a:r>
          </a:p>
          <a:p>
            <a:pPr>
              <a:buNone/>
            </a:pPr>
            <a:endParaRPr lang="en-US" sz="3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grammar  G  recognizes a certain set of strings, thus </a:t>
            </a:r>
          </a:p>
          <a:p>
            <a:pPr>
              <a:buNone/>
            </a:pP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language.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95401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 L be the language of all strings consisting of n 0’s followed by n 1’s: 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 = {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 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01, 0011, 000111,…}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 L be the language of all strings of with equal number of 0’s and 1’s: 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 = {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 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01, 10, 0011, 1100, 0101, 1010, 1001,…}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Important operators on languages: Union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95401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union of two languages L and M, 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denoted L ∪M, is the set of strings that are 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either L, or M, or both.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 L = {001, 10, 111} and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M = {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001} then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 ∪ M = {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001, 10, 111} </a:t>
            </a:r>
          </a:p>
          <a:p>
            <a:pPr>
              <a:buNone/>
            </a:pPr>
            <a:endParaRPr lang="en-US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Important operators on languages:</a:t>
            </a:r>
            <a:b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95401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concatenation of languages L and M,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denoted L.M or just LM , is the set of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strings that can be formed by taking any string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L and concatenating it with any string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M.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Important operators on languages:</a:t>
            </a:r>
            <a:b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95401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If  L = { 001, 10, 111 } and 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M = {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001}  then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L.M = { 001, 10, 111, 001001, 10001, 111001 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Important operators on languages: Closure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295401"/>
            <a:ext cx="7620000" cy="40386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closure of a language L is denoted L</a:t>
            </a:r>
            <a:r>
              <a:rPr lang="en-US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represents the set of those strings that can be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formed by taking any number of strings  from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L, possibly with repetitions (i.e., the same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may be selected more than once)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concatenating all of them.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Important operators on languages: Closure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295401"/>
            <a:ext cx="7620000" cy="4038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L = {0, 1} then L is all strings of 0 and 1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L = {0, 11} then L</a:t>
            </a:r>
            <a:r>
              <a:rPr lang="en-US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consists of strings of 0 and 1 such that the 1 come in pairs,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E.g., 011, 11110 and 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But not 01011 or 101.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228600"/>
            <a:ext cx="77724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highlight>
                  <a:srgbClr val="FF0000"/>
                </a:highlight>
                <a:latin typeface="Arial Black" panose="020B0A04020102020204" pitchFamily="34" charset="0"/>
              </a:rPr>
              <a:t>COURSE OBJECTIVES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838200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Arial Black" panose="020B0A04020102020204" pitchFamily="34" charset="0"/>
              </a:rPr>
              <a:t>This course introduces the concepts of design Deterministic finite Automata, Non-Deterministic finite Automata, lexical analyzer, parser, code generation and code optimization techniques. </a:t>
            </a:r>
          </a:p>
          <a:p>
            <a:pPr algn="l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2800" dirty="0">
                <a:latin typeface="Arial Black" panose="020B0A04020102020204" pitchFamily="34" charset="0"/>
              </a:rPr>
              <a:t>The objective of this course is to enable the student to acquire the knowledge of</a:t>
            </a:r>
          </a:p>
          <a:p>
            <a:pPr algn="just"/>
            <a:r>
              <a:rPr lang="en-US" sz="2800" dirty="0">
                <a:latin typeface="Arial Black" panose="020B0A04020102020204" pitchFamily="34" charset="0"/>
              </a:rPr>
              <a:t>various automata’s and various phases of compiler</a:t>
            </a:r>
            <a:endParaRPr lang="en-US" sz="2800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Regular Languages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1"/>
            <a:ext cx="8610600" cy="4038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 L(A) be a language recognized by a DFA A.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Then L(A) is called a “Regular Language”.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01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GRAMMARS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295401"/>
            <a:ext cx="7620000" cy="44957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grammar is defined as G = (V, T, P, S) where: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 is a set of symbols called variables,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typically S, A, B, ...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T is a set of symbols called terminal,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typically 0, 1, a, b, 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GRAMMARS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295401"/>
            <a:ext cx="7620000" cy="4495799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 is a set of productions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 is the starting or goal variable from V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productions P are of the form: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A      w 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Where A is a variable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 is any concatenation of variables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terminals.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70">
            <a:extLst>
              <a:ext uri="{FF2B5EF4-FFF2-40B4-BE49-F238E27FC236}">
                <a16:creationId xmlns:a16="http://schemas.microsoft.com/office/drawing/2014/main" id="{B0154444-89BE-47DC-AD9A-F856F67D0E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3733800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Grammar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295400"/>
            <a:ext cx="7620000" cy="48006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example grammar is G = (V, T, P , S) where  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 = { S, A }  T = { 0, 1 }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and the productions, P , are: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S       0A | 0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A       10A    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This grammar corresponds to the regular 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expression  0(10)* 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in-turn corresponds to the deterministic 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finite automata.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70">
            <a:extLst>
              <a:ext uri="{FF2B5EF4-FFF2-40B4-BE49-F238E27FC236}">
                <a16:creationId xmlns:a16="http://schemas.microsoft.com/office/drawing/2014/main" id="{E1D181A4-C081-4E22-B55C-2A4CB01686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0" y="3276600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70">
            <a:extLst>
              <a:ext uri="{FF2B5EF4-FFF2-40B4-BE49-F238E27FC236}">
                <a16:creationId xmlns:a16="http://schemas.microsoft.com/office/drawing/2014/main" id="{1A4A4A4E-C664-4775-AE15-3957E532D0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0" y="3733800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7400" y="2133600"/>
            <a:ext cx="8229600" cy="9906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1674"/>
            <a:ext cx="7772400" cy="609600"/>
          </a:xfrm>
        </p:spPr>
        <p:txBody>
          <a:bodyPr/>
          <a:lstStyle/>
          <a:p>
            <a:r>
              <a:rPr lang="en-US" b="1" dirty="0">
                <a:highlight>
                  <a:srgbClr val="FF0000"/>
                </a:highlight>
              </a:rPr>
              <a:t>COURSE OUTCOMES</a:t>
            </a:r>
            <a:r>
              <a:rPr lang="en-US" b="1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631274"/>
            <a:ext cx="838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 Black" panose="020B0A04020102020204" pitchFamily="34" charset="0"/>
              </a:rPr>
              <a:t>T</a:t>
            </a:r>
            <a:r>
              <a:rPr lang="en-US" sz="2400" b="0" i="0" u="none" strike="noStrike" baseline="0" dirty="0">
                <a:latin typeface="Arial Black" panose="020B0A04020102020204" pitchFamily="34" charset="0"/>
              </a:rPr>
              <a:t>he student will be able to achieve the following outcomes:</a:t>
            </a:r>
          </a:p>
          <a:p>
            <a:pPr algn="l"/>
            <a:r>
              <a:rPr lang="en-US" sz="2400" b="0" i="0" u="none" strike="noStrike" baseline="0" dirty="0">
                <a:latin typeface="Arial Black" panose="020B0A04020102020204" pitchFamily="34" charset="0"/>
              </a:rPr>
              <a:t>1.Apply different finite state machines for  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   </a:t>
            </a:r>
            <a:r>
              <a:rPr lang="en-US" sz="2400" b="0" i="0" u="none" strike="noStrike" baseline="0" dirty="0">
                <a:latin typeface="Arial Black" panose="020B0A04020102020204" pitchFamily="34" charset="0"/>
              </a:rPr>
              <a:t>solving a given language. </a:t>
            </a:r>
          </a:p>
          <a:p>
            <a:pPr algn="l"/>
            <a:endParaRPr lang="en-US" sz="2400" b="0" i="0" u="none" strike="noStrike" baseline="0" dirty="0">
              <a:latin typeface="Arial Black" panose="020B0A0402010202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Arial Black" panose="020B0A04020102020204" pitchFamily="34" charset="0"/>
              </a:rPr>
              <a:t>2 Understand the different phases of  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   </a:t>
            </a:r>
            <a:r>
              <a:rPr lang="en-US" sz="2400" b="0" i="0" u="none" strike="noStrike" baseline="0" dirty="0">
                <a:latin typeface="Arial Black" panose="020B0A04020102020204" pitchFamily="34" charset="0"/>
              </a:rPr>
              <a:t>compiler with various examples.</a:t>
            </a:r>
          </a:p>
          <a:p>
            <a:pPr algn="l"/>
            <a:endParaRPr lang="en-US" sz="2400" b="0" i="0" u="none" strike="noStrike" baseline="0" dirty="0">
              <a:latin typeface="Arial Black" panose="020B0A0402010202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Arial Black" panose="020B0A04020102020204" pitchFamily="34" charset="0"/>
              </a:rPr>
              <a:t>3 Apply different Parsing and optimization    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   </a:t>
            </a:r>
            <a:r>
              <a:rPr lang="en-US" sz="2400" b="0" i="0" u="none" strike="noStrike" baseline="0" dirty="0">
                <a:latin typeface="Arial Black" panose="020B0A04020102020204" pitchFamily="34" charset="0"/>
              </a:rPr>
              <a:t>techniques in the design of compiler.</a:t>
            </a:r>
          </a:p>
          <a:p>
            <a:pPr algn="l"/>
            <a:endParaRPr lang="en-US" sz="2400" b="0" i="0" u="none" strike="noStrike" baseline="0" dirty="0">
              <a:latin typeface="Arial Black" panose="020B0A0402010202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Arial Black" panose="020B0A04020102020204" pitchFamily="34" charset="0"/>
              </a:rPr>
              <a:t>4 Analyze and compare various   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   </a:t>
            </a:r>
            <a:r>
              <a:rPr lang="en-US" sz="2400" b="0" i="0" u="none" strike="noStrike" baseline="0" dirty="0">
                <a:latin typeface="Arial Black" panose="020B0A04020102020204" pitchFamily="34" charset="0"/>
              </a:rPr>
              <a:t>translators to select optimum. </a:t>
            </a:r>
          </a:p>
          <a:p>
            <a:pPr algn="l"/>
            <a:endParaRPr lang="en-US" sz="2400" b="0" i="0" u="none" strike="noStrike" baseline="0" dirty="0">
              <a:latin typeface="Arial Black" panose="020B0A0402010202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Arial Black" panose="020B0A04020102020204" pitchFamily="34" charset="0"/>
              </a:rPr>
              <a:t>5 Design a compiler for simple programming  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   </a:t>
            </a:r>
            <a:r>
              <a:rPr lang="en-US" sz="2400" b="0" i="0" u="none" strike="noStrike" baseline="0" dirty="0">
                <a:latin typeface="Arial Black" panose="020B0A04020102020204" pitchFamily="34" charset="0"/>
              </a:rPr>
              <a:t>languages.</a:t>
            </a:r>
            <a:endParaRPr lang="en-US" sz="2400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228600"/>
            <a:ext cx="7772400" cy="609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TEXT BOOK  &amp; REFERENCE BOOKS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838201"/>
            <a:ext cx="78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9906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highlight>
                  <a:srgbClr val="FF0000"/>
                </a:highlight>
                <a:latin typeface="Times New Roman" pitchFamily="18" charset="0"/>
                <a:cs typeface="Times New Roman" pitchFamily="18" charset="0"/>
              </a:rPr>
              <a:t>TEXT BOOK:</a:t>
            </a:r>
          </a:p>
          <a:p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solidFill>
                  <a:srgbClr val="FFFF00"/>
                </a:solidFill>
                <a:latin typeface="Arial Black" panose="020B0A04020102020204" pitchFamily="34" charset="0"/>
                <a:cs typeface="Times New Roman" pitchFamily="18" charset="0"/>
              </a:rPr>
              <a:t>Hopcroft</a:t>
            </a:r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  <a:cs typeface="Times New Roman" pitchFamily="18" charset="0"/>
              </a:rPr>
              <a:t> and </a:t>
            </a:r>
            <a:r>
              <a:rPr lang="en-US" sz="2400" dirty="0" err="1">
                <a:solidFill>
                  <a:srgbClr val="FFFF00"/>
                </a:solidFill>
                <a:latin typeface="Arial Black" panose="020B0A04020102020204" pitchFamily="34" charset="0"/>
                <a:cs typeface="Times New Roman" pitchFamily="18" charset="0"/>
              </a:rPr>
              <a:t>Ullman</a:t>
            </a:r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  <a:cs typeface="Times New Roman" pitchFamily="18" charset="0"/>
              </a:rPr>
              <a:t>, “Introduction to </a:t>
            </a:r>
          </a:p>
          <a:p>
            <a:pPr marL="514350" indent="-514350"/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  <a:cs typeface="Times New Roman" pitchFamily="18" charset="0"/>
              </a:rPr>
              <a:t>      Automata Theory, Languages and Computation”, 2nd edition, Pearson/Prentice Hall India, 2007</a:t>
            </a:r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2. </a:t>
            </a:r>
            <a:r>
              <a:rPr lang="en-US" sz="2400" b="0" i="0" u="none" strike="noStrike" baseline="0" dirty="0" err="1">
                <a:solidFill>
                  <a:srgbClr val="FFFF00"/>
                </a:solidFill>
                <a:latin typeface="Arial Black" panose="020B0A04020102020204" pitchFamily="34" charset="0"/>
              </a:rPr>
              <a:t>Aho</a:t>
            </a:r>
            <a:r>
              <a:rPr lang="en-US" sz="2400" b="0" i="0" u="none" strike="noStrike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, Ullman and </a:t>
            </a:r>
            <a:r>
              <a:rPr lang="en-US" sz="2400" b="0" i="0" u="none" strike="noStrike" baseline="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Ravisethi</a:t>
            </a:r>
            <a:r>
              <a:rPr lang="en-US" sz="2400" b="0" i="0" u="none" strike="noStrike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, “Compilers 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    </a:t>
            </a:r>
            <a:r>
              <a:rPr lang="en-US" sz="2400" b="0" i="0" u="none" strike="noStrike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Principles, Techniques and Tools”, 2nd 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    </a:t>
            </a:r>
            <a:r>
              <a:rPr lang="en-US" sz="2400" b="0" i="0" u="none" strike="noStrike" baseline="0" dirty="0" err="1">
                <a:solidFill>
                  <a:srgbClr val="FFFF00"/>
                </a:solidFill>
                <a:latin typeface="Arial Black" panose="020B0A04020102020204" pitchFamily="34" charset="0"/>
              </a:rPr>
              <a:t>edition,Pearson</a:t>
            </a:r>
            <a:r>
              <a:rPr lang="en-US" sz="2400" b="0" i="0" u="none" strike="noStrike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 Education, 2014.</a:t>
            </a:r>
          </a:p>
          <a:p>
            <a:pPr algn="l"/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3. </a:t>
            </a:r>
            <a:r>
              <a:rPr lang="en-US" sz="2400" b="0" i="0" u="none" strike="noStrike" baseline="0" dirty="0" err="1">
                <a:solidFill>
                  <a:srgbClr val="FFFF00"/>
                </a:solidFill>
                <a:latin typeface="Arial Black" panose="020B0A04020102020204" pitchFamily="34" charset="0"/>
              </a:rPr>
              <a:t>Sipser</a:t>
            </a:r>
            <a:r>
              <a:rPr lang="en-US" sz="2400" b="0" i="0" u="none" strike="noStrike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, “Introduction to Theory of  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    </a:t>
            </a:r>
            <a:r>
              <a:rPr lang="en-US" sz="2400" b="0" i="0" u="none" strike="noStrike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computation”, 2nd edition, Thomson, 2016.</a:t>
            </a:r>
            <a:endParaRPr lang="en-US" sz="2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838201"/>
            <a:ext cx="78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990600"/>
            <a:ext cx="7391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  <a:cs typeface="Times New Roman" pitchFamily="18" charset="0"/>
              </a:rPr>
              <a:t>REFERENCE BOOKS:</a:t>
            </a:r>
          </a:p>
          <a:p>
            <a:endParaRPr 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US" sz="2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Andrew W. Appel, “Modern Compiler   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     </a:t>
            </a:r>
            <a:r>
              <a:rPr lang="en-US" sz="2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Construction in C” , 1</a:t>
            </a:r>
            <a:r>
              <a:rPr lang="en-US" sz="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st </a:t>
            </a:r>
            <a:r>
              <a:rPr lang="en-US" sz="2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edition,   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     </a:t>
            </a:r>
            <a:r>
              <a:rPr lang="en-US" sz="2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Cambridge University Press, 2004.</a:t>
            </a:r>
          </a:p>
          <a:p>
            <a:pPr algn="l"/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Times New Roman" pitchFamily="18" charset="0"/>
            </a:endParaRP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Times New Roman" pitchFamily="18" charset="0"/>
              </a:rPr>
              <a:t>2. Anand Sharma, “Theory of automata   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Times New Roman" pitchFamily="18" charset="0"/>
              </a:rPr>
              <a:t>    and formal languages”, 2nd 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Times New Roman" pitchFamily="18" charset="0"/>
              </a:rPr>
              <a:t>    </a:t>
            </a:r>
            <a:r>
              <a:rPr lang="en-US" sz="2800" b="1" dirty="0" err="1">
                <a:solidFill>
                  <a:srgbClr val="FFFF00"/>
                </a:solidFill>
                <a:latin typeface="Arial" panose="020B0604020202020204" pitchFamily="34" charset="0"/>
                <a:cs typeface="Times New Roman" pitchFamily="18" charset="0"/>
              </a:rPr>
              <a:t>edition,Laxmi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Times New Roman" pitchFamily="18" charset="0"/>
              </a:rPr>
              <a:t> Publications, 2015.</a:t>
            </a:r>
          </a:p>
          <a:p>
            <a:pPr algn="l"/>
            <a:endParaRPr 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228600"/>
            <a:ext cx="7772400" cy="609600"/>
          </a:xfrm>
        </p:spPr>
        <p:txBody>
          <a:bodyPr/>
          <a:lstStyle/>
          <a:p>
            <a:r>
              <a:rPr lang="en-US" b="1" dirty="0">
                <a:highlight>
                  <a:srgbClr val="FF0000"/>
                </a:highlight>
              </a:rPr>
              <a:t>Why Study Automata Theory?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838201"/>
            <a:ext cx="7620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Finite automata are a useful model for many important kinds of software and hardware: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Software for designing and checking the behavior of digital circuits.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2. The lexical analyzer of a typical compiler, that is, the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   compiler component that breaks the input text into logical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   units.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3. Software for scanning large bodies of text, such as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   collections of  Web pages, to find occurrences of words,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   phrases or other patterns.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4. Software for verifying systems of all types that have a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   finite number of distinct states, such as communications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    protocols of protocols for secure exchange information.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1" y="1371600"/>
            <a:ext cx="74199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Study of abstract computing devices, or “machines”.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Automaton = an abstract computing device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“device” need not even be a physical hardware!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1219200"/>
            <a:ext cx="7848600" cy="51816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  </a:t>
            </a:r>
            <a:r>
              <a:rPr lang="en-US" sz="2600" b="1" dirty="0">
                <a:solidFill>
                  <a:schemeClr val="tx1"/>
                </a:solidFill>
                <a:latin typeface="Arial Black" panose="020B0A04020102020204" pitchFamily="34" charset="0"/>
              </a:rPr>
              <a:t>Automata theory : The study of abstract   </a:t>
            </a:r>
          </a:p>
          <a:p>
            <a:pPr algn="l"/>
            <a:r>
              <a:rPr lang="en-US" sz="2600" b="1" dirty="0">
                <a:solidFill>
                  <a:schemeClr val="tx1"/>
                </a:solidFill>
                <a:latin typeface="Arial Black" panose="020B0A04020102020204" pitchFamily="34" charset="0"/>
              </a:rPr>
              <a:t>   computing devices, or ”machines”.</a:t>
            </a:r>
          </a:p>
          <a:p>
            <a:pPr algn="l"/>
            <a:r>
              <a:rPr lang="en-US" sz="26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  <a:p>
            <a:pPr algn="l"/>
            <a:r>
              <a:rPr lang="en-US" sz="2600" b="1" dirty="0">
                <a:solidFill>
                  <a:schemeClr val="tx1"/>
                </a:solidFill>
                <a:latin typeface="Arial Black" panose="020B0A04020102020204" pitchFamily="34" charset="0"/>
              </a:rPr>
              <a:t>Before computers (1930),  A. Turing studied an abstract machine (</a:t>
            </a:r>
            <a:r>
              <a:rPr lang="en-US" sz="2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Turing machine) that had all the capabilities of today’ s computers (concerning what they </a:t>
            </a:r>
            <a:r>
              <a:rPr lang="en-US" sz="2600" b="1" dirty="0">
                <a:solidFill>
                  <a:schemeClr val="tx1"/>
                </a:solidFill>
                <a:latin typeface="Arial Black" panose="020B0A04020102020204" pitchFamily="34" charset="0"/>
              </a:rPr>
              <a:t>could compute). </a:t>
            </a:r>
          </a:p>
          <a:p>
            <a:pPr algn="l"/>
            <a:endParaRPr lang="en-US" sz="2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2600" b="1" dirty="0">
                <a:solidFill>
                  <a:schemeClr val="tx1"/>
                </a:solidFill>
                <a:latin typeface="Arial Black" panose="020B0A04020102020204" pitchFamily="34" charset="0"/>
              </a:rPr>
              <a:t>His goal was to describe precisely the boundary between what a computing machine could do and what it could not do.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381001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ighlight>
                  <a:srgbClr val="FF0000"/>
                </a:highlight>
                <a:latin typeface="Arial Black" panose="020B0A04020102020204" pitchFamily="34" charset="0"/>
                <a:cs typeface="Times New Roman" pitchFamily="18" charset="0"/>
              </a:rPr>
              <a:t>Introduction to Automata Theory</a:t>
            </a:r>
            <a:endParaRPr lang="en-US" sz="2800" dirty="0">
              <a:highlight>
                <a:srgbClr val="FF0000"/>
              </a:highlight>
              <a:latin typeface="Arial Black" panose="020B0A0402010202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2315</Words>
  <Application>Microsoft Office PowerPoint</Application>
  <PresentationFormat>Widescreen</PresentationFormat>
  <Paragraphs>342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Arial,Bold</vt:lpstr>
      <vt:lpstr>Calibri</vt:lpstr>
      <vt:lpstr>Times New Roman</vt:lpstr>
      <vt:lpstr>Wingdings</vt:lpstr>
      <vt:lpstr>Office Theme</vt:lpstr>
      <vt:lpstr>FORMAL LANGUAGES &amp; AUTOMATA THEORY  AND COMPILER DESIGN</vt:lpstr>
      <vt:lpstr>INTRODUCTION TO AUTOMATA THEORY  UNIT-1  II B.TECH  – I SEMESTER  SUB.CODE: 19IT212 –FLAT &amp; CD</vt:lpstr>
      <vt:lpstr>COURSE OBJECTIVES</vt:lpstr>
      <vt:lpstr>COURSE OUTCOMES:</vt:lpstr>
      <vt:lpstr>TEXT BOOK  &amp; REFERENCE BOOKS</vt:lpstr>
      <vt:lpstr>PowerPoint Presentation</vt:lpstr>
      <vt:lpstr>Why Study Automata Theory?</vt:lpstr>
      <vt:lpstr>What is Automata Theory?</vt:lpstr>
      <vt:lpstr>PowerPoint Presentation</vt:lpstr>
      <vt:lpstr>Alphabet</vt:lpstr>
      <vt:lpstr>Strings</vt:lpstr>
      <vt:lpstr>Strings</vt:lpstr>
      <vt:lpstr>Powers of an alphabet</vt:lpstr>
      <vt:lpstr>Powers of an alphabet </vt:lpstr>
      <vt:lpstr>Powers of an alphabet </vt:lpstr>
      <vt:lpstr>Powers of an alphabet </vt:lpstr>
      <vt:lpstr>Kleen star</vt:lpstr>
      <vt:lpstr>Kleen star</vt:lpstr>
      <vt:lpstr>Concatenation</vt:lpstr>
      <vt:lpstr>Concatenation</vt:lpstr>
      <vt:lpstr>Concatenation-Examples</vt:lpstr>
      <vt:lpstr>Languages</vt:lpstr>
      <vt:lpstr>Languages</vt:lpstr>
      <vt:lpstr>Languages</vt:lpstr>
      <vt:lpstr>Important operators on languages: Union</vt:lpstr>
      <vt:lpstr>Important operators on languages: Concatenation</vt:lpstr>
      <vt:lpstr>Important operators on languages: Concatenation</vt:lpstr>
      <vt:lpstr>Important operators on languages: Closure</vt:lpstr>
      <vt:lpstr>Important operators on languages: Closure</vt:lpstr>
      <vt:lpstr>Regular Languages</vt:lpstr>
      <vt:lpstr>GRAMMARS</vt:lpstr>
      <vt:lpstr>GRAMMARS</vt:lpstr>
      <vt:lpstr>Grammar Example</vt:lpstr>
      <vt:lpstr>PowerPoint Presentation</vt:lpstr>
    </vt:vector>
  </TitlesOfParts>
  <Company>Arkansas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Mr. P.Ramadoss</cp:lastModifiedBy>
  <cp:revision>102</cp:revision>
  <dcterms:created xsi:type="dcterms:W3CDTF">2020-08-24T05:45:24Z</dcterms:created>
  <dcterms:modified xsi:type="dcterms:W3CDTF">2021-01-02T23:16:17Z</dcterms:modified>
</cp:coreProperties>
</file>