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77" r:id="rId4"/>
    <p:sldId id="291" r:id="rId5"/>
    <p:sldId id="259" r:id="rId6"/>
    <p:sldId id="256" r:id="rId7"/>
    <p:sldId id="260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3" r:id="rId25"/>
    <p:sldId id="284" r:id="rId26"/>
    <p:sldId id="285" r:id="rId27"/>
    <p:sldId id="290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CC"/>
    <a:srgbClr val="0000CA"/>
    <a:srgbClr val="03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1413-F6C5-4AAC-B62A-9E1909857EF3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88BB-E928-42AC-BF2A-66EC695F0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Cpt S 317: Automata &amp; Formal Languages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852BF1-82B3-439C-ABCE-6B1F22D5EC5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16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22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26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702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29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7D25DA-1402-48DA-A87D-964701539DA0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31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E6FBD-6866-4266-96C0-F10385B5CCB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96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411C2A-8DC0-4CB0-8259-3869014DC7E7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7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8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9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6F41F-FAD1-4657-A698-6E50A7CF9BAB}" type="slidenum">
              <a:rPr lang="en-US" smtClean="0">
                <a:latin typeface="Arial" pitchFamily="34" charset="0"/>
                <a:ea typeface="ＭＳ Ｐゴシック" pitchFamily="34" charset="-128"/>
              </a:rPr>
              <a:pPr>
                <a:defRPr/>
              </a:pPr>
              <a:t>10</a:t>
            </a:fld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E857-546D-4172-8DA5-036C7CA9636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FF03-B257-421B-A4DB-3F292A0D7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28601"/>
            <a:ext cx="8382000" cy="150018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,Bold"/>
              </a:rPr>
              <a:t>FORMAL LANGUAGES &amp; AUTOMATA THEORY </a:t>
            </a:r>
            <a:br>
              <a:rPr lang="en-US" sz="2800" b="1" dirty="0">
                <a:latin typeface="Arial,Bold"/>
              </a:rPr>
            </a:br>
            <a:r>
              <a:rPr lang="en-US" sz="2800" b="1" dirty="0">
                <a:latin typeface="Arial,Bold"/>
              </a:rPr>
              <a:t>AND</a:t>
            </a:r>
            <a:br>
              <a:rPr lang="en-US" sz="2800" b="1" dirty="0">
                <a:latin typeface="Arial,Bold"/>
              </a:rPr>
            </a:br>
            <a:r>
              <a:rPr lang="en-US" sz="2800" b="1" dirty="0">
                <a:latin typeface="Arial,Bold"/>
              </a:rPr>
              <a:t>COMPILER DESIGN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657601"/>
            <a:ext cx="6953250" cy="3024187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P.Ramadoss</a:t>
            </a:r>
            <a:endParaRPr lang="en-US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VFSTR (Deemed to be)University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Guntur, Andhra Pradesh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pic>
        <p:nvPicPr>
          <p:cNvPr id="14341" name="Picture 4" descr="1006-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981200"/>
            <a:ext cx="15001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 is an alphabet, we can express the set of all strings of a certain length from that alphabet by using the exponential notation: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the set of strings of length k, each of whose is in 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1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 :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 regardless of what alphabet ∑ is. That is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the only string of length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∑=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{0,1},then:</a:t>
            </a:r>
          </a:p>
          <a:p>
            <a:pPr>
              <a:buNone/>
            </a:pP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2.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 =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{00, 01, 10, 11}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3. ∑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000, 001, 010, 011, 100,   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101, 110, 111 }</a:t>
            </a:r>
            <a:endParaRPr lang="en-US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the set of all strings of length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=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32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2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1"/>
            <a:ext cx="74676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 confusion between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∑  is an alphabet; its members 0 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and 1 are symbols.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∑</a:t>
            </a:r>
            <a:r>
              <a:rPr lang="en-US" sz="36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 set of strings; its members   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are strings (each one of length 1)</a:t>
            </a:r>
            <a:endParaRPr lang="en-US" sz="4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Kleen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star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∑*: The set of all strings over an  alphabet ∑.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{0, 1} * = {</a:t>
            </a:r>
            <a:r>
              <a:rPr lang="en-US" sz="3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0, 1, 00, 01, 10, 11, 000, . . .}</a:t>
            </a:r>
          </a:p>
          <a:p>
            <a:pPr marL="342900" lvl="1" indent="-342900">
              <a:buNone/>
            </a:pPr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=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30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endParaRPr lang="en-US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symbol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3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US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star and is named after the mathematician and 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logician Stephen Cole </a:t>
            </a:r>
            <a:r>
              <a:rPr lang="en-US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Kleen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star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1"/>
            <a:ext cx="72390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∑</a:t>
            </a:r>
            <a:r>
              <a:rPr lang="en-US" sz="2800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 …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Thus: ∑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∑</a:t>
            </a:r>
            <a:r>
              <a:rPr lang="en-US" sz="2800" baseline="30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∪ {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Define the binary operation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∑*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 follows: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a1a2a3 . . . an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b1b2 . . .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in ∑* , then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. . . a</a:t>
            </a:r>
            <a:r>
              <a:rPr lang="en-US" sz="36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 . . b</a:t>
            </a:r>
            <a:r>
              <a:rPr lang="pt-BR" sz="3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>
              <a:buNone/>
            </a:pPr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 . . a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 . . b</a:t>
            </a:r>
            <a:r>
              <a:rPr lang="pt-BR" sz="3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4400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74638"/>
            <a:ext cx="57912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620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Thus, strings can be concatenated yielding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another string: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x are y be strings then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denotes the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concatenation of x and y, that is, the string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formed by making a copy of x and following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by a copy of y</a:t>
            </a:r>
            <a:endParaRPr lang="en-US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Concatenation-Examples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6200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x = 01101 and y = 110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Then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01101110 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11001101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any string w, the equations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 = w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 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w hold.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identity for concatenation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(when concatenated with any string it yields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other string as a result)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∑ is an alphabet, and L ⊆ ∑* , then L is a (formal) language over ∑ 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Language: A (possibly infinite) set of strings all of which are chosen from some ∑* 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set of strings from an alphabet.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The set may be empty, finite or infinite.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219200"/>
            <a:ext cx="7010400" cy="449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INTRODUCTION TO AUTOMATA THEORY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00"/>
                </a:highlight>
              </a:rPr>
              <a:t>UNIT-1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FFFF00"/>
                </a:solidFill>
              </a:rPr>
              <a:t>II B.TECH  – I SEMESTER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00"/>
                </a:highlight>
              </a:rPr>
              <a:t>SUB.CODE:</a:t>
            </a:r>
            <a:r>
              <a:rPr lang="en-US" altLang="en-US" dirty="0">
                <a:highlight>
                  <a:srgbClr val="FF0000"/>
                </a:highlight>
              </a:rPr>
              <a:t> </a:t>
            </a:r>
            <a:r>
              <a:rPr lang="en-US" altLang="en-US" b="1" dirty="0">
                <a:highlight>
                  <a:srgbClr val="FF0000"/>
                </a:highlight>
              </a:rPr>
              <a:t>19IT212 –FLAT &amp; CD</a:t>
            </a:r>
            <a:endParaRPr lang="en-US" b="1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295401"/>
            <a:ext cx="7467600" cy="441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L(M)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notation for a language defined by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machine  M.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machine  M  accepts a certain set of  strings, thus a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L(G) </a:t>
            </a: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notation for a language defined by a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grammar  G.</a:t>
            </a:r>
          </a:p>
          <a:p>
            <a:pPr>
              <a:buNone/>
            </a:pPr>
            <a:endParaRPr lang="en-US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grammar  G  recognizes a certain set of strings, thus </a:t>
            </a:r>
          </a:p>
          <a:p>
            <a:pPr>
              <a:buNone/>
            </a:pPr>
            <a:r>
              <a:rPr lang="en-US" sz="3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language.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 be the language of all strings consisting of n 0’s followed by n 1’s: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 = {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01, 0011, 000111,…}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 be the language of all strings of with equal number of 0’s and 1’s: 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 = {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01, 10, 0011, 1100, 0101, 1010, 1001,…}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Union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union of two languages L and M,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denoted L ∪M, is the set of strings that are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either L, or M, or both.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 L = {001, 10, 111} 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001} then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 ∪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001, 10, 111} </a:t>
            </a:r>
          </a:p>
          <a:p>
            <a:pPr>
              <a:buNone/>
            </a:pPr>
            <a:endParaRPr lang="en-US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</a:t>
            </a:r>
            <a:b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concatenation of languages L and M,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denoted L.M or just LM , is the set of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strings that can be formed by taking any string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L and concatenating it with any string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M.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Important operators on languages:</a:t>
            </a:r>
            <a:b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1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 L = { 001, 10, 111 } and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M = {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001}  then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L.M = { 001, 10, 111, 001001, 10001, 111001 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038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closure of a language L is denoted L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represents the set of those strings that can be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formed by taking any number of strings  from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L, possibly with repetitions (i.e., the same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may be selected more than once)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concatenating all of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Important operators on languages: 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038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L = {0, 1} then L is all strings of 0 and 1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L = {0, 11} then L</a:t>
            </a:r>
            <a:r>
              <a:rPr lang="en-US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consists of strings of 0 and 1 such that the 1 come in pairs,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E.g., 011, 11110 and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But not 01011 or 101.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Regular Languages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1"/>
            <a:ext cx="8610600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L(A) be a language recognized by a DFA A.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Then L(A) is called a “Regular Language”.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4957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grammar is defined as G = (V, T, P, S) where: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 is a set of symbols called variables,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typically S, A, B, ...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 is a set of symbols called terminal,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typically 0, 1, a, b, 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1"/>
            <a:ext cx="7620000" cy="449579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 is a set of productions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 is the starting or goal variable from V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productions P are of the form: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      w 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 A is a variable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 is any concatenation of variables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terminals.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70">
            <a:extLst>
              <a:ext uri="{FF2B5EF4-FFF2-40B4-BE49-F238E27FC236}">
                <a16:creationId xmlns:a16="http://schemas.microsoft.com/office/drawing/2014/main" id="{B0154444-89BE-47DC-AD9A-F856F67D0E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7338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FINITE AUTOMATA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838201"/>
            <a:ext cx="7620000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A FA consists of a finite set of states, and a set of transitions from state to state.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The state transitions occur when processing a string of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     symbols from an alphabet.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State transitions can be represented using a state transition 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State transitions can be represented with a state transition diagram - a labelled directed graph.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74638"/>
            <a:ext cx="716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Grammar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295400"/>
            <a:ext cx="7620000" cy="4800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example grammar is G = (V, T, P , S) where 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= { S, A }  T = { 0, 1 }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and the productions, P , are: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S       0A | 0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A       10A   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This grammar corresponds to the regular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expression  0(10)*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in-turn corresponds to the deterministic </a:t>
            </a:r>
          </a:p>
          <a:p>
            <a:pPr algn="just">
              <a:buNone/>
            </a:pPr>
            <a:r>
              <a:rPr lang="en-US" sz="3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finite automata.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70">
            <a:extLst>
              <a:ext uri="{FF2B5EF4-FFF2-40B4-BE49-F238E27FC236}">
                <a16:creationId xmlns:a16="http://schemas.microsoft.com/office/drawing/2014/main" id="{E1D181A4-C081-4E22-B55C-2A4CB01686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2766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70">
            <a:extLst>
              <a:ext uri="{FF2B5EF4-FFF2-40B4-BE49-F238E27FC236}">
                <a16:creationId xmlns:a16="http://schemas.microsoft.com/office/drawing/2014/main" id="{1A4A4A4E-C664-4775-AE15-3957E532D0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7338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7400" y="2133600"/>
            <a:ext cx="8229600" cy="9906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FINITE AUTOMATA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838201"/>
            <a:ext cx="7620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A Finite Automaton, M, is defined as a 5-tuple.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M = (Q, Σ, δ, q0, F), where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Q is a finite, nonempty set of states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Σ is an alphabet: a finite, nonempty set of symbols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δ is a state transition function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q0 ∈ Q is the initial state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F ⊂ Q is the set of final (or accepting) states.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8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371600"/>
            <a:ext cx="74199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Study of abstract computing devices, or “machines”.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Automaton = an abstract computing device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“device” need not even be a physical hardware!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219200"/>
            <a:ext cx="7848600" cy="5181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  </a:t>
            </a:r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Automata theory : The study of abstract   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   computing devices, or ”machines”.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Before computers (1930),  A. Turing studied an abstract machine (</a:t>
            </a:r>
            <a:r>
              <a:rPr lang="en-US" sz="2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Turing machine) that had all the capabilities of today’ s computers (concerning what they </a:t>
            </a:r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could compute). 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Arial Black" panose="020B0A04020102020204" pitchFamily="34" charset="0"/>
              </a:rPr>
              <a:t>His goal was to describe precisely the boundary between what a computing machine could do and what it could not do.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1001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ighlight>
                  <a:srgbClr val="FF0000"/>
                </a:highlight>
                <a:latin typeface="Arial Black" panose="020B0A04020102020204" pitchFamily="34" charset="0"/>
                <a:cs typeface="Times New Roman" pitchFamily="18" charset="0"/>
              </a:rPr>
              <a:t>Introduction to Automata Theory</a:t>
            </a:r>
            <a:endParaRPr lang="en-US" sz="2800" dirty="0">
              <a:highlight>
                <a:srgbClr val="FF0000"/>
              </a:highlight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Alphabet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143000"/>
            <a:ext cx="7619999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lower case letters: ∑ = {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DNA molecule letters: ∑ = {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a,c,g,t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set of all ASCII characters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7620000" cy="45720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string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(or sometimes a word) is a finite sequence of symbols chosen from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some alphabet.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 and 111 are strings from the binary alphabet  ∑ = {0, 1}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Empty string: the string with zero occurrences of symbols.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Empty string is 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(or “epsilon”)</a:t>
            </a:r>
          </a:p>
          <a:p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74638"/>
            <a:ext cx="48768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143000"/>
            <a:ext cx="7543800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Length of a string: the number of positions for symbols in the string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 has length 5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are only two symbols (0 and 1) in the string 01101, but 5 positions for symbols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Notation of length of w: |w|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|011| = 3 and  |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28" charset="2"/>
              </a:rPr>
              <a:t></a:t>
            </a:r>
            <a:r>
              <a:rPr lang="en-US" i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2045</Words>
  <Application>Microsoft Office PowerPoint</Application>
  <PresentationFormat>Widescreen</PresentationFormat>
  <Paragraphs>292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Arial,Bold</vt:lpstr>
      <vt:lpstr>Calibri</vt:lpstr>
      <vt:lpstr>Times New Roman</vt:lpstr>
      <vt:lpstr>Wingdings</vt:lpstr>
      <vt:lpstr>Office Theme</vt:lpstr>
      <vt:lpstr>FORMAL LANGUAGES &amp; AUTOMATA THEORY  AND COMPILER DESIGN</vt:lpstr>
      <vt:lpstr>INTRODUCTION TO AUTOMATA THEORY  UNIT-1  II B.TECH  – I SEMESTER  SUB.CODE: 19IT212 –FLAT &amp; CD</vt:lpstr>
      <vt:lpstr>FINITE AUTOMATA</vt:lpstr>
      <vt:lpstr>FINITE AUTOMATA</vt:lpstr>
      <vt:lpstr>What is Automata Theory?</vt:lpstr>
      <vt:lpstr>PowerPoint Presentation</vt:lpstr>
      <vt:lpstr>Alphabet</vt:lpstr>
      <vt:lpstr>Strings</vt:lpstr>
      <vt:lpstr>Strings</vt:lpstr>
      <vt:lpstr>Powers of an alphabet</vt:lpstr>
      <vt:lpstr>Powers of an alphabet </vt:lpstr>
      <vt:lpstr>Powers of an alphabet </vt:lpstr>
      <vt:lpstr>Powers of an alphabet </vt:lpstr>
      <vt:lpstr>Kleen star</vt:lpstr>
      <vt:lpstr>Kleen star</vt:lpstr>
      <vt:lpstr>Concatenation</vt:lpstr>
      <vt:lpstr>Concatenation</vt:lpstr>
      <vt:lpstr>Concatenation-Examples</vt:lpstr>
      <vt:lpstr>Languages</vt:lpstr>
      <vt:lpstr>Languages</vt:lpstr>
      <vt:lpstr>Languages</vt:lpstr>
      <vt:lpstr>Important operators on languages: Union</vt:lpstr>
      <vt:lpstr>Important operators on languages: Concatenation</vt:lpstr>
      <vt:lpstr>Important operators on languages: Concatenation</vt:lpstr>
      <vt:lpstr>Important operators on languages: Closure</vt:lpstr>
      <vt:lpstr>Important operators on languages: Closure</vt:lpstr>
      <vt:lpstr>Regular Languages</vt:lpstr>
      <vt:lpstr>GRAMMARS</vt:lpstr>
      <vt:lpstr>GRAMMARS</vt:lpstr>
      <vt:lpstr>Grammar Example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Mr. P.Ramadoss</cp:lastModifiedBy>
  <cp:revision>104</cp:revision>
  <dcterms:created xsi:type="dcterms:W3CDTF">2020-08-24T05:45:24Z</dcterms:created>
  <dcterms:modified xsi:type="dcterms:W3CDTF">2021-01-02T23:40:20Z</dcterms:modified>
</cp:coreProperties>
</file>